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media/image6.jpg" ContentType="image/jpg"/>
  <Override PartName="/ppt/media/image7.jpg" ContentType="image/jpg"/>
  <Override PartName="/ppt/media/image8.jpg" ContentType="image/jpg"/>
  <Override PartName="/ppt/media/image9.jpg" ContentType="image/jpg"/>
  <Override PartName="/ppt/media/image10.jpg" ContentType="image/jpg"/>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22"/>
  </p:notesMasterIdLst>
  <p:sldIdLst>
    <p:sldId id="256" r:id="rId2"/>
    <p:sldId id="270" r:id="rId3"/>
    <p:sldId id="269" r:id="rId4"/>
    <p:sldId id="271" r:id="rId5"/>
    <p:sldId id="272" r:id="rId6"/>
    <p:sldId id="260" r:id="rId7"/>
    <p:sldId id="263" r:id="rId8"/>
    <p:sldId id="273" r:id="rId9"/>
    <p:sldId id="274" r:id="rId10"/>
    <p:sldId id="275" r:id="rId11"/>
    <p:sldId id="276" r:id="rId12"/>
    <p:sldId id="268" r:id="rId13"/>
    <p:sldId id="277" r:id="rId14"/>
    <p:sldId id="279" r:id="rId15"/>
    <p:sldId id="280" r:id="rId16"/>
    <p:sldId id="281" r:id="rId17"/>
    <p:sldId id="278" r:id="rId18"/>
    <p:sldId id="282" r:id="rId19"/>
    <p:sldId id="283" r:id="rId20"/>
    <p:sldId id="285" r:id="rId21"/>
  </p:sldIdLst>
  <p:sldSz cx="10693400" cy="7562850"/>
  <p:notesSz cx="10693400" cy="7562850"/>
  <p:defaultTextStyle>
    <a:defPPr>
      <a:defRPr kern="0"/>
    </a:defPPr>
  </p:defaultTextStyle>
  <p:extLst>
    <p:ext uri="{EFAFB233-063F-42B5-8137-9DF3F51BA10A}">
      <p15:sldGuideLst xmlns:p15="http://schemas.microsoft.com/office/powerpoint/2012/main">
        <p15:guide id="1" orient="horz" pos="174" userDrawn="1">
          <p15:clr>
            <a:srgbClr val="A4A3A4"/>
          </p15:clr>
        </p15:guide>
        <p15:guide id="2" pos="34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702"/>
    <p:restoredTop sz="94658"/>
  </p:normalViewPr>
  <p:slideViewPr>
    <p:cSldViewPr>
      <p:cViewPr varScale="1">
        <p:scale>
          <a:sx n="109" d="100"/>
          <a:sy n="109" d="100"/>
        </p:scale>
        <p:origin x="464" y="184"/>
      </p:cViewPr>
      <p:guideLst>
        <p:guide orient="horz" pos="174"/>
        <p:guide pos="3464"/>
      </p:guideLst>
    </p:cSldViewPr>
  </p:slid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4633913" cy="379413"/>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6057900" y="0"/>
            <a:ext cx="4632325" cy="379413"/>
          </a:xfrm>
          <a:prstGeom prst="rect">
            <a:avLst/>
          </a:prstGeom>
        </p:spPr>
        <p:txBody>
          <a:bodyPr vert="horz" lIns="91440" tIns="45720" rIns="91440" bIns="45720" rtlCol="0"/>
          <a:lstStyle>
            <a:lvl1pPr algn="r">
              <a:defRPr sz="1200"/>
            </a:lvl1pPr>
          </a:lstStyle>
          <a:p>
            <a:fld id="{C54D8213-6B21-E940-9DF7-F42666910C6C}" type="datetimeFigureOut">
              <a:rPr lang="en-US" smtClean="0"/>
              <a:t>9/9/26</a:t>
            </a:fld>
            <a:endParaRPr lang="en-US"/>
          </a:p>
        </p:txBody>
      </p:sp>
      <p:sp>
        <p:nvSpPr>
          <p:cNvPr id="4" name="Folienbildplatzhalter 3"/>
          <p:cNvSpPr>
            <a:spLocks noGrp="1" noRot="1" noChangeAspect="1"/>
          </p:cNvSpPr>
          <p:nvPr>
            <p:ph type="sldImg" idx="2"/>
          </p:nvPr>
        </p:nvSpPr>
        <p:spPr>
          <a:xfrm>
            <a:off x="3543300" y="946150"/>
            <a:ext cx="3606800" cy="2551113"/>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1069975" y="3640138"/>
            <a:ext cx="8553450" cy="29781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7183438"/>
            <a:ext cx="4633913" cy="379412"/>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6057900" y="7183438"/>
            <a:ext cx="4632325" cy="379412"/>
          </a:xfrm>
          <a:prstGeom prst="rect">
            <a:avLst/>
          </a:prstGeom>
        </p:spPr>
        <p:txBody>
          <a:bodyPr vert="horz" lIns="91440" tIns="45720" rIns="91440" bIns="45720" rtlCol="0" anchor="b"/>
          <a:lstStyle>
            <a:lvl1pPr algn="r">
              <a:defRPr sz="1200"/>
            </a:lvl1pPr>
          </a:lstStyle>
          <a:p>
            <a:fld id="{AC80DD00-5127-3040-B059-02228D6CE586}" type="slidenum">
              <a:rPr lang="en-US" smtClean="0"/>
              <a:t>‹Nr.›</a:t>
            </a:fld>
            <a:endParaRPr lang="en-US"/>
          </a:p>
        </p:txBody>
      </p:sp>
    </p:spTree>
    <p:extLst>
      <p:ext uri="{BB962C8B-B14F-4D97-AF65-F5344CB8AC3E}">
        <p14:creationId xmlns:p14="http://schemas.microsoft.com/office/powerpoint/2010/main" val="4033019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AC80DD00-5127-3040-B059-02228D6CE586}" type="slidenum">
              <a:rPr lang="en-US" smtClean="0"/>
              <a:t>2</a:t>
            </a:fld>
            <a:endParaRPr lang="en-US"/>
          </a:p>
        </p:txBody>
      </p:sp>
    </p:spTree>
    <p:extLst>
      <p:ext uri="{BB962C8B-B14F-4D97-AF65-F5344CB8AC3E}">
        <p14:creationId xmlns:p14="http://schemas.microsoft.com/office/powerpoint/2010/main" val="1647809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AC80DD00-5127-3040-B059-02228D6CE586}" type="slidenum">
              <a:rPr lang="en-US" smtClean="0"/>
              <a:t>15</a:t>
            </a:fld>
            <a:endParaRPr lang="en-US"/>
          </a:p>
        </p:txBody>
      </p:sp>
    </p:spTree>
    <p:extLst>
      <p:ext uri="{BB962C8B-B14F-4D97-AF65-F5344CB8AC3E}">
        <p14:creationId xmlns:p14="http://schemas.microsoft.com/office/powerpoint/2010/main" val="520911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sz="8400" b="0" i="0">
                <a:solidFill>
                  <a:schemeClr val="tx1"/>
                </a:solidFill>
                <a:latin typeface="Arial"/>
                <a:cs typeface="Arial"/>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sz="84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r>
              <a:rPr lang="de-DE"/>
              <a:t>16.09.26</a:t>
            </a:r>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8400" b="0"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8400" b="0" i="0">
                <a:solidFill>
                  <a:schemeClr val="tx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r>
              <a:rPr lang="de-DE"/>
              <a:t>16.09.26</a:t>
            </a:r>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8400" b="0" i="0">
                <a:solidFill>
                  <a:schemeClr val="tx1"/>
                </a:solidFill>
                <a:latin typeface="Arial"/>
                <a:cs typeface="Arial"/>
              </a:defRPr>
            </a:lvl1pPr>
          </a:lstStyle>
          <a:p>
            <a:endParaRPr/>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r>
              <a:rPr lang="de-DE"/>
              <a:t>16.09.26</a:t>
            </a:r>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8400" b="0"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r>
              <a:rPr lang="de-DE"/>
              <a:t>16.09.26</a:t>
            </a:r>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r>
              <a:rPr lang="de-DE"/>
              <a:t>16.09.26</a:t>
            </a:r>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‹Nr.›</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85105" y="1291081"/>
            <a:ext cx="5527675" cy="2462529"/>
          </a:xfrm>
          <a:prstGeom prst="rect">
            <a:avLst/>
          </a:prstGeom>
        </p:spPr>
        <p:txBody>
          <a:bodyPr wrap="square" lIns="0" tIns="0" rIns="0" bIns="0">
            <a:spAutoFit/>
          </a:bodyPr>
          <a:lstStyle>
            <a:lvl1pPr>
              <a:defRPr sz="8400" b="0" i="0">
                <a:solidFill>
                  <a:schemeClr val="tx1"/>
                </a:solidFill>
                <a:latin typeface="Arial"/>
                <a:cs typeface="Arial"/>
              </a:defRPr>
            </a:lvl1pPr>
          </a:lstStyle>
          <a:p>
            <a:endParaRPr/>
          </a:p>
        </p:txBody>
      </p:sp>
      <p:sp>
        <p:nvSpPr>
          <p:cNvPr id="3" name="Holder 3"/>
          <p:cNvSpPr>
            <a:spLocks noGrp="1"/>
          </p:cNvSpPr>
          <p:nvPr>
            <p:ph type="body" idx="1"/>
          </p:nvPr>
        </p:nvSpPr>
        <p:spPr>
          <a:xfrm>
            <a:off x="285105" y="1291081"/>
            <a:ext cx="5527675" cy="2462529"/>
          </a:xfrm>
          <a:prstGeom prst="rect">
            <a:avLst/>
          </a:prstGeom>
        </p:spPr>
        <p:txBody>
          <a:bodyPr wrap="square" lIns="0" tIns="0" rIns="0" bIns="0">
            <a:spAutoFit/>
          </a:bodyPr>
          <a:lstStyle>
            <a:lvl1pPr>
              <a:defRPr sz="8400" b="0" i="0">
                <a:solidFill>
                  <a:schemeClr val="tx1"/>
                </a:solidFill>
                <a:latin typeface="Arial"/>
                <a:cs typeface="Arial"/>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r>
              <a:rPr lang="de-DE"/>
              <a:t>16.09.26</a:t>
            </a:r>
            <a:endParaRPr lang="en-US"/>
          </a:p>
        </p:txBody>
      </p:sp>
      <p:sp>
        <p:nvSpPr>
          <p:cNvPr id="6" name="Holder 6"/>
          <p:cNvSpPr>
            <a:spLocks noGrp="1"/>
          </p:cNvSpPr>
          <p:nvPr>
            <p:ph type="sldNum" sz="quarter" idx="7"/>
          </p:nvPr>
        </p:nvSpPr>
        <p:spPr>
          <a:xfrm>
            <a:off x="7699248" y="7033450"/>
            <a:ext cx="2459482" cy="3781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‹Nr.›</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3.tif"/><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body" idx="1"/>
          </p:nvPr>
        </p:nvSpPr>
        <p:spPr>
          <a:xfrm>
            <a:off x="285105" y="1291081"/>
            <a:ext cx="5527675" cy="2374433"/>
          </a:xfrm>
          <a:prstGeom prst="rect">
            <a:avLst/>
          </a:prstGeom>
        </p:spPr>
        <p:txBody>
          <a:bodyPr vert="horz" wrap="square" lIns="0" tIns="155575" rIns="0" bIns="0" rtlCol="0">
            <a:spAutoFit/>
          </a:bodyPr>
          <a:lstStyle/>
          <a:p>
            <a:pPr marL="12700" marR="5080" indent="1026160" algn="ctr">
              <a:lnSpc>
                <a:spcPts val="9080"/>
              </a:lnSpc>
              <a:spcBef>
                <a:spcPts val="1225"/>
              </a:spcBef>
            </a:pPr>
            <a:r>
              <a:rPr lang="de-DE" sz="6000" spc="-80" dirty="0"/>
              <a:t>„Zeit“ in Entenhausen</a:t>
            </a:r>
            <a:endParaRPr sz="6000" spc="-605" dirty="0"/>
          </a:p>
        </p:txBody>
      </p:sp>
      <p:sp>
        <p:nvSpPr>
          <p:cNvPr id="3" name="object 3"/>
          <p:cNvSpPr txBox="1"/>
          <p:nvPr/>
        </p:nvSpPr>
        <p:spPr>
          <a:xfrm>
            <a:off x="1393070" y="4467707"/>
            <a:ext cx="3531870" cy="1278255"/>
          </a:xfrm>
          <a:prstGeom prst="rect">
            <a:avLst/>
          </a:prstGeom>
        </p:spPr>
        <p:txBody>
          <a:bodyPr vert="horz" wrap="square" lIns="0" tIns="207010" rIns="0" bIns="0" rtlCol="0">
            <a:spAutoFit/>
          </a:bodyPr>
          <a:lstStyle/>
          <a:p>
            <a:pPr algn="ctr">
              <a:lnSpc>
                <a:spcPct val="100000"/>
              </a:lnSpc>
              <a:spcBef>
                <a:spcPts val="1630"/>
              </a:spcBef>
            </a:pPr>
            <a:r>
              <a:rPr sz="4200" spc="-350" dirty="0">
                <a:latin typeface="Arial"/>
                <a:cs typeface="Arial"/>
              </a:rPr>
              <a:t>Hans</a:t>
            </a:r>
            <a:r>
              <a:rPr sz="4200" spc="-200" dirty="0">
                <a:latin typeface="Arial"/>
                <a:cs typeface="Arial"/>
              </a:rPr>
              <a:t> </a:t>
            </a:r>
            <a:r>
              <a:rPr sz="4200" spc="-190" dirty="0">
                <a:latin typeface="Arial"/>
                <a:cs typeface="Arial"/>
              </a:rPr>
              <a:t>von</a:t>
            </a:r>
            <a:r>
              <a:rPr sz="4200" spc="-200" dirty="0">
                <a:latin typeface="Arial"/>
                <a:cs typeface="Arial"/>
              </a:rPr>
              <a:t> </a:t>
            </a:r>
            <a:r>
              <a:rPr sz="4200" spc="-160" dirty="0">
                <a:latin typeface="Arial"/>
                <a:cs typeface="Arial"/>
              </a:rPr>
              <a:t>Storch</a:t>
            </a:r>
            <a:endParaRPr sz="4200">
              <a:latin typeface="Arial"/>
              <a:cs typeface="Arial"/>
            </a:endParaRPr>
          </a:p>
          <a:p>
            <a:pPr marL="1270" algn="ctr">
              <a:lnSpc>
                <a:spcPct val="100000"/>
              </a:lnSpc>
              <a:spcBef>
                <a:spcPts val="770"/>
              </a:spcBef>
            </a:pPr>
            <a:r>
              <a:rPr sz="2100" spc="-10" dirty="0">
                <a:latin typeface="Arial"/>
                <a:cs typeface="Arial"/>
              </a:rPr>
              <a:t>dr.don.ext.hon.</a:t>
            </a:r>
            <a:endParaRPr sz="2100">
              <a:latin typeface="Arial"/>
              <a:cs typeface="Arial"/>
            </a:endParaRPr>
          </a:p>
        </p:txBody>
      </p:sp>
      <p:pic>
        <p:nvPicPr>
          <p:cNvPr id="4" name="object 4"/>
          <p:cNvPicPr/>
          <p:nvPr/>
        </p:nvPicPr>
        <p:blipFill>
          <a:blip r:embed="rId2" cstate="print"/>
          <a:stretch>
            <a:fillRect/>
          </a:stretch>
        </p:blipFill>
        <p:spPr>
          <a:xfrm>
            <a:off x="6107315" y="771905"/>
            <a:ext cx="4528299" cy="6006846"/>
          </a:xfrm>
          <a:prstGeom prst="rect">
            <a:avLst/>
          </a:prstGeom>
        </p:spPr>
      </p:pic>
      <p:sp>
        <p:nvSpPr>
          <p:cNvPr id="5" name="object 5"/>
          <p:cNvSpPr txBox="1"/>
          <p:nvPr/>
        </p:nvSpPr>
        <p:spPr>
          <a:xfrm>
            <a:off x="314077" y="6329426"/>
            <a:ext cx="3234055" cy="266065"/>
          </a:xfrm>
          <a:prstGeom prst="rect">
            <a:avLst/>
          </a:prstGeom>
        </p:spPr>
        <p:txBody>
          <a:bodyPr vert="horz" wrap="square" lIns="0" tIns="15875" rIns="0" bIns="0" rtlCol="0">
            <a:spAutoFit/>
          </a:bodyPr>
          <a:lstStyle/>
          <a:p>
            <a:pPr marL="12700">
              <a:lnSpc>
                <a:spcPct val="100000"/>
              </a:lnSpc>
              <a:spcBef>
                <a:spcPts val="125"/>
              </a:spcBef>
            </a:pPr>
            <a:r>
              <a:rPr sz="1550" spc="-90" dirty="0">
                <a:solidFill>
                  <a:srgbClr val="FF0000"/>
                </a:solidFill>
                <a:latin typeface="Arial"/>
                <a:cs typeface="Arial"/>
              </a:rPr>
              <a:t>Danke,</a:t>
            </a:r>
            <a:r>
              <a:rPr sz="1550" spc="-60" dirty="0">
                <a:solidFill>
                  <a:srgbClr val="FF0000"/>
                </a:solidFill>
                <a:latin typeface="Arial"/>
                <a:cs typeface="Arial"/>
              </a:rPr>
              <a:t> </a:t>
            </a:r>
            <a:r>
              <a:rPr sz="1550" spc="-75" dirty="0">
                <a:solidFill>
                  <a:srgbClr val="FF0000"/>
                </a:solidFill>
                <a:latin typeface="Arial"/>
                <a:cs typeface="Arial"/>
              </a:rPr>
              <a:t>Ernst</a:t>
            </a:r>
            <a:r>
              <a:rPr sz="1550" spc="-55" dirty="0">
                <a:solidFill>
                  <a:srgbClr val="FF0000"/>
                </a:solidFill>
                <a:latin typeface="Arial"/>
                <a:cs typeface="Arial"/>
              </a:rPr>
              <a:t> Horst </a:t>
            </a:r>
            <a:r>
              <a:rPr sz="1550" spc="-40" dirty="0">
                <a:solidFill>
                  <a:srgbClr val="FF0000"/>
                </a:solidFill>
                <a:latin typeface="Arial"/>
                <a:cs typeface="Arial"/>
              </a:rPr>
              <a:t>und </a:t>
            </a:r>
            <a:r>
              <a:rPr sz="1550" spc="-85" dirty="0">
                <a:solidFill>
                  <a:srgbClr val="FF0000"/>
                </a:solidFill>
                <a:latin typeface="Arial"/>
                <a:cs typeface="Arial"/>
              </a:rPr>
              <a:t>Rainer</a:t>
            </a:r>
            <a:r>
              <a:rPr sz="1550" spc="-45" dirty="0">
                <a:solidFill>
                  <a:srgbClr val="FF0000"/>
                </a:solidFill>
                <a:latin typeface="Arial"/>
                <a:cs typeface="Arial"/>
              </a:rPr>
              <a:t> </a:t>
            </a:r>
            <a:r>
              <a:rPr sz="1550" spc="-65" dirty="0">
                <a:solidFill>
                  <a:srgbClr val="FF0000"/>
                </a:solidFill>
                <a:latin typeface="Arial"/>
                <a:cs typeface="Arial"/>
              </a:rPr>
              <a:t>Bechtel</a:t>
            </a:r>
            <a:r>
              <a:rPr sz="1550" spc="-40" dirty="0">
                <a:solidFill>
                  <a:srgbClr val="FF0000"/>
                </a:solidFill>
                <a:latin typeface="Arial"/>
                <a:cs typeface="Arial"/>
              </a:rPr>
              <a:t> </a:t>
            </a:r>
            <a:r>
              <a:rPr sz="1550" spc="35" dirty="0">
                <a:solidFill>
                  <a:srgbClr val="FF0000"/>
                </a:solidFill>
                <a:latin typeface="Arial"/>
                <a:cs typeface="Arial"/>
              </a:rPr>
              <a:t>!</a:t>
            </a:r>
            <a:endParaRPr sz="1550">
              <a:latin typeface="Arial"/>
              <a:cs typeface="Arial"/>
            </a:endParaRPr>
          </a:p>
        </p:txBody>
      </p:sp>
      <p:sp>
        <p:nvSpPr>
          <p:cNvPr id="7" name="Fußzeilenplatzhalter 6">
            <a:extLst>
              <a:ext uri="{FF2B5EF4-FFF2-40B4-BE49-F238E27FC236}">
                <a16:creationId xmlns:a16="http://schemas.microsoft.com/office/drawing/2014/main" id="{831A9B83-1C4C-F1C8-4907-CEB538885922}"/>
              </a:ext>
            </a:extLst>
          </p:cNvPr>
          <p:cNvSpPr>
            <a:spLocks noGrp="1"/>
          </p:cNvSpPr>
          <p:nvPr>
            <p:ph type="ftr" sz="quarter" idx="5"/>
          </p:nvPr>
        </p:nvSpPr>
        <p:spPr>
          <a:xfrm>
            <a:off x="3548132" y="7245571"/>
            <a:ext cx="4301744" cy="215444"/>
          </a:xfrm>
        </p:spPr>
        <p:txBody>
          <a:bodyPr/>
          <a:lstStyle/>
          <a:p>
            <a:r>
              <a:rPr lang="en-US" sz="1400" dirty="0"/>
              <a:t>Skeptics in the Pub, Mathilde, </a:t>
            </a:r>
            <a:r>
              <a:rPr lang="en-US" sz="1400" dirty="0" err="1"/>
              <a:t>Ottensen</a:t>
            </a:r>
            <a:endParaRPr lang="en-US" sz="1400" dirty="0"/>
          </a:p>
        </p:txBody>
      </p:sp>
      <p:sp>
        <p:nvSpPr>
          <p:cNvPr id="8" name="Foliennummernplatzhalter 7">
            <a:extLst>
              <a:ext uri="{FF2B5EF4-FFF2-40B4-BE49-F238E27FC236}">
                <a16:creationId xmlns:a16="http://schemas.microsoft.com/office/drawing/2014/main" id="{B698AFD3-751D-6B1B-B840-8FC41A99A03B}"/>
              </a:ext>
            </a:extLst>
          </p:cNvPr>
          <p:cNvSpPr>
            <a:spLocks noGrp="1"/>
          </p:cNvSpPr>
          <p:nvPr>
            <p:ph type="sldNum" sz="quarter" idx="7"/>
          </p:nvPr>
        </p:nvSpPr>
        <p:spPr/>
        <p:txBody>
          <a:bodyPr/>
          <a:lstStyle/>
          <a:p>
            <a:fld id="{B6F15528-21DE-4FAA-801E-634DDDAF4B2B}" type="slidenum">
              <a:rPr lang="de-DE" smtClean="0"/>
              <a:t>1</a:t>
            </a:fld>
            <a:endParaRPr lang="de-DE"/>
          </a:p>
        </p:txBody>
      </p:sp>
      <p:sp>
        <p:nvSpPr>
          <p:cNvPr id="9" name="Datumsplatzhalter 8">
            <a:extLst>
              <a:ext uri="{FF2B5EF4-FFF2-40B4-BE49-F238E27FC236}">
                <a16:creationId xmlns:a16="http://schemas.microsoft.com/office/drawing/2014/main" id="{804D48E2-597A-3234-57CC-9ED8A6E0A142}"/>
              </a:ext>
            </a:extLst>
          </p:cNvPr>
          <p:cNvSpPr>
            <a:spLocks noGrp="1"/>
          </p:cNvSpPr>
          <p:nvPr>
            <p:ph type="dt" sz="half" idx="6"/>
          </p:nvPr>
        </p:nvSpPr>
        <p:spPr/>
        <p:txBody>
          <a:bodyPr/>
          <a:lstStyle/>
          <a:p>
            <a:r>
              <a:rPr lang="de-DE"/>
              <a:t>16.09.26</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id="{B087FCFC-6A62-8888-FEFB-8B6D71A944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61300" y="5251659"/>
            <a:ext cx="669804" cy="665632"/>
          </a:xfrm>
          <a:prstGeom prst="rect">
            <a:avLst/>
          </a:prstGeom>
        </p:spPr>
      </p:pic>
      <p:sp>
        <p:nvSpPr>
          <p:cNvPr id="3" name="Foliennummernplatzhalter 2">
            <a:extLst>
              <a:ext uri="{FF2B5EF4-FFF2-40B4-BE49-F238E27FC236}">
                <a16:creationId xmlns:a16="http://schemas.microsoft.com/office/drawing/2014/main" id="{11A8E993-BCDE-08EC-5A28-E7C1FA85DAC2}"/>
              </a:ext>
            </a:extLst>
          </p:cNvPr>
          <p:cNvSpPr>
            <a:spLocks noGrp="1"/>
          </p:cNvSpPr>
          <p:nvPr>
            <p:ph type="sldNum" sz="quarter" idx="7"/>
          </p:nvPr>
        </p:nvSpPr>
        <p:spPr/>
        <p:txBody>
          <a:bodyPr/>
          <a:lstStyle/>
          <a:p>
            <a:fld id="{B6F15528-21DE-4FAA-801E-634DDDAF4B2B}" type="slidenum">
              <a:rPr lang="de-DE" smtClean="0"/>
              <a:t>2</a:t>
            </a:fld>
            <a:endParaRPr lang="de-DE"/>
          </a:p>
        </p:txBody>
      </p:sp>
      <p:sp>
        <p:nvSpPr>
          <p:cNvPr id="4" name="Datumsplatzhalter 3">
            <a:extLst>
              <a:ext uri="{FF2B5EF4-FFF2-40B4-BE49-F238E27FC236}">
                <a16:creationId xmlns:a16="http://schemas.microsoft.com/office/drawing/2014/main" id="{D90F2C17-94DD-FF74-7310-4092DB61C73C}"/>
              </a:ext>
            </a:extLst>
          </p:cNvPr>
          <p:cNvSpPr>
            <a:spLocks noGrp="1"/>
          </p:cNvSpPr>
          <p:nvPr>
            <p:ph type="dt" sz="half" idx="6"/>
          </p:nvPr>
        </p:nvSpPr>
        <p:spPr/>
        <p:txBody>
          <a:bodyPr/>
          <a:lstStyle/>
          <a:p>
            <a:r>
              <a:rPr lang="de-DE"/>
              <a:t>16.09.26</a:t>
            </a:r>
            <a:endParaRPr lang="en-US"/>
          </a:p>
        </p:txBody>
      </p:sp>
      <p:pic>
        <p:nvPicPr>
          <p:cNvPr id="6" name="Grafik 5">
            <a:extLst>
              <a:ext uri="{FF2B5EF4-FFF2-40B4-BE49-F238E27FC236}">
                <a16:creationId xmlns:a16="http://schemas.microsoft.com/office/drawing/2014/main" id="{695BF02E-5752-5BCC-A12E-856B478DBA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5100" y="151258"/>
            <a:ext cx="4807304" cy="6829425"/>
          </a:xfrm>
          <a:prstGeom prst="rect">
            <a:avLst/>
          </a:prstGeom>
        </p:spPr>
      </p:pic>
      <p:sp>
        <p:nvSpPr>
          <p:cNvPr id="7" name="Textfeld 6">
            <a:extLst>
              <a:ext uri="{FF2B5EF4-FFF2-40B4-BE49-F238E27FC236}">
                <a16:creationId xmlns:a16="http://schemas.microsoft.com/office/drawing/2014/main" id="{3A1B9B34-C246-9EAD-44D1-157EDA113224}"/>
              </a:ext>
            </a:extLst>
          </p:cNvPr>
          <p:cNvSpPr txBox="1"/>
          <p:nvPr/>
        </p:nvSpPr>
        <p:spPr>
          <a:xfrm>
            <a:off x="5051652" y="249351"/>
            <a:ext cx="4659630" cy="6063198"/>
          </a:xfrm>
          <a:prstGeom prst="rect">
            <a:avLst/>
          </a:prstGeom>
          <a:noFill/>
        </p:spPr>
        <p:txBody>
          <a:bodyPr wrap="square" rtlCol="0">
            <a:spAutoFit/>
          </a:bodyPr>
          <a:lstStyle/>
          <a:p>
            <a:r>
              <a:rPr lang="en-US" dirty="0"/>
              <a:t>Hans von Storch</a:t>
            </a:r>
          </a:p>
          <a:p>
            <a:endParaRPr lang="en-US" dirty="0"/>
          </a:p>
          <a:p>
            <a:r>
              <a:rPr lang="en-US" sz="1600" dirty="0"/>
              <a:t>1949-1976: </a:t>
            </a:r>
            <a:r>
              <a:rPr lang="en-US" sz="1600" dirty="0" err="1"/>
              <a:t>Donaldisierung</a:t>
            </a:r>
            <a:endParaRPr lang="en-US" sz="1600" dirty="0"/>
          </a:p>
          <a:p>
            <a:endParaRPr lang="en-US" sz="1600" dirty="0"/>
          </a:p>
          <a:p>
            <a:r>
              <a:rPr lang="en-US" sz="1600" dirty="0"/>
              <a:t>1976: </a:t>
            </a:r>
            <a:r>
              <a:rPr lang="en-US" sz="1600" dirty="0" err="1"/>
              <a:t>Besuch</a:t>
            </a:r>
            <a:r>
              <a:rPr lang="en-US" sz="1600" dirty="0"/>
              <a:t> von </a:t>
            </a:r>
            <a:r>
              <a:rPr lang="en-US" sz="1600" dirty="0" err="1"/>
              <a:t>Fantask</a:t>
            </a:r>
            <a:r>
              <a:rPr lang="en-US" sz="1600" dirty="0"/>
              <a:t> in København, </a:t>
            </a:r>
            <a:r>
              <a:rPr lang="en-US" sz="1600" dirty="0" err="1"/>
              <a:t>Erwerb</a:t>
            </a:r>
            <a:r>
              <a:rPr lang="en-US" sz="1600" dirty="0"/>
              <a:t> </a:t>
            </a:r>
            <a:r>
              <a:rPr lang="en-US" sz="1600" dirty="0" err="1"/>
              <a:t>erster</a:t>
            </a:r>
            <a:r>
              <a:rPr lang="en-US" sz="1600" dirty="0"/>
              <a:t> </a:t>
            </a:r>
            <a:r>
              <a:rPr lang="en-US" sz="1600" dirty="0" err="1"/>
              <a:t>Exemplare</a:t>
            </a:r>
            <a:r>
              <a:rPr lang="en-US" sz="1600" dirty="0"/>
              <a:t> von </a:t>
            </a:r>
            <a:r>
              <a:rPr lang="en-US" sz="1600" dirty="0" err="1"/>
              <a:t>Donaldisten</a:t>
            </a:r>
            <a:r>
              <a:rPr lang="en-US" sz="1600" dirty="0"/>
              <a:t> (N) und Carl Barks &amp; Co (DK)</a:t>
            </a:r>
          </a:p>
          <a:p>
            <a:endParaRPr lang="en-US" sz="1600" dirty="0"/>
          </a:p>
          <a:p>
            <a:r>
              <a:rPr lang="en-US" sz="1600" dirty="0"/>
              <a:t>1976: </a:t>
            </a:r>
            <a:r>
              <a:rPr lang="en-US" sz="1600" dirty="0" err="1"/>
              <a:t>Erstausgabe</a:t>
            </a:r>
            <a:r>
              <a:rPr lang="en-US" sz="1600" dirty="0"/>
              <a:t> “Der </a:t>
            </a:r>
            <a:br>
              <a:rPr lang="en-US" sz="1600" dirty="0"/>
            </a:br>
            <a:r>
              <a:rPr lang="en-US" sz="1600" dirty="0"/>
              <a:t>Hamburger </a:t>
            </a:r>
            <a:r>
              <a:rPr lang="en-US" sz="1600" dirty="0" err="1"/>
              <a:t>Donaldist</a:t>
            </a:r>
            <a:r>
              <a:rPr lang="en-US" sz="1600" dirty="0"/>
              <a:t>”</a:t>
            </a:r>
          </a:p>
          <a:p>
            <a:endParaRPr lang="en-US" sz="1600" dirty="0"/>
          </a:p>
          <a:p>
            <a:r>
              <a:rPr lang="en-US" sz="1600" dirty="0"/>
              <a:t>1977: </a:t>
            </a:r>
            <a:r>
              <a:rPr lang="en-US" sz="1600" dirty="0" err="1"/>
              <a:t>Gründung</a:t>
            </a:r>
            <a:r>
              <a:rPr lang="en-US" sz="1600" dirty="0"/>
              <a:t> der D.O.N.A</a:t>
            </a:r>
            <a:r>
              <a:rPr lang="de-DE" sz="1600" dirty="0"/>
              <a:t>.L.D.</a:t>
            </a:r>
          </a:p>
          <a:p>
            <a:endParaRPr lang="de-DE" sz="1600" dirty="0"/>
          </a:p>
          <a:p>
            <a:r>
              <a:rPr lang="de-DE" sz="1600" dirty="0"/>
              <a:t>Bis 1985: Herausgabe von 50 </a:t>
            </a:r>
            <a:br>
              <a:rPr lang="de-DE" sz="1600" dirty="0"/>
            </a:br>
            <a:r>
              <a:rPr lang="de-DE" sz="1600" dirty="0"/>
              <a:t>Exemplaren des  HD; </a:t>
            </a:r>
            <a:br>
              <a:rPr lang="de-DE" sz="1600" dirty="0"/>
            </a:br>
            <a:r>
              <a:rPr lang="de-DE" sz="1600" dirty="0"/>
              <a:t>Rückzug aus aktiven </a:t>
            </a:r>
          </a:p>
          <a:p>
            <a:r>
              <a:rPr lang="de-DE" sz="1600" dirty="0"/>
              <a:t>Donaldismus</a:t>
            </a:r>
          </a:p>
          <a:p>
            <a:endParaRPr lang="de-DE" sz="1600" dirty="0"/>
          </a:p>
          <a:p>
            <a:r>
              <a:rPr lang="de-DE" sz="1600" dirty="0"/>
              <a:t>2017: Vortrag über die Zeit in </a:t>
            </a:r>
            <a:br>
              <a:rPr lang="de-DE" sz="1600" dirty="0"/>
            </a:br>
            <a:r>
              <a:rPr lang="de-DE" sz="1600" dirty="0"/>
              <a:t>Entenhausen.</a:t>
            </a:r>
          </a:p>
          <a:p>
            <a:endParaRPr lang="de-DE" sz="1600" dirty="0"/>
          </a:p>
          <a:p>
            <a:r>
              <a:rPr lang="de-DE" sz="1600" dirty="0"/>
              <a:t>2019: Bundesverdienstkreuz,  merkwürdigerweise ohne </a:t>
            </a:r>
          </a:p>
          <a:p>
            <a:r>
              <a:rPr lang="de-DE" sz="1600" dirty="0"/>
              <a:t>Nennung der Verdienste um den Donaldismus</a:t>
            </a:r>
          </a:p>
        </p:txBody>
      </p:sp>
      <p:pic>
        <p:nvPicPr>
          <p:cNvPr id="11" name="Grafik 10">
            <a:extLst>
              <a:ext uri="{FF2B5EF4-FFF2-40B4-BE49-F238E27FC236}">
                <a16:creationId xmlns:a16="http://schemas.microsoft.com/office/drawing/2014/main" id="{A3550384-78EF-430D-2D43-156D4844A5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05679" y="2024565"/>
            <a:ext cx="2222621" cy="3171825"/>
          </a:xfrm>
          <a:prstGeom prst="rect">
            <a:avLst/>
          </a:prstGeom>
          <a:ln>
            <a:solidFill>
              <a:schemeClr val="tx1"/>
            </a:solidFill>
          </a:ln>
        </p:spPr>
      </p:pic>
    </p:spTree>
    <p:extLst>
      <p:ext uri="{BB962C8B-B14F-4D97-AF65-F5344CB8AC3E}">
        <p14:creationId xmlns:p14="http://schemas.microsoft.com/office/powerpoint/2010/main" val="4275686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a:extLst>
              <a:ext uri="{FF2B5EF4-FFF2-40B4-BE49-F238E27FC236}">
                <a16:creationId xmlns:a16="http://schemas.microsoft.com/office/drawing/2014/main" id="{8EE45D99-38E0-7AA8-0462-147B329D7DE1}"/>
              </a:ext>
            </a:extLst>
          </p:cNvPr>
          <p:cNvSpPr txBox="1"/>
          <p:nvPr/>
        </p:nvSpPr>
        <p:spPr>
          <a:xfrm>
            <a:off x="393700" y="3512350"/>
            <a:ext cx="9906000" cy="3693319"/>
          </a:xfrm>
          <a:prstGeom prst="rect">
            <a:avLst/>
          </a:prstGeom>
          <a:noFill/>
        </p:spPr>
        <p:txBody>
          <a:bodyPr wrap="square" rtlCol="0">
            <a:spAutoFit/>
          </a:bodyPr>
          <a:lstStyle/>
          <a:p>
            <a:r>
              <a:rPr lang="de-DE" dirty="0">
                <a:latin typeface="Times New Roman" panose="02020603050405020304" pitchFamily="18" charset="0"/>
                <a:cs typeface="Times New Roman" panose="02020603050405020304" pitchFamily="18" charset="0"/>
              </a:rPr>
              <a:t>Eine klassische Frage haben wir schon früh beantwortet, die Frage nach der Physik in Entenhausen. Es ergab sich, dass die Erhaltungssätze für Energie, Impuls und Masse gelten wie bei uns, nicht aber der zweite Hauptsatz der Thermodynamik, der etwas salopp formuliert besagt, dass von allein nichts ordentlicher wird. So ist es in Entenhausen durchaus möglich, die Wärme eines sommerlichen Tages mit viel thermischer Energie vermittels Abkühlung in kinetische Energie umzuwandeln, also in einen Schneesturm mit allen Schikanen.</a:t>
            </a:r>
          </a:p>
          <a:p>
            <a:endParaRPr lang="de-DE" dirty="0">
              <a:latin typeface="Times New Roman" panose="02020603050405020304" pitchFamily="18" charset="0"/>
              <a:cs typeface="Times New Roman" panose="02020603050405020304" pitchFamily="18" charset="0"/>
            </a:endParaRPr>
          </a:p>
          <a:p>
            <a:r>
              <a:rPr lang="de-DE" dirty="0">
                <a:latin typeface="Times New Roman" panose="02020603050405020304" pitchFamily="18" charset="0"/>
                <a:cs typeface="Times New Roman" panose="02020603050405020304" pitchFamily="18" charset="0"/>
              </a:rPr>
              <a:t>Einen Aspekt haben die Donaldisten bisher nicht hinterfragt, nämlich die </a:t>
            </a:r>
            <a:r>
              <a:rPr lang="de-DE" b="1" dirty="0">
                <a:latin typeface="Times New Roman" panose="02020603050405020304" pitchFamily="18" charset="0"/>
                <a:cs typeface="Times New Roman" panose="02020603050405020304" pitchFamily="18" charset="0"/>
              </a:rPr>
              <a:t>Zeit</a:t>
            </a:r>
            <a:r>
              <a:rPr lang="de-DE" dirty="0">
                <a:latin typeface="Times New Roman" panose="02020603050405020304" pitchFamily="18" charset="0"/>
                <a:cs typeface="Times New Roman" panose="02020603050405020304" pitchFamily="18" charset="0"/>
              </a:rPr>
              <a:t>. Für uns ist die Zeit die Aneinanderreihung von Ereignissen; Ereignis A findet vor oder nach dem Ereignis B statt, jedenfalls sofern die gleichen Personen involviert sind. A und B sind immer in dieser Weise seriell angeordnet. Wir können alle Ereignisse prinzipiell auf einer Zeitachse anordnen, die linear skaliert ist. Wobei ich der Einfachheit halber Newtonsche Physik annehme.</a:t>
            </a:r>
          </a:p>
          <a:p>
            <a:endParaRPr lang="en-US" dirty="0"/>
          </a:p>
        </p:txBody>
      </p:sp>
      <p:sp>
        <p:nvSpPr>
          <p:cNvPr id="4" name="Foliennummernplatzhalter 3">
            <a:extLst>
              <a:ext uri="{FF2B5EF4-FFF2-40B4-BE49-F238E27FC236}">
                <a16:creationId xmlns:a16="http://schemas.microsoft.com/office/drawing/2014/main" id="{1D10463E-081F-8B04-D758-E8E99415FAC5}"/>
              </a:ext>
            </a:extLst>
          </p:cNvPr>
          <p:cNvSpPr>
            <a:spLocks noGrp="1"/>
          </p:cNvSpPr>
          <p:nvPr>
            <p:ph type="sldNum" sz="quarter" idx="7"/>
          </p:nvPr>
        </p:nvSpPr>
        <p:spPr/>
        <p:txBody>
          <a:bodyPr/>
          <a:lstStyle/>
          <a:p>
            <a:fld id="{B6F15528-21DE-4FAA-801E-634DDDAF4B2B}" type="slidenum">
              <a:rPr lang="de-DE" smtClean="0"/>
              <a:t>3</a:t>
            </a:fld>
            <a:endParaRPr lang="de-DE" dirty="0"/>
          </a:p>
        </p:txBody>
      </p:sp>
      <p:sp>
        <p:nvSpPr>
          <p:cNvPr id="5" name="Datumsplatzhalter 4">
            <a:extLst>
              <a:ext uri="{FF2B5EF4-FFF2-40B4-BE49-F238E27FC236}">
                <a16:creationId xmlns:a16="http://schemas.microsoft.com/office/drawing/2014/main" id="{5E3FAB24-8A5D-794E-4DD6-6B154AD6C90E}"/>
              </a:ext>
            </a:extLst>
          </p:cNvPr>
          <p:cNvSpPr>
            <a:spLocks noGrp="1"/>
          </p:cNvSpPr>
          <p:nvPr>
            <p:ph type="dt" sz="half" idx="6"/>
          </p:nvPr>
        </p:nvSpPr>
        <p:spPr/>
        <p:txBody>
          <a:bodyPr/>
          <a:lstStyle/>
          <a:p>
            <a:r>
              <a:rPr lang="de-DE"/>
              <a:t>16.09.26</a:t>
            </a:r>
            <a:endParaRPr lang="en-US"/>
          </a:p>
        </p:txBody>
      </p:sp>
      <p:sp>
        <p:nvSpPr>
          <p:cNvPr id="7" name="Textfeld 6">
            <a:extLst>
              <a:ext uri="{FF2B5EF4-FFF2-40B4-BE49-F238E27FC236}">
                <a16:creationId xmlns:a16="http://schemas.microsoft.com/office/drawing/2014/main" id="{34AECFFD-83E5-3DB0-7675-C8B500FCF21F}"/>
              </a:ext>
            </a:extLst>
          </p:cNvPr>
          <p:cNvSpPr txBox="1"/>
          <p:nvPr/>
        </p:nvSpPr>
        <p:spPr>
          <a:xfrm>
            <a:off x="499501" y="264502"/>
            <a:ext cx="4812030" cy="2971800"/>
          </a:xfrm>
          <a:prstGeom prst="rect">
            <a:avLst/>
          </a:prstGeom>
          <a:noFill/>
        </p:spPr>
        <p:txBody>
          <a:bodyPr wrap="square" rtlCol="0">
            <a:spAutoFit/>
          </a:bodyPr>
          <a:lstStyle/>
          <a:p>
            <a:pPr lvl="0"/>
            <a:r>
              <a:rPr lang="de-DE" dirty="0">
                <a:latin typeface="Times New Roman" panose="02020603050405020304" pitchFamily="18" charset="0"/>
                <a:cs typeface="Times New Roman" panose="02020603050405020304" pitchFamily="18" charset="0"/>
              </a:rPr>
              <a:t>Entenhausen gibt es. Wir haben eingeschränktes Wissen über diesen Ort und seine Bewohner durch die Berichte von Carl Barks und Erika Fuchs, so limitiert diese Berichterstattung auch ist. Durch das Studium dieser Berichte, die die Daten unserer Untersuchungen darstellen, können wir die Dynamik und die Lebensbedingungen in Entenhausen zumindest rudimentär untersuchen.</a:t>
            </a:r>
          </a:p>
          <a:p>
            <a:pPr lvl="0"/>
            <a:endParaRPr lang="de-DE" dirty="0">
              <a:latin typeface="Times New Roman" panose="02020603050405020304" pitchFamily="18" charset="0"/>
              <a:cs typeface="Times New Roman" panose="02020603050405020304" pitchFamily="18" charset="0"/>
            </a:endParaRPr>
          </a:p>
          <a:p>
            <a:endParaRPr lang="en-US" dirty="0"/>
          </a:p>
        </p:txBody>
      </p:sp>
      <p:pic>
        <p:nvPicPr>
          <p:cNvPr id="13" name="Grafik 12">
            <a:extLst>
              <a:ext uri="{FF2B5EF4-FFF2-40B4-BE49-F238E27FC236}">
                <a16:creationId xmlns:a16="http://schemas.microsoft.com/office/drawing/2014/main" id="{C7E4C1FA-6C3C-05AA-5A33-88C5BD81B0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1815" y="264502"/>
            <a:ext cx="4787900" cy="3175000"/>
          </a:xfrm>
          <a:prstGeom prst="rect">
            <a:avLst/>
          </a:prstGeom>
        </p:spPr>
      </p:pic>
    </p:spTree>
    <p:extLst>
      <p:ext uri="{BB962C8B-B14F-4D97-AF65-F5344CB8AC3E}">
        <p14:creationId xmlns:p14="http://schemas.microsoft.com/office/powerpoint/2010/main" val="18292299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18F25038-510A-DC6E-528D-5EFCD5C38942}"/>
              </a:ext>
            </a:extLst>
          </p:cNvPr>
          <p:cNvSpPr>
            <a:spLocks noGrp="1"/>
          </p:cNvSpPr>
          <p:nvPr>
            <p:ph type="dt" sz="half" idx="6"/>
          </p:nvPr>
        </p:nvSpPr>
        <p:spPr/>
        <p:txBody>
          <a:bodyPr/>
          <a:lstStyle/>
          <a:p>
            <a:r>
              <a:rPr lang="de-DE"/>
              <a:t>16.09.26</a:t>
            </a:r>
            <a:endParaRPr lang="en-US"/>
          </a:p>
        </p:txBody>
      </p:sp>
      <p:sp>
        <p:nvSpPr>
          <p:cNvPr id="4" name="Foliennummernplatzhalter 3">
            <a:extLst>
              <a:ext uri="{FF2B5EF4-FFF2-40B4-BE49-F238E27FC236}">
                <a16:creationId xmlns:a16="http://schemas.microsoft.com/office/drawing/2014/main" id="{3A2A3C95-E81E-B8A0-0A16-4D9BE0CADBA0}"/>
              </a:ext>
            </a:extLst>
          </p:cNvPr>
          <p:cNvSpPr>
            <a:spLocks noGrp="1"/>
          </p:cNvSpPr>
          <p:nvPr>
            <p:ph type="sldNum" sz="quarter" idx="7"/>
          </p:nvPr>
        </p:nvSpPr>
        <p:spPr/>
        <p:txBody>
          <a:bodyPr/>
          <a:lstStyle/>
          <a:p>
            <a:fld id="{B6F15528-21DE-4FAA-801E-634DDDAF4B2B}" type="slidenum">
              <a:rPr lang="de-DE" smtClean="0"/>
              <a:t>4</a:t>
            </a:fld>
            <a:endParaRPr lang="de-DE"/>
          </a:p>
        </p:txBody>
      </p:sp>
      <p:sp>
        <p:nvSpPr>
          <p:cNvPr id="5" name="Textfeld 4">
            <a:extLst>
              <a:ext uri="{FF2B5EF4-FFF2-40B4-BE49-F238E27FC236}">
                <a16:creationId xmlns:a16="http://schemas.microsoft.com/office/drawing/2014/main" id="{7F9A8DA7-E39D-DAA1-B77F-CA341BCF3489}"/>
              </a:ext>
            </a:extLst>
          </p:cNvPr>
          <p:cNvSpPr txBox="1"/>
          <p:nvPr/>
        </p:nvSpPr>
        <p:spPr>
          <a:xfrm>
            <a:off x="271487" y="282819"/>
            <a:ext cx="4746576" cy="1754326"/>
          </a:xfrm>
          <a:prstGeom prst="rect">
            <a:avLst/>
          </a:prstGeom>
          <a:noFill/>
        </p:spPr>
        <p:txBody>
          <a:bodyPr wrap="square" rtlCol="0">
            <a:spAutoFit/>
          </a:bodyPr>
          <a:lstStyle/>
          <a:p>
            <a:r>
              <a:rPr lang="de-DE" sz="1800" dirty="0"/>
              <a:t>Ich zeige ein paar Fotos und Skizze, weil es </a:t>
            </a:r>
            <a:r>
              <a:rPr lang="de-DE" sz="1800" dirty="0" err="1"/>
              <a:t>für</a:t>
            </a:r>
            <a:r>
              <a:rPr lang="de-DE" sz="1800" dirty="0"/>
              <a:t> viele eine Herausforderung ist, allein dem gesprochenen Wort zu folgen, vor allem bei intellektuell tief greifenden oder hoch fliegenden Themen.</a:t>
            </a:r>
          </a:p>
          <a:p>
            <a:endParaRPr lang="en-US" dirty="0"/>
          </a:p>
        </p:txBody>
      </p:sp>
      <p:grpSp>
        <p:nvGrpSpPr>
          <p:cNvPr id="6" name="object 2">
            <a:extLst>
              <a:ext uri="{FF2B5EF4-FFF2-40B4-BE49-F238E27FC236}">
                <a16:creationId xmlns:a16="http://schemas.microsoft.com/office/drawing/2014/main" id="{B399116D-96CC-C9C4-83AE-8C44BC034A87}"/>
              </a:ext>
            </a:extLst>
          </p:cNvPr>
          <p:cNvGrpSpPr/>
          <p:nvPr/>
        </p:nvGrpSpPr>
        <p:grpSpPr>
          <a:xfrm>
            <a:off x="270510" y="2768302"/>
            <a:ext cx="10422890" cy="4242435"/>
            <a:chOff x="146951" y="1659394"/>
            <a:chExt cx="10422890" cy="4242435"/>
          </a:xfrm>
        </p:grpSpPr>
        <p:pic>
          <p:nvPicPr>
            <p:cNvPr id="7" name="object 3">
              <a:extLst>
                <a:ext uri="{FF2B5EF4-FFF2-40B4-BE49-F238E27FC236}">
                  <a16:creationId xmlns:a16="http://schemas.microsoft.com/office/drawing/2014/main" id="{B12A5853-EFB0-0897-5DA8-C5AEE7CE6A1D}"/>
                </a:ext>
              </a:extLst>
            </p:cNvPr>
            <p:cNvPicPr/>
            <p:nvPr/>
          </p:nvPicPr>
          <p:blipFill>
            <a:blip r:embed="rId2" cstate="print"/>
            <a:stretch>
              <a:fillRect/>
            </a:stretch>
          </p:blipFill>
          <p:spPr>
            <a:xfrm>
              <a:off x="146951" y="1659394"/>
              <a:ext cx="10422635" cy="4242295"/>
            </a:xfrm>
            <a:prstGeom prst="rect">
              <a:avLst/>
            </a:prstGeom>
          </p:spPr>
        </p:pic>
        <p:sp>
          <p:nvSpPr>
            <p:cNvPr id="8" name="object 4">
              <a:extLst>
                <a:ext uri="{FF2B5EF4-FFF2-40B4-BE49-F238E27FC236}">
                  <a16:creationId xmlns:a16="http://schemas.microsoft.com/office/drawing/2014/main" id="{4D8D9C1A-9DC4-1ABD-E17A-5209FFBE2D33}"/>
                </a:ext>
              </a:extLst>
            </p:cNvPr>
            <p:cNvSpPr/>
            <p:nvPr/>
          </p:nvSpPr>
          <p:spPr>
            <a:xfrm>
              <a:off x="5211203" y="1659648"/>
              <a:ext cx="5351780" cy="4121150"/>
            </a:xfrm>
            <a:custGeom>
              <a:avLst/>
              <a:gdLst/>
              <a:ahLst/>
              <a:cxnLst/>
              <a:rect l="l" t="t" r="r" b="b"/>
              <a:pathLst>
                <a:path w="5351780" h="4121150">
                  <a:moveTo>
                    <a:pt x="5212067" y="3796284"/>
                  </a:moveTo>
                  <a:lnTo>
                    <a:pt x="4316717" y="3796284"/>
                  </a:lnTo>
                  <a:lnTo>
                    <a:pt x="4316717" y="4120896"/>
                  </a:lnTo>
                  <a:lnTo>
                    <a:pt x="5212067" y="4120896"/>
                  </a:lnTo>
                  <a:lnTo>
                    <a:pt x="5212067" y="3796284"/>
                  </a:lnTo>
                  <a:close/>
                </a:path>
                <a:path w="5351780" h="4121150">
                  <a:moveTo>
                    <a:pt x="5351526" y="0"/>
                  </a:moveTo>
                  <a:lnTo>
                    <a:pt x="0" y="0"/>
                  </a:lnTo>
                  <a:lnTo>
                    <a:pt x="0" y="323850"/>
                  </a:lnTo>
                  <a:lnTo>
                    <a:pt x="5351526" y="323850"/>
                  </a:lnTo>
                  <a:lnTo>
                    <a:pt x="5351526" y="0"/>
                  </a:lnTo>
                  <a:close/>
                </a:path>
              </a:pathLst>
            </a:custGeom>
            <a:solidFill>
              <a:srgbClr val="F7D471"/>
            </a:solidFill>
          </p:spPr>
          <p:txBody>
            <a:bodyPr wrap="square" lIns="0" tIns="0" rIns="0" bIns="0" rtlCol="0"/>
            <a:lstStyle/>
            <a:p>
              <a:endParaRPr/>
            </a:p>
          </p:txBody>
        </p:sp>
      </p:grpSp>
      <p:sp>
        <p:nvSpPr>
          <p:cNvPr id="9" name="Textfeld 8">
            <a:extLst>
              <a:ext uri="{FF2B5EF4-FFF2-40B4-BE49-F238E27FC236}">
                <a16:creationId xmlns:a16="http://schemas.microsoft.com/office/drawing/2014/main" id="{0D799C5C-00A3-0A9F-AC1F-DB7C1EF6CE19}"/>
              </a:ext>
            </a:extLst>
          </p:cNvPr>
          <p:cNvSpPr txBox="1"/>
          <p:nvPr/>
        </p:nvSpPr>
        <p:spPr>
          <a:xfrm>
            <a:off x="5499100" y="282819"/>
            <a:ext cx="4542790" cy="1754326"/>
          </a:xfrm>
          <a:prstGeom prst="rect">
            <a:avLst/>
          </a:prstGeom>
          <a:noFill/>
        </p:spPr>
        <p:txBody>
          <a:bodyPr wrap="square" rtlCol="0">
            <a:spAutoFit/>
          </a:bodyPr>
          <a:lstStyle/>
          <a:p>
            <a:r>
              <a:rPr lang="de-DE" sz="1800" dirty="0"/>
              <a:t>Aber ich versichere euch, meine lieben</a:t>
            </a:r>
          </a:p>
          <a:p>
            <a:r>
              <a:rPr lang="de-DE" sz="1800" dirty="0"/>
              <a:t>Zuhörer, dass ihr eine Rede von bestechender Einfalt und </a:t>
            </a:r>
            <a:r>
              <a:rPr lang="de-DE" sz="1800" dirty="0" err="1"/>
              <a:t>verblüffender</a:t>
            </a:r>
            <a:r>
              <a:rPr lang="de-DE" sz="1800" dirty="0"/>
              <a:t> Scharfsinnigkeit hören werdet.</a:t>
            </a:r>
          </a:p>
          <a:p>
            <a:r>
              <a:rPr lang="de-DE" sz="1800" dirty="0"/>
              <a:t>Danach wird das Thema erschöpft sein, wie auch der Redner.</a:t>
            </a:r>
          </a:p>
        </p:txBody>
      </p:sp>
    </p:spTree>
    <p:extLst>
      <p:ext uri="{BB962C8B-B14F-4D97-AF65-F5344CB8AC3E}">
        <p14:creationId xmlns:p14="http://schemas.microsoft.com/office/powerpoint/2010/main" val="2004256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ußzeilenplatzhalter 1">
            <a:extLst>
              <a:ext uri="{FF2B5EF4-FFF2-40B4-BE49-F238E27FC236}">
                <a16:creationId xmlns:a16="http://schemas.microsoft.com/office/drawing/2014/main" id="{4AAE2930-C6B5-255B-DDA8-10ED3AD05F42}"/>
              </a:ext>
            </a:extLst>
          </p:cNvPr>
          <p:cNvSpPr>
            <a:spLocks noGrp="1"/>
          </p:cNvSpPr>
          <p:nvPr>
            <p:ph type="ftr" sz="quarter" idx="5"/>
          </p:nvPr>
        </p:nvSpPr>
        <p:spPr/>
        <p:txBody>
          <a:bodyPr/>
          <a:lstStyle/>
          <a:p>
            <a:endParaRPr lang="de-DE"/>
          </a:p>
        </p:txBody>
      </p:sp>
      <p:sp>
        <p:nvSpPr>
          <p:cNvPr id="3" name="Datumsplatzhalter 2">
            <a:extLst>
              <a:ext uri="{FF2B5EF4-FFF2-40B4-BE49-F238E27FC236}">
                <a16:creationId xmlns:a16="http://schemas.microsoft.com/office/drawing/2014/main" id="{2E3F96F3-976D-D04F-D191-138174F4AF1E}"/>
              </a:ext>
            </a:extLst>
          </p:cNvPr>
          <p:cNvSpPr>
            <a:spLocks noGrp="1"/>
          </p:cNvSpPr>
          <p:nvPr>
            <p:ph type="dt" sz="half" idx="6"/>
          </p:nvPr>
        </p:nvSpPr>
        <p:spPr/>
        <p:txBody>
          <a:bodyPr/>
          <a:lstStyle/>
          <a:p>
            <a:r>
              <a:rPr lang="de-DE"/>
              <a:t>16.09.26</a:t>
            </a:r>
            <a:endParaRPr lang="en-US"/>
          </a:p>
        </p:txBody>
      </p:sp>
      <p:sp>
        <p:nvSpPr>
          <p:cNvPr id="4" name="Foliennummernplatzhalter 3">
            <a:extLst>
              <a:ext uri="{FF2B5EF4-FFF2-40B4-BE49-F238E27FC236}">
                <a16:creationId xmlns:a16="http://schemas.microsoft.com/office/drawing/2014/main" id="{07935A0D-50B4-AD0D-E9F5-2678C5E16C0C}"/>
              </a:ext>
            </a:extLst>
          </p:cNvPr>
          <p:cNvSpPr>
            <a:spLocks noGrp="1"/>
          </p:cNvSpPr>
          <p:nvPr>
            <p:ph type="sldNum" sz="quarter" idx="7"/>
          </p:nvPr>
        </p:nvSpPr>
        <p:spPr/>
        <p:txBody>
          <a:bodyPr/>
          <a:lstStyle/>
          <a:p>
            <a:fld id="{B6F15528-21DE-4FAA-801E-634DDDAF4B2B}" type="slidenum">
              <a:rPr lang="de-DE" smtClean="0"/>
              <a:t>5</a:t>
            </a:fld>
            <a:endParaRPr lang="de-DE"/>
          </a:p>
        </p:txBody>
      </p:sp>
      <p:sp>
        <p:nvSpPr>
          <p:cNvPr id="6" name="Textfeld 5">
            <a:extLst>
              <a:ext uri="{FF2B5EF4-FFF2-40B4-BE49-F238E27FC236}">
                <a16:creationId xmlns:a16="http://schemas.microsoft.com/office/drawing/2014/main" id="{4395FCE8-F82C-5975-95D5-5A894A523E61}"/>
              </a:ext>
            </a:extLst>
          </p:cNvPr>
          <p:cNvSpPr txBox="1"/>
          <p:nvPr/>
        </p:nvSpPr>
        <p:spPr>
          <a:xfrm>
            <a:off x="153378" y="276225"/>
            <a:ext cx="3903998" cy="7017306"/>
          </a:xfrm>
          <a:prstGeom prst="rect">
            <a:avLst/>
          </a:prstGeom>
          <a:noFill/>
        </p:spPr>
        <p:txBody>
          <a:bodyPr wrap="square">
            <a:spAutoFit/>
          </a:bodyPr>
          <a:lstStyle/>
          <a:p>
            <a:pPr marL="0" marR="0">
              <a:buNone/>
            </a:pPr>
            <a:r>
              <a:rPr lang="de-DE" sz="1800" dirty="0" err="1">
                <a:solidFill>
                  <a:sysClr val="windowText" lastClr="000000"/>
                </a:solidFill>
                <a:effectLst/>
                <a:latin typeface="Times"/>
              </a:rPr>
              <a:t>Zurück</a:t>
            </a:r>
            <a:r>
              <a:rPr lang="de-DE" sz="1800" dirty="0">
                <a:solidFill>
                  <a:sysClr val="windowText" lastClr="000000"/>
                </a:solidFill>
                <a:effectLst/>
                <a:latin typeface="Times"/>
              </a:rPr>
              <a:t> zum Thema: In unserer Welt können wir </a:t>
            </a:r>
            <a:r>
              <a:rPr lang="de-DE" sz="1800" dirty="0" err="1">
                <a:solidFill>
                  <a:sysClr val="windowText" lastClr="000000"/>
                </a:solidFill>
                <a:effectLst/>
                <a:latin typeface="Times"/>
              </a:rPr>
              <a:t>für</a:t>
            </a:r>
            <a:r>
              <a:rPr lang="de-DE" sz="1800" dirty="0">
                <a:solidFill>
                  <a:sysClr val="windowText" lastClr="000000"/>
                </a:solidFill>
                <a:effectLst/>
                <a:latin typeface="Times"/>
              </a:rPr>
              <a:t> jedes Ereignis zumindest einen Zeitpunkt angeben; zu jedem Weihnachtsfest, zu jedem Geburtstag gehört eine Jahreszahl, die dann auch schon klärt, ob es sich um einen </a:t>
            </a:r>
            <a:r>
              <a:rPr lang="de-DE" sz="1800" dirty="0" err="1">
                <a:solidFill>
                  <a:sysClr val="windowText" lastClr="000000"/>
                </a:solidFill>
                <a:effectLst/>
                <a:latin typeface="Times"/>
              </a:rPr>
              <a:t>früheren</a:t>
            </a:r>
            <a:r>
              <a:rPr lang="de-DE" sz="1800" dirty="0">
                <a:solidFill>
                  <a:sysClr val="windowText" lastClr="000000"/>
                </a:solidFill>
                <a:effectLst/>
                <a:latin typeface="Times"/>
              </a:rPr>
              <a:t> oder späteren Feiertag handelt.</a:t>
            </a:r>
          </a:p>
          <a:p>
            <a:pPr marL="0" marR="0">
              <a:buNone/>
            </a:pPr>
            <a:endParaRPr lang="de-DE" sz="1800" dirty="0">
              <a:solidFill>
                <a:sysClr val="windowText" lastClr="000000"/>
              </a:solidFill>
              <a:effectLst/>
              <a:latin typeface="Times"/>
            </a:endParaRPr>
          </a:p>
          <a:p>
            <a:pPr marL="0" marR="0">
              <a:buNone/>
            </a:pPr>
            <a:r>
              <a:rPr lang="de-DE" sz="1800" dirty="0">
                <a:solidFill>
                  <a:sysClr val="windowText" lastClr="000000"/>
                </a:solidFill>
                <a:effectLst/>
                <a:latin typeface="Times"/>
              </a:rPr>
              <a:t>In Entenhausen kommen Jahreszahlen bisweilen vor, etwa auf Grabmalen aber auch in neu hervorgebrachten</a:t>
            </a:r>
          </a:p>
          <a:p>
            <a:pPr marL="0" marR="0">
              <a:buNone/>
            </a:pPr>
            <a:r>
              <a:rPr lang="de-DE" sz="1800" dirty="0">
                <a:solidFill>
                  <a:sysClr val="windowText" lastClr="000000"/>
                </a:solidFill>
                <a:effectLst/>
                <a:latin typeface="Times"/>
              </a:rPr>
              <a:t>Erinnerungen; ebenso werden alte Zeiten wie die der vermutlich französischen Revolution erinnert im Sinne von „sehr lange her".</a:t>
            </a:r>
          </a:p>
          <a:p>
            <a:pPr marL="0" marR="0">
              <a:buNone/>
            </a:pPr>
            <a:endParaRPr lang="de-DE" sz="1800" dirty="0">
              <a:solidFill>
                <a:sysClr val="windowText" lastClr="000000"/>
              </a:solidFill>
              <a:effectLst/>
              <a:latin typeface="Times"/>
            </a:endParaRPr>
          </a:p>
          <a:p>
            <a:pPr marL="0" marR="0">
              <a:buNone/>
            </a:pPr>
            <a:r>
              <a:rPr lang="de-DE" sz="1800" dirty="0">
                <a:solidFill>
                  <a:sysClr val="windowText" lastClr="000000"/>
                </a:solidFill>
                <a:effectLst/>
                <a:latin typeface="Times"/>
              </a:rPr>
              <a:t>Bemerkenswerterweise sind diese Verweise auf vergangene Ereignisse fast immer nur indirekt - das heißt: im Rahmen eines Berichtes wird dargestellt, dass sich jemand an etwas erinnert in der Vergangenheit. Aber es</a:t>
            </a:r>
            <a:r>
              <a:rPr lang="de-DE" dirty="0">
                <a:latin typeface="Times"/>
              </a:rPr>
              <a:t> </a:t>
            </a:r>
            <a:r>
              <a:rPr lang="de-DE" sz="1800" dirty="0">
                <a:solidFill>
                  <a:sysClr val="windowText" lastClr="000000"/>
                </a:solidFill>
                <a:effectLst/>
                <a:latin typeface="Times"/>
              </a:rPr>
              <a:t>gibt kaum Berichte, die den Gegenstand der Erinnerung selbst darstellen </a:t>
            </a:r>
            <a:r>
              <a:rPr lang="de-DE" sz="1800" dirty="0" err="1">
                <a:solidFill>
                  <a:sysClr val="windowText" lastClr="000000"/>
                </a:solidFill>
                <a:effectLst/>
                <a:latin typeface="Times"/>
              </a:rPr>
              <a:t>würden</a:t>
            </a:r>
            <a:r>
              <a:rPr lang="de-DE" sz="1800" dirty="0">
                <a:solidFill>
                  <a:sysClr val="windowText" lastClr="000000"/>
                </a:solidFill>
                <a:effectLst/>
                <a:latin typeface="Times"/>
              </a:rPr>
              <a:t>.</a:t>
            </a:r>
          </a:p>
          <a:p>
            <a:pPr marL="0" marR="0">
              <a:buNone/>
            </a:pPr>
            <a:endParaRPr lang="de-DE" sz="1800" dirty="0">
              <a:solidFill>
                <a:sysClr val="windowText" lastClr="000000"/>
              </a:solidFill>
              <a:effectLst/>
              <a:latin typeface="Times"/>
            </a:endParaRPr>
          </a:p>
        </p:txBody>
      </p:sp>
      <p:pic>
        <p:nvPicPr>
          <p:cNvPr id="7" name="object 2">
            <a:extLst>
              <a:ext uri="{FF2B5EF4-FFF2-40B4-BE49-F238E27FC236}">
                <a16:creationId xmlns:a16="http://schemas.microsoft.com/office/drawing/2014/main" id="{71CD9335-4575-6CDF-C78C-D5644F0946F0}"/>
              </a:ext>
            </a:extLst>
          </p:cNvPr>
          <p:cNvPicPr/>
          <p:nvPr/>
        </p:nvPicPr>
        <p:blipFill>
          <a:blip r:embed="rId2" cstate="print"/>
          <a:stretch>
            <a:fillRect/>
          </a:stretch>
        </p:blipFill>
        <p:spPr>
          <a:xfrm>
            <a:off x="4057376" y="276225"/>
            <a:ext cx="6477761" cy="5939027"/>
          </a:xfrm>
          <a:prstGeom prst="rect">
            <a:avLst/>
          </a:prstGeom>
        </p:spPr>
      </p:pic>
    </p:spTree>
    <p:extLst>
      <p:ext uri="{BB962C8B-B14F-4D97-AF65-F5344CB8AC3E}">
        <p14:creationId xmlns:p14="http://schemas.microsoft.com/office/powerpoint/2010/main" val="317683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ußzeilenplatzhalter 2">
            <a:extLst>
              <a:ext uri="{FF2B5EF4-FFF2-40B4-BE49-F238E27FC236}">
                <a16:creationId xmlns:a16="http://schemas.microsoft.com/office/drawing/2014/main" id="{BCA50586-FB03-B1AF-3E60-DD14A7E4E41E}"/>
              </a:ext>
            </a:extLst>
          </p:cNvPr>
          <p:cNvSpPr>
            <a:spLocks noGrp="1"/>
          </p:cNvSpPr>
          <p:nvPr>
            <p:ph type="ftr" sz="quarter" idx="5"/>
          </p:nvPr>
        </p:nvSpPr>
        <p:spPr/>
        <p:txBody>
          <a:bodyPr/>
          <a:lstStyle/>
          <a:p>
            <a:endParaRPr lang="de-DE"/>
          </a:p>
        </p:txBody>
      </p:sp>
      <p:sp>
        <p:nvSpPr>
          <p:cNvPr id="4" name="Foliennummernplatzhalter 3">
            <a:extLst>
              <a:ext uri="{FF2B5EF4-FFF2-40B4-BE49-F238E27FC236}">
                <a16:creationId xmlns:a16="http://schemas.microsoft.com/office/drawing/2014/main" id="{F8C60D94-07AF-1FF2-399D-E4ABDE23329F}"/>
              </a:ext>
            </a:extLst>
          </p:cNvPr>
          <p:cNvSpPr>
            <a:spLocks noGrp="1"/>
          </p:cNvSpPr>
          <p:nvPr>
            <p:ph type="sldNum" sz="quarter" idx="7"/>
          </p:nvPr>
        </p:nvSpPr>
        <p:spPr/>
        <p:txBody>
          <a:bodyPr/>
          <a:lstStyle/>
          <a:p>
            <a:fld id="{B6F15528-21DE-4FAA-801E-634DDDAF4B2B}" type="slidenum">
              <a:rPr lang="de-DE" smtClean="0"/>
              <a:t>6</a:t>
            </a:fld>
            <a:endParaRPr lang="de-DE"/>
          </a:p>
        </p:txBody>
      </p:sp>
      <p:sp>
        <p:nvSpPr>
          <p:cNvPr id="5" name="Datumsplatzhalter 4">
            <a:extLst>
              <a:ext uri="{FF2B5EF4-FFF2-40B4-BE49-F238E27FC236}">
                <a16:creationId xmlns:a16="http://schemas.microsoft.com/office/drawing/2014/main" id="{89301DBD-82DB-8B57-7EF7-8943CDBC6B5F}"/>
              </a:ext>
            </a:extLst>
          </p:cNvPr>
          <p:cNvSpPr>
            <a:spLocks noGrp="1"/>
          </p:cNvSpPr>
          <p:nvPr>
            <p:ph type="dt" sz="half" idx="6"/>
          </p:nvPr>
        </p:nvSpPr>
        <p:spPr/>
        <p:txBody>
          <a:bodyPr/>
          <a:lstStyle/>
          <a:p>
            <a:r>
              <a:rPr lang="de-DE"/>
              <a:t>16.09.26</a:t>
            </a:r>
            <a:endParaRPr lang="en-US"/>
          </a:p>
        </p:txBody>
      </p:sp>
      <p:sp>
        <p:nvSpPr>
          <p:cNvPr id="7" name="Textfeld 6">
            <a:extLst>
              <a:ext uri="{FF2B5EF4-FFF2-40B4-BE49-F238E27FC236}">
                <a16:creationId xmlns:a16="http://schemas.microsoft.com/office/drawing/2014/main" id="{BDEC9C3D-D8CA-BAB7-F6D2-71AF23CF4147}"/>
              </a:ext>
            </a:extLst>
          </p:cNvPr>
          <p:cNvSpPr txBox="1"/>
          <p:nvPr/>
        </p:nvSpPr>
        <p:spPr>
          <a:xfrm>
            <a:off x="7633676" y="310788"/>
            <a:ext cx="2971800" cy="4247317"/>
          </a:xfrm>
          <a:prstGeom prst="rect">
            <a:avLst/>
          </a:prstGeom>
          <a:noFill/>
        </p:spPr>
        <p:txBody>
          <a:bodyPr wrap="square">
            <a:spAutoFit/>
          </a:bodyPr>
          <a:lstStyle/>
          <a:p>
            <a:pPr marL="0" marR="0">
              <a:buNone/>
            </a:pPr>
            <a:r>
              <a:rPr lang="de-DE" sz="1800" dirty="0">
                <a:solidFill>
                  <a:sysClr val="windowText" lastClr="000000"/>
                </a:solidFill>
                <a:effectLst/>
                <a:latin typeface="Times"/>
              </a:rPr>
              <a:t>Es gibt zeitliche </a:t>
            </a:r>
            <a:r>
              <a:rPr lang="de-DE" sz="1800" dirty="0" err="1">
                <a:solidFill>
                  <a:sysClr val="windowText" lastClr="000000"/>
                </a:solidFill>
                <a:effectLst/>
                <a:latin typeface="Times"/>
              </a:rPr>
              <a:t>Rückverweise</a:t>
            </a:r>
            <a:r>
              <a:rPr lang="de-DE" sz="1800" dirty="0">
                <a:solidFill>
                  <a:sysClr val="windowText" lastClr="000000"/>
                </a:solidFill>
                <a:effectLst/>
                <a:latin typeface="Times"/>
              </a:rPr>
              <a:t> in den Berichten – etwa wenn es an einem kalten Neujahrsmorgen um Wetten geht, die an einem heißen Sommertag abgeschlossen wurden. Aber einen Bericht </a:t>
            </a:r>
            <a:r>
              <a:rPr lang="de-DE" sz="1800" dirty="0" err="1">
                <a:solidFill>
                  <a:sysClr val="windowText" lastClr="000000"/>
                </a:solidFill>
                <a:effectLst/>
                <a:latin typeface="Times"/>
              </a:rPr>
              <a:t>über</a:t>
            </a:r>
            <a:r>
              <a:rPr lang="de-DE" sz="1800" dirty="0">
                <a:solidFill>
                  <a:sysClr val="windowText" lastClr="000000"/>
                </a:solidFill>
                <a:effectLst/>
                <a:latin typeface="Times"/>
              </a:rPr>
              <a:t> das Geschehen am besagten heißen Sommertag gibt es nicht, nur die Erinnerung der verschiedenen Akteure. In anderen Worten: es gibt keine und kaum spezifische </a:t>
            </a:r>
            <a:r>
              <a:rPr lang="de-DE" sz="1800" dirty="0" err="1">
                <a:solidFill>
                  <a:sysClr val="windowText" lastClr="000000"/>
                </a:solidFill>
                <a:effectLst/>
                <a:latin typeface="Times"/>
              </a:rPr>
              <a:t>cross</a:t>
            </a:r>
            <a:r>
              <a:rPr lang="de-DE" sz="1800" dirty="0">
                <a:solidFill>
                  <a:sysClr val="windowText" lastClr="000000"/>
                </a:solidFill>
                <a:effectLst/>
                <a:latin typeface="Times"/>
              </a:rPr>
              <a:t>-story Erinnerungen.</a:t>
            </a:r>
            <a:endParaRPr lang="de-DE" sz="750" dirty="0">
              <a:solidFill>
                <a:srgbClr val="222222"/>
              </a:solidFill>
              <a:effectLst/>
              <a:latin typeface="Times"/>
            </a:endParaRPr>
          </a:p>
        </p:txBody>
      </p:sp>
      <p:pic>
        <p:nvPicPr>
          <p:cNvPr id="8" name="object 2">
            <a:extLst>
              <a:ext uri="{FF2B5EF4-FFF2-40B4-BE49-F238E27FC236}">
                <a16:creationId xmlns:a16="http://schemas.microsoft.com/office/drawing/2014/main" id="{7B38D1B1-F4CA-D8D7-464B-A395FA574497}"/>
              </a:ext>
            </a:extLst>
          </p:cNvPr>
          <p:cNvPicPr/>
          <p:nvPr/>
        </p:nvPicPr>
        <p:blipFill>
          <a:blip r:embed="rId2" cstate="print"/>
          <a:stretch>
            <a:fillRect/>
          </a:stretch>
        </p:blipFill>
        <p:spPr>
          <a:xfrm>
            <a:off x="77178" y="304194"/>
            <a:ext cx="7403122" cy="467410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499100" y="276225"/>
            <a:ext cx="5002276" cy="3124200"/>
          </a:xfrm>
          <a:prstGeom prst="rect">
            <a:avLst/>
          </a:prstGeom>
        </p:spPr>
      </p:pic>
      <p:pic>
        <p:nvPicPr>
          <p:cNvPr id="3" name="object 3"/>
          <p:cNvPicPr/>
          <p:nvPr/>
        </p:nvPicPr>
        <p:blipFill>
          <a:blip r:embed="rId3" cstate="print"/>
          <a:stretch>
            <a:fillRect/>
          </a:stretch>
        </p:blipFill>
        <p:spPr>
          <a:xfrm>
            <a:off x="5499100" y="3476625"/>
            <a:ext cx="5002276" cy="2751010"/>
          </a:xfrm>
          <a:prstGeom prst="rect">
            <a:avLst/>
          </a:prstGeom>
        </p:spPr>
      </p:pic>
      <p:sp>
        <p:nvSpPr>
          <p:cNvPr id="5" name="Foliennummernplatzhalter 4">
            <a:extLst>
              <a:ext uri="{FF2B5EF4-FFF2-40B4-BE49-F238E27FC236}">
                <a16:creationId xmlns:a16="http://schemas.microsoft.com/office/drawing/2014/main" id="{BB2DB81A-1FC7-EDDA-7DB8-11CCCACA98A3}"/>
              </a:ext>
            </a:extLst>
          </p:cNvPr>
          <p:cNvSpPr>
            <a:spLocks noGrp="1"/>
          </p:cNvSpPr>
          <p:nvPr>
            <p:ph type="sldNum" sz="quarter" idx="7"/>
          </p:nvPr>
        </p:nvSpPr>
        <p:spPr/>
        <p:txBody>
          <a:bodyPr/>
          <a:lstStyle/>
          <a:p>
            <a:fld id="{B6F15528-21DE-4FAA-801E-634DDDAF4B2B}" type="slidenum">
              <a:rPr lang="de-DE" smtClean="0"/>
              <a:t>7</a:t>
            </a:fld>
            <a:endParaRPr lang="de-DE"/>
          </a:p>
        </p:txBody>
      </p:sp>
      <p:sp>
        <p:nvSpPr>
          <p:cNvPr id="6" name="Datumsplatzhalter 5">
            <a:extLst>
              <a:ext uri="{FF2B5EF4-FFF2-40B4-BE49-F238E27FC236}">
                <a16:creationId xmlns:a16="http://schemas.microsoft.com/office/drawing/2014/main" id="{833A76A6-47CC-7A63-74B2-8D06EC942CFF}"/>
              </a:ext>
            </a:extLst>
          </p:cNvPr>
          <p:cNvSpPr>
            <a:spLocks noGrp="1"/>
          </p:cNvSpPr>
          <p:nvPr>
            <p:ph type="dt" sz="half" idx="6"/>
          </p:nvPr>
        </p:nvSpPr>
        <p:spPr/>
        <p:txBody>
          <a:bodyPr/>
          <a:lstStyle/>
          <a:p>
            <a:r>
              <a:rPr lang="de-DE"/>
              <a:t>16.09.26</a:t>
            </a:r>
            <a:endParaRPr lang="en-US"/>
          </a:p>
        </p:txBody>
      </p:sp>
      <p:sp>
        <p:nvSpPr>
          <p:cNvPr id="8" name="Textfeld 7">
            <a:extLst>
              <a:ext uri="{FF2B5EF4-FFF2-40B4-BE49-F238E27FC236}">
                <a16:creationId xmlns:a16="http://schemas.microsoft.com/office/drawing/2014/main" id="{9B521013-50C2-4DC1-88D2-AB4EF4401435}"/>
              </a:ext>
            </a:extLst>
          </p:cNvPr>
          <p:cNvSpPr txBox="1"/>
          <p:nvPr/>
        </p:nvSpPr>
        <p:spPr>
          <a:xfrm>
            <a:off x="192024" y="428625"/>
            <a:ext cx="5057530" cy="3693319"/>
          </a:xfrm>
          <a:prstGeom prst="rect">
            <a:avLst/>
          </a:prstGeom>
          <a:noFill/>
        </p:spPr>
        <p:txBody>
          <a:bodyPr wrap="square">
            <a:spAutoFit/>
          </a:bodyPr>
          <a:lstStyle/>
          <a:p>
            <a:pPr marL="0" marR="0">
              <a:buNone/>
            </a:pPr>
            <a:r>
              <a:rPr lang="de-DE" sz="1800" dirty="0">
                <a:solidFill>
                  <a:sysClr val="windowText" lastClr="000000"/>
                </a:solidFill>
                <a:effectLst/>
                <a:latin typeface="Times"/>
              </a:rPr>
              <a:t>Hier wenden wohl belesene Donaldisten ein, dass es doch einzelne solcher Fälle gibt - vor allem das Auftreten vor Gericht, als mal wieder </a:t>
            </a:r>
            <a:r>
              <a:rPr lang="de-DE" sz="1800" dirty="0" err="1">
                <a:solidFill>
                  <a:sysClr val="windowText" lastClr="000000"/>
                </a:solidFill>
                <a:effectLst/>
                <a:latin typeface="Times"/>
              </a:rPr>
              <a:t>McMoneysac</a:t>
            </a:r>
            <a:r>
              <a:rPr lang="de-DE" sz="1800" dirty="0">
                <a:solidFill>
                  <a:sysClr val="windowText" lastClr="000000"/>
                </a:solidFill>
                <a:effectLst/>
                <a:latin typeface="Times"/>
              </a:rPr>
              <a:t> und Bankier Duck aufeinandertreffen, und Herr </a:t>
            </a:r>
            <a:r>
              <a:rPr lang="de-DE" sz="1800" dirty="0" err="1">
                <a:solidFill>
                  <a:sysClr val="windowText" lastClr="000000"/>
                </a:solidFill>
                <a:effectLst/>
                <a:latin typeface="Times"/>
              </a:rPr>
              <a:t>McMoneysac</a:t>
            </a:r>
            <a:r>
              <a:rPr lang="de-DE" dirty="0">
                <a:latin typeface="Times"/>
              </a:rPr>
              <a:t> </a:t>
            </a:r>
            <a:r>
              <a:rPr lang="de-DE" sz="1800" dirty="0">
                <a:solidFill>
                  <a:sysClr val="windowText" lastClr="000000"/>
                </a:solidFill>
                <a:effectLst/>
                <a:latin typeface="Times"/>
              </a:rPr>
              <a:t>auf einen </a:t>
            </a:r>
            <a:r>
              <a:rPr lang="de-DE" sz="1800" dirty="0" err="1">
                <a:solidFill>
                  <a:sysClr val="windowText" lastClr="000000"/>
                </a:solidFill>
                <a:effectLst/>
                <a:latin typeface="Times"/>
              </a:rPr>
              <a:t>früheren</a:t>
            </a:r>
            <a:r>
              <a:rPr lang="de-DE" sz="1800" dirty="0">
                <a:solidFill>
                  <a:sysClr val="windowText" lastClr="000000"/>
                </a:solidFill>
                <a:effectLst/>
                <a:latin typeface="Times"/>
              </a:rPr>
              <a:t> Konflikt verweist, bei dem es </a:t>
            </a:r>
            <a:r>
              <a:rPr lang="de-DE" sz="1800" dirty="0" err="1">
                <a:solidFill>
                  <a:sysClr val="windowText" lastClr="000000"/>
                </a:solidFill>
                <a:effectLst/>
                <a:latin typeface="Times"/>
              </a:rPr>
              <a:t>natürlich</a:t>
            </a:r>
            <a:r>
              <a:rPr lang="de-DE" sz="1800" dirty="0">
                <a:solidFill>
                  <a:sysClr val="windowText" lastClr="000000"/>
                </a:solidFill>
                <a:effectLst/>
                <a:latin typeface="Times"/>
              </a:rPr>
              <a:t> um die Frage geht, wer denn reicher sei, und der schlussendlich durch den Vergleich der Länge von </a:t>
            </a:r>
            <a:r>
              <a:rPr lang="de-DE" sz="1800" dirty="0" err="1">
                <a:solidFill>
                  <a:sysClr val="windowText" lastClr="000000"/>
                </a:solidFill>
                <a:effectLst/>
                <a:latin typeface="Times"/>
              </a:rPr>
              <a:t>Bindfadensammlungen</a:t>
            </a:r>
            <a:r>
              <a:rPr lang="de-DE" sz="1800" dirty="0">
                <a:solidFill>
                  <a:sysClr val="windowText" lastClr="000000"/>
                </a:solidFill>
                <a:effectLst/>
                <a:latin typeface="Times"/>
              </a:rPr>
              <a:t> entschieden wird. </a:t>
            </a:r>
          </a:p>
          <a:p>
            <a:pPr marL="0" marR="0">
              <a:buNone/>
            </a:pPr>
            <a:endParaRPr lang="de-DE" dirty="0">
              <a:latin typeface="Times"/>
            </a:endParaRPr>
          </a:p>
          <a:p>
            <a:pPr marL="0" marR="0">
              <a:buNone/>
            </a:pPr>
            <a:r>
              <a:rPr lang="de-DE" sz="1800" dirty="0">
                <a:solidFill>
                  <a:sysClr val="windowText" lastClr="000000"/>
                </a:solidFill>
                <a:effectLst/>
                <a:latin typeface="Times"/>
              </a:rPr>
              <a:t>Es gibt auch andere, weniger deutliche Fälle, die man als als </a:t>
            </a:r>
            <a:r>
              <a:rPr lang="de-DE" sz="1800" dirty="0" err="1">
                <a:solidFill>
                  <a:sysClr val="windowText" lastClr="000000"/>
                </a:solidFill>
                <a:effectLst/>
                <a:latin typeface="Times"/>
              </a:rPr>
              <a:t>crossstory</a:t>
            </a:r>
            <a:r>
              <a:rPr lang="de-DE" dirty="0">
                <a:latin typeface="Times"/>
              </a:rPr>
              <a:t> </a:t>
            </a:r>
            <a:r>
              <a:rPr lang="de-DE" sz="1800" dirty="0">
                <a:solidFill>
                  <a:sysClr val="windowText" lastClr="000000"/>
                </a:solidFill>
                <a:effectLst/>
                <a:latin typeface="Times"/>
              </a:rPr>
              <a:t>Erinnerung deuten kann.</a:t>
            </a:r>
          </a:p>
          <a:p>
            <a:pPr marL="0" marR="0">
              <a:buNone/>
            </a:pPr>
            <a:endParaRPr lang="de-DE" sz="1800" dirty="0">
              <a:solidFill>
                <a:sysClr val="windowText" lastClr="000000"/>
              </a:solidFill>
              <a:effectLst/>
              <a:latin typeface="Time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152722B7-DA8F-F045-EA58-EB344B98FBD9}"/>
              </a:ext>
            </a:extLst>
          </p:cNvPr>
          <p:cNvSpPr>
            <a:spLocks noGrp="1"/>
          </p:cNvSpPr>
          <p:nvPr>
            <p:ph type="dt" sz="half" idx="6"/>
          </p:nvPr>
        </p:nvSpPr>
        <p:spPr>
          <a:xfrm>
            <a:off x="534670" y="7033450"/>
            <a:ext cx="2459482" cy="276999"/>
          </a:xfrm>
        </p:spPr>
        <p:txBody>
          <a:bodyPr/>
          <a:lstStyle/>
          <a:p>
            <a:r>
              <a:rPr lang="de-DE">
                <a:latin typeface="Times New Roman" panose="02020603050405020304" pitchFamily="18" charset="0"/>
                <a:cs typeface="Times New Roman" panose="02020603050405020304" pitchFamily="18" charset="0"/>
              </a:rPr>
              <a:t>16.09.26</a:t>
            </a:r>
            <a:endParaRPr lang="en-US">
              <a:latin typeface="Times New Roman" panose="02020603050405020304" pitchFamily="18" charset="0"/>
              <a:cs typeface="Times New Roman" panose="02020603050405020304" pitchFamily="18" charset="0"/>
            </a:endParaRPr>
          </a:p>
        </p:txBody>
      </p:sp>
      <p:sp>
        <p:nvSpPr>
          <p:cNvPr id="4" name="Foliennummernplatzhalter 3">
            <a:extLst>
              <a:ext uri="{FF2B5EF4-FFF2-40B4-BE49-F238E27FC236}">
                <a16:creationId xmlns:a16="http://schemas.microsoft.com/office/drawing/2014/main" id="{4C0923F4-CEEF-92B7-ECE0-178577D8CC01}"/>
              </a:ext>
            </a:extLst>
          </p:cNvPr>
          <p:cNvSpPr>
            <a:spLocks noGrp="1"/>
          </p:cNvSpPr>
          <p:nvPr>
            <p:ph type="sldNum" sz="quarter" idx="7"/>
          </p:nvPr>
        </p:nvSpPr>
        <p:spPr>
          <a:xfrm>
            <a:off x="7699248" y="7033450"/>
            <a:ext cx="2459482" cy="276999"/>
          </a:xfrm>
        </p:spPr>
        <p:txBody>
          <a:bodyPr/>
          <a:lstStyle/>
          <a:p>
            <a:fld id="{B6F15528-21DE-4FAA-801E-634DDDAF4B2B}" type="slidenum">
              <a:rPr lang="de-DE" smtClean="0">
                <a:latin typeface="Times New Roman" panose="02020603050405020304" pitchFamily="18" charset="0"/>
                <a:cs typeface="Times New Roman" panose="02020603050405020304" pitchFamily="18" charset="0"/>
              </a:rPr>
              <a:t>8</a:t>
            </a:fld>
            <a:endParaRPr lang="de-DE">
              <a:latin typeface="Times New Roman" panose="02020603050405020304" pitchFamily="18" charset="0"/>
              <a:cs typeface="Times New Roman" panose="02020603050405020304" pitchFamily="18" charset="0"/>
            </a:endParaRPr>
          </a:p>
        </p:txBody>
      </p:sp>
      <p:sp>
        <p:nvSpPr>
          <p:cNvPr id="6" name="Textfeld 5">
            <a:extLst>
              <a:ext uri="{FF2B5EF4-FFF2-40B4-BE49-F238E27FC236}">
                <a16:creationId xmlns:a16="http://schemas.microsoft.com/office/drawing/2014/main" id="{9BD7B8CB-1A55-107B-2BF9-A009B60BD5A0}"/>
              </a:ext>
            </a:extLst>
          </p:cNvPr>
          <p:cNvSpPr txBox="1"/>
          <p:nvPr/>
        </p:nvSpPr>
        <p:spPr>
          <a:xfrm>
            <a:off x="321291" y="352425"/>
            <a:ext cx="5345722" cy="5078313"/>
          </a:xfrm>
          <a:prstGeom prst="rect">
            <a:avLst/>
          </a:prstGeom>
          <a:noFill/>
        </p:spPr>
        <p:txBody>
          <a:bodyPr wrap="square">
            <a:spAutoFit/>
          </a:bodyPr>
          <a:lstStyle/>
          <a:p>
            <a:pPr marL="0" marR="0">
              <a:buNone/>
            </a:pPr>
            <a:r>
              <a:rPr lang="de-DE" sz="1800" dirty="0">
                <a:solidFill>
                  <a:sysClr val="windowText" lastClr="000000"/>
                </a:solidFill>
                <a:effectLst/>
                <a:latin typeface="Times New Roman" panose="02020603050405020304" pitchFamily="18" charset="0"/>
                <a:cs typeface="Times New Roman" panose="02020603050405020304" pitchFamily="18" charset="0"/>
              </a:rPr>
              <a:t>Eine kritische </a:t>
            </a:r>
            <a:r>
              <a:rPr lang="de-DE" sz="1800" dirty="0" err="1">
                <a:solidFill>
                  <a:sysClr val="windowText" lastClr="000000"/>
                </a:solidFill>
                <a:effectLst/>
                <a:latin typeface="Times New Roman" panose="02020603050405020304" pitchFamily="18" charset="0"/>
                <a:cs typeface="Times New Roman" panose="02020603050405020304" pitchFamily="18" charset="0"/>
              </a:rPr>
              <a:t>Prüfung</a:t>
            </a:r>
            <a:r>
              <a:rPr lang="de-DE" sz="1800" dirty="0">
                <a:solidFill>
                  <a:sysClr val="windowText" lastClr="000000"/>
                </a:solidFill>
                <a:effectLst/>
                <a:latin typeface="Times New Roman" panose="02020603050405020304" pitchFamily="18" charset="0"/>
                <a:cs typeface="Times New Roman" panose="02020603050405020304" pitchFamily="18" charset="0"/>
              </a:rPr>
              <a:t> des Falls verweist aber darauf, dass diese Interpretation nicht zutreffen muss – sondern das Ergebnis einer kleinen billigen Manipulation durch die Berichterstatter, die vielleicht der Versuchung des Moments nicht widerstehen konnten, geschuldet war.</a:t>
            </a:r>
          </a:p>
          <a:p>
            <a:pPr marL="0" marR="0">
              <a:buNone/>
            </a:pPr>
            <a:endParaRPr lang="de-DE" sz="1800" dirty="0">
              <a:solidFill>
                <a:sysClr val="windowText" lastClr="000000"/>
              </a:solidFill>
              <a:effectLst/>
              <a:latin typeface="Times New Roman" panose="02020603050405020304" pitchFamily="18" charset="0"/>
              <a:cs typeface="Times New Roman" panose="02020603050405020304" pitchFamily="18" charset="0"/>
            </a:endParaRPr>
          </a:p>
          <a:p>
            <a:pPr marL="0" marR="0">
              <a:buNone/>
            </a:pPr>
            <a:r>
              <a:rPr lang="de-DE" sz="1800" dirty="0">
                <a:solidFill>
                  <a:sysClr val="windowText" lastClr="000000"/>
                </a:solidFill>
                <a:effectLst/>
                <a:latin typeface="Times New Roman" panose="02020603050405020304" pitchFamily="18" charset="0"/>
                <a:cs typeface="Times New Roman" panose="02020603050405020304" pitchFamily="18" charset="0"/>
              </a:rPr>
              <a:t>Tatsächlich ist dieser Fall ja eine Anomalie, und widerspricht der hier vorgetragenen Theorie, und kann daher nicht realistisch sein. Aber es gibt noch eine andere Erklärung, die mit der später noch genauer angesprochenen </a:t>
            </a:r>
            <a:r>
              <a:rPr lang="de-DE" sz="1800" dirty="0" err="1">
                <a:solidFill>
                  <a:sysClr val="windowText" lastClr="000000"/>
                </a:solidFill>
                <a:effectLst/>
                <a:latin typeface="Times New Roman" panose="02020603050405020304" pitchFamily="18" charset="0"/>
                <a:cs typeface="Times New Roman" panose="02020603050405020304" pitchFamily="18" charset="0"/>
              </a:rPr>
              <a:t>Ergodizität</a:t>
            </a:r>
            <a:r>
              <a:rPr lang="de-DE" sz="1800" dirty="0">
                <a:solidFill>
                  <a:sysClr val="windowText" lastClr="000000"/>
                </a:solidFill>
                <a:effectLst/>
                <a:latin typeface="Times New Roman" panose="02020603050405020304" pitchFamily="18" charset="0"/>
                <a:cs typeface="Times New Roman" panose="02020603050405020304" pitchFamily="18" charset="0"/>
              </a:rPr>
              <a:t> der Berichterstattung zusammenhängt. Es könnte sein, dass Konflikte mit </a:t>
            </a:r>
            <a:r>
              <a:rPr lang="de-DE" sz="1800" dirty="0" err="1">
                <a:solidFill>
                  <a:sysClr val="windowText" lastClr="000000"/>
                </a:solidFill>
                <a:effectLst/>
                <a:latin typeface="Times New Roman" panose="02020603050405020304" pitchFamily="18" charset="0"/>
                <a:cs typeface="Times New Roman" panose="02020603050405020304" pitchFamily="18" charset="0"/>
              </a:rPr>
              <a:t>McMoneysac</a:t>
            </a:r>
            <a:r>
              <a:rPr lang="de-DE" sz="1800" dirty="0">
                <a:solidFill>
                  <a:sysClr val="windowText" lastClr="000000"/>
                </a:solidFill>
                <a:effectLst/>
                <a:latin typeface="Times New Roman" panose="02020603050405020304" pitchFamily="18" charset="0"/>
                <a:cs typeface="Times New Roman" panose="02020603050405020304" pitchFamily="18" charset="0"/>
              </a:rPr>
              <a:t> struktureller Natur sind, die sich oft in Afrika abspielen und </a:t>
            </a:r>
            <a:r>
              <a:rPr lang="de-DE" sz="1800" dirty="0" err="1">
                <a:solidFill>
                  <a:sysClr val="windowText" lastClr="000000"/>
                </a:solidFill>
                <a:effectLst/>
                <a:latin typeface="Times New Roman" panose="02020603050405020304" pitchFamily="18" charset="0"/>
                <a:cs typeface="Times New Roman" panose="02020603050405020304" pitchFamily="18" charset="0"/>
              </a:rPr>
              <a:t>über</a:t>
            </a:r>
            <a:r>
              <a:rPr lang="de-DE" sz="1800" dirty="0">
                <a:solidFill>
                  <a:sysClr val="windowText" lastClr="000000"/>
                </a:solidFill>
                <a:effectLst/>
                <a:latin typeface="Times New Roman" panose="02020603050405020304" pitchFamily="18" charset="0"/>
                <a:cs typeface="Times New Roman" panose="02020603050405020304" pitchFamily="18" charset="0"/>
              </a:rPr>
              <a:t> den uns </a:t>
            </a:r>
            <a:r>
              <a:rPr lang="de-DE" sz="1800" dirty="0" err="1">
                <a:solidFill>
                  <a:sysClr val="windowText" lastClr="000000"/>
                </a:solidFill>
                <a:effectLst/>
                <a:latin typeface="Times New Roman" panose="02020603050405020304" pitchFamily="18" charset="0"/>
                <a:cs typeface="Times New Roman" panose="02020603050405020304" pitchFamily="18" charset="0"/>
              </a:rPr>
              <a:t>merkwürdig</a:t>
            </a:r>
            <a:r>
              <a:rPr lang="de-DE" sz="1800" dirty="0">
                <a:solidFill>
                  <a:sysClr val="windowText" lastClr="000000"/>
                </a:solidFill>
                <a:effectLst/>
                <a:latin typeface="Times New Roman" panose="02020603050405020304" pitchFamily="18" charset="0"/>
                <a:cs typeface="Times New Roman" panose="02020603050405020304" pitchFamily="18" charset="0"/>
              </a:rPr>
              <a:t> anmutenden, in Entenhausen aber völlig naheliegenden Vergleich der </a:t>
            </a:r>
            <a:r>
              <a:rPr lang="de-DE" sz="1800" dirty="0" err="1">
                <a:solidFill>
                  <a:sysClr val="windowText" lastClr="000000"/>
                </a:solidFill>
                <a:effectLst/>
                <a:latin typeface="Times New Roman" panose="02020603050405020304" pitchFamily="18" charset="0"/>
                <a:cs typeface="Times New Roman" panose="02020603050405020304" pitchFamily="18" charset="0"/>
              </a:rPr>
              <a:t>Bindfadensammlung</a:t>
            </a:r>
            <a:r>
              <a:rPr lang="de-DE" dirty="0">
                <a:latin typeface="Times New Roman" panose="02020603050405020304" pitchFamily="18" charset="0"/>
                <a:cs typeface="Times New Roman" panose="02020603050405020304" pitchFamily="18" charset="0"/>
              </a:rPr>
              <a:t> </a:t>
            </a:r>
            <a:r>
              <a:rPr lang="de-DE" sz="1800" dirty="0">
                <a:solidFill>
                  <a:sysClr val="windowText" lastClr="000000"/>
                </a:solidFill>
                <a:effectLst/>
                <a:latin typeface="Times New Roman" panose="02020603050405020304" pitchFamily="18" charset="0"/>
                <a:cs typeface="Times New Roman" panose="02020603050405020304" pitchFamily="18" charset="0"/>
              </a:rPr>
              <a:t>entschieden werden - und andererseits weit weniger als ihnen zukäme Gegenstand der publizierten Berichterstattung sind.</a:t>
            </a:r>
            <a:endParaRPr lang="de-DE" sz="750" dirty="0">
              <a:solidFill>
                <a:srgbClr val="222121"/>
              </a:solidFill>
              <a:effectLst/>
              <a:latin typeface="Times New Roman" panose="02020603050405020304" pitchFamily="18" charset="0"/>
              <a:cs typeface="Times New Roman" panose="02020603050405020304" pitchFamily="18" charset="0"/>
            </a:endParaRPr>
          </a:p>
        </p:txBody>
      </p:sp>
      <p:sp>
        <p:nvSpPr>
          <p:cNvPr id="7" name="Textfeld 6">
            <a:extLst>
              <a:ext uri="{FF2B5EF4-FFF2-40B4-BE49-F238E27FC236}">
                <a16:creationId xmlns:a16="http://schemas.microsoft.com/office/drawing/2014/main" id="{1A174386-1F89-3395-C1CA-CB552B7C3B92}"/>
              </a:ext>
            </a:extLst>
          </p:cNvPr>
          <p:cNvSpPr txBox="1"/>
          <p:nvPr/>
        </p:nvSpPr>
        <p:spPr>
          <a:xfrm>
            <a:off x="5880100" y="2028825"/>
            <a:ext cx="4278630" cy="3200876"/>
          </a:xfrm>
          <a:prstGeom prst="rect">
            <a:avLst/>
          </a:prstGeom>
          <a:noFill/>
        </p:spPr>
        <p:txBody>
          <a:bodyPr wrap="square" rtlCol="0">
            <a:spAutoFit/>
          </a:bodyPr>
          <a:lstStyle/>
          <a:p>
            <a:r>
              <a:rPr lang="de-DE" sz="1800" b="1" dirty="0">
                <a:latin typeface="Times New Roman" panose="02020603050405020304" pitchFamily="18" charset="0"/>
                <a:cs typeface="Times New Roman" panose="02020603050405020304" pitchFamily="18" charset="0"/>
              </a:rPr>
              <a:t>Ich habe also mit der Methode der inversen Falsifikation klargestellt, dass wir uns durch diesen Fall nicht nervös machen lassen sollen.</a:t>
            </a:r>
          </a:p>
          <a:p>
            <a:endParaRPr lang="de-DE" dirty="0">
              <a:latin typeface="Times New Roman" panose="02020603050405020304" pitchFamily="18" charset="0"/>
              <a:cs typeface="Times New Roman" panose="02020603050405020304" pitchFamily="18" charset="0"/>
            </a:endParaRPr>
          </a:p>
          <a:p>
            <a:r>
              <a:rPr lang="de-DE" sz="1400" dirty="0">
                <a:latin typeface="Times New Roman" panose="02020603050405020304" pitchFamily="18" charset="0"/>
                <a:cs typeface="Times New Roman" panose="02020603050405020304" pitchFamily="18" charset="0"/>
              </a:rPr>
              <a:t>Bei der inversen Falsifikation wird die Beobachtung oder der Datensatz infrage gestellt, wenn er nicht mit einer bereits als zuverlässig angesehenen Theorie oder einem Modell übereinstimmt:</a:t>
            </a:r>
          </a:p>
          <a:p>
            <a:r>
              <a:rPr lang="de-DE" sz="1400" dirty="0">
                <a:latin typeface="Times New Roman" panose="02020603050405020304" pitchFamily="18" charset="0"/>
                <a:cs typeface="Times New Roman" panose="02020603050405020304" pitchFamily="18" charset="0"/>
              </a:rPr>
              <a:t>Widersprechen Daten dem erwarteten Ergebnis, wird zunächst nach Fehlern in den Daten, Messungen oder Auswertungen gesucht – nicht nach einem Fehler der Theorie.</a:t>
            </a:r>
          </a:p>
        </p:txBody>
      </p:sp>
    </p:spTree>
    <p:extLst>
      <p:ext uri="{BB962C8B-B14F-4D97-AF65-F5344CB8AC3E}">
        <p14:creationId xmlns:p14="http://schemas.microsoft.com/office/powerpoint/2010/main" val="2247277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5ABD4330-0DD9-7C45-C3A8-B81CE24D70D4}"/>
              </a:ext>
            </a:extLst>
          </p:cNvPr>
          <p:cNvSpPr>
            <a:spLocks noGrp="1"/>
          </p:cNvSpPr>
          <p:nvPr>
            <p:ph type="dt" sz="half" idx="6"/>
          </p:nvPr>
        </p:nvSpPr>
        <p:spPr/>
        <p:txBody>
          <a:bodyPr/>
          <a:lstStyle/>
          <a:p>
            <a:r>
              <a:rPr lang="de-DE"/>
              <a:t>16.09.26</a:t>
            </a:r>
            <a:endParaRPr lang="en-US"/>
          </a:p>
        </p:txBody>
      </p:sp>
      <p:sp>
        <p:nvSpPr>
          <p:cNvPr id="4" name="Foliennummernplatzhalter 3">
            <a:extLst>
              <a:ext uri="{FF2B5EF4-FFF2-40B4-BE49-F238E27FC236}">
                <a16:creationId xmlns:a16="http://schemas.microsoft.com/office/drawing/2014/main" id="{8E34B6B8-D737-64BC-5C0A-81ED59D5E50C}"/>
              </a:ext>
            </a:extLst>
          </p:cNvPr>
          <p:cNvSpPr>
            <a:spLocks noGrp="1"/>
          </p:cNvSpPr>
          <p:nvPr>
            <p:ph type="sldNum" sz="quarter" idx="7"/>
          </p:nvPr>
        </p:nvSpPr>
        <p:spPr/>
        <p:txBody>
          <a:bodyPr/>
          <a:lstStyle/>
          <a:p>
            <a:fld id="{B6F15528-21DE-4FAA-801E-634DDDAF4B2B}" type="slidenum">
              <a:rPr lang="de-DE" smtClean="0"/>
              <a:t>9</a:t>
            </a:fld>
            <a:endParaRPr lang="de-DE"/>
          </a:p>
        </p:txBody>
      </p:sp>
      <p:sp>
        <p:nvSpPr>
          <p:cNvPr id="6" name="Textfeld 5">
            <a:extLst>
              <a:ext uri="{FF2B5EF4-FFF2-40B4-BE49-F238E27FC236}">
                <a16:creationId xmlns:a16="http://schemas.microsoft.com/office/drawing/2014/main" id="{5595AA71-7F99-4AC3-4456-45E85125B140}"/>
              </a:ext>
            </a:extLst>
          </p:cNvPr>
          <p:cNvSpPr txBox="1"/>
          <p:nvPr/>
        </p:nvSpPr>
        <p:spPr>
          <a:xfrm>
            <a:off x="534670" y="276225"/>
            <a:ext cx="3897630" cy="4247317"/>
          </a:xfrm>
          <a:prstGeom prst="rect">
            <a:avLst/>
          </a:prstGeom>
          <a:noFill/>
        </p:spPr>
        <p:txBody>
          <a:bodyPr wrap="square">
            <a:spAutoFit/>
          </a:bodyPr>
          <a:lstStyle/>
          <a:p>
            <a:pPr marL="0" marR="0">
              <a:buNone/>
            </a:pPr>
            <a:r>
              <a:rPr lang="de-DE" sz="1800" b="1" dirty="0">
                <a:solidFill>
                  <a:sysClr val="windowText" lastClr="000000"/>
                </a:solidFill>
                <a:effectLst/>
                <a:latin typeface="Times"/>
              </a:rPr>
              <a:t>,,Zeit" steht bei uns </a:t>
            </a:r>
            <a:r>
              <a:rPr lang="de-DE" sz="1800" b="1" dirty="0" err="1">
                <a:solidFill>
                  <a:sysClr val="windowText" lastClr="000000"/>
                </a:solidFill>
                <a:effectLst/>
                <a:latin typeface="Times"/>
              </a:rPr>
              <a:t>für</a:t>
            </a:r>
            <a:r>
              <a:rPr lang="de-DE" sz="1800" b="1" dirty="0">
                <a:solidFill>
                  <a:sysClr val="windowText" lastClr="000000"/>
                </a:solidFill>
                <a:effectLst/>
                <a:latin typeface="Times"/>
              </a:rPr>
              <a:t> eine Entwicklung, im Zuge dessen man altert, sich an </a:t>
            </a:r>
            <a:r>
              <a:rPr lang="de-DE" sz="1800" b="1" dirty="0" err="1">
                <a:solidFill>
                  <a:sysClr val="windowText" lastClr="000000"/>
                </a:solidFill>
                <a:effectLst/>
                <a:latin typeface="Times"/>
              </a:rPr>
              <a:t>frühere</a:t>
            </a:r>
            <a:r>
              <a:rPr lang="de-DE" sz="1800" b="1" dirty="0">
                <a:solidFill>
                  <a:sysClr val="windowText" lastClr="000000"/>
                </a:solidFill>
                <a:effectLst/>
                <a:latin typeface="Times"/>
              </a:rPr>
              <a:t> Phasen des Lebens erinnert und gegebenenfalls Lehren zieht. </a:t>
            </a:r>
          </a:p>
          <a:p>
            <a:pPr marL="0" marR="0">
              <a:buNone/>
            </a:pPr>
            <a:endParaRPr lang="de-DE" b="1" dirty="0">
              <a:latin typeface="Times"/>
            </a:endParaRPr>
          </a:p>
          <a:p>
            <a:pPr marL="0" marR="0">
              <a:buNone/>
            </a:pPr>
            <a:r>
              <a:rPr lang="de-DE" sz="1800" b="1" dirty="0">
                <a:solidFill>
                  <a:sysClr val="windowText" lastClr="000000"/>
                </a:solidFill>
                <a:effectLst/>
                <a:latin typeface="Times"/>
              </a:rPr>
              <a:t>In der Regel können wir eine Serie von vergangenen Ereignissen seriell anordnen im Sinne von „</a:t>
            </a:r>
            <a:r>
              <a:rPr lang="de-DE" sz="1800" b="1" dirty="0" err="1">
                <a:solidFill>
                  <a:sysClr val="windowText" lastClr="000000"/>
                </a:solidFill>
                <a:effectLst/>
                <a:latin typeface="Times"/>
              </a:rPr>
              <a:t>früher</a:t>
            </a:r>
            <a:r>
              <a:rPr lang="de-DE" sz="1800" b="1" dirty="0">
                <a:solidFill>
                  <a:sysClr val="windowText" lastClr="000000"/>
                </a:solidFill>
                <a:effectLst/>
                <a:latin typeface="Times"/>
              </a:rPr>
              <a:t>" und „später".</a:t>
            </a:r>
          </a:p>
          <a:p>
            <a:pPr marL="0" marR="0">
              <a:buNone/>
            </a:pPr>
            <a:endParaRPr lang="de-DE" sz="1800" b="1" dirty="0">
              <a:solidFill>
                <a:sysClr val="windowText" lastClr="000000"/>
              </a:solidFill>
              <a:effectLst/>
              <a:latin typeface="Times"/>
            </a:endParaRPr>
          </a:p>
          <a:p>
            <a:pPr marL="0" marR="0">
              <a:buNone/>
            </a:pPr>
            <a:r>
              <a:rPr lang="de-DE" sz="1800" b="1" dirty="0">
                <a:solidFill>
                  <a:sysClr val="windowText" lastClr="000000"/>
                </a:solidFill>
                <a:effectLst/>
                <a:latin typeface="Times"/>
              </a:rPr>
              <a:t>Unsere Welt ist also instationär sowohl im Sinne der </a:t>
            </a:r>
            <a:r>
              <a:rPr lang="de-DE" sz="1800" b="1" dirty="0" err="1">
                <a:solidFill>
                  <a:sysClr val="windowText" lastClr="000000"/>
                </a:solidFill>
                <a:effectLst/>
                <a:latin typeface="Times"/>
              </a:rPr>
              <a:t>natürlichen</a:t>
            </a:r>
            <a:r>
              <a:rPr lang="de-DE" sz="1800" b="1" dirty="0">
                <a:solidFill>
                  <a:sysClr val="windowText" lastClr="000000"/>
                </a:solidFill>
                <a:effectLst/>
                <a:latin typeface="Times"/>
              </a:rPr>
              <a:t> und sozialen Bedingungen um uns herum,</a:t>
            </a:r>
          </a:p>
          <a:p>
            <a:pPr marL="0" marR="0">
              <a:buNone/>
            </a:pPr>
            <a:r>
              <a:rPr lang="de-DE" sz="1800" b="1" dirty="0">
                <a:solidFill>
                  <a:sysClr val="windowText" lastClr="000000"/>
                </a:solidFill>
                <a:effectLst/>
                <a:latin typeface="Times"/>
              </a:rPr>
              <a:t>aber auch in unserem eigenen Leben.</a:t>
            </a:r>
            <a:endParaRPr lang="de-DE" sz="750" b="1" dirty="0">
              <a:solidFill>
                <a:srgbClr val="222121"/>
              </a:solidFill>
              <a:effectLst/>
              <a:latin typeface="Times"/>
            </a:endParaRPr>
          </a:p>
        </p:txBody>
      </p:sp>
      <p:pic>
        <p:nvPicPr>
          <p:cNvPr id="8" name="Grafik 7">
            <a:extLst>
              <a:ext uri="{FF2B5EF4-FFF2-40B4-BE49-F238E27FC236}">
                <a16:creationId xmlns:a16="http://schemas.microsoft.com/office/drawing/2014/main" id="{DE9E7AB4-2670-81C9-FD94-F5A7FCD79E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8500" y="0"/>
            <a:ext cx="5811017" cy="6609477"/>
          </a:xfrm>
          <a:prstGeom prst="rect">
            <a:avLst/>
          </a:prstGeom>
        </p:spPr>
      </p:pic>
      <p:sp>
        <p:nvSpPr>
          <p:cNvPr id="9" name="Textfeld 8">
            <a:extLst>
              <a:ext uri="{FF2B5EF4-FFF2-40B4-BE49-F238E27FC236}">
                <a16:creationId xmlns:a16="http://schemas.microsoft.com/office/drawing/2014/main" id="{197BE173-858A-DF5B-7432-5239210A28E9}"/>
              </a:ext>
            </a:extLst>
          </p:cNvPr>
          <p:cNvSpPr txBox="1"/>
          <p:nvPr/>
        </p:nvSpPr>
        <p:spPr>
          <a:xfrm>
            <a:off x="6381540" y="6452131"/>
            <a:ext cx="3962400" cy="369332"/>
          </a:xfrm>
          <a:prstGeom prst="rect">
            <a:avLst/>
          </a:prstGeom>
          <a:noFill/>
        </p:spPr>
        <p:txBody>
          <a:bodyPr wrap="square" rtlCol="0">
            <a:spAutoFit/>
          </a:bodyPr>
          <a:lstStyle/>
          <a:p>
            <a:r>
              <a:rPr lang="en-US" dirty="0">
                <a:solidFill>
                  <a:srgbClr val="FF0000"/>
                </a:solidFill>
              </a:rPr>
              <a:t>Achtung: Fake News</a:t>
            </a:r>
          </a:p>
        </p:txBody>
      </p:sp>
    </p:spTree>
    <p:extLst>
      <p:ext uri="{BB962C8B-B14F-4D97-AF65-F5344CB8AC3E}">
        <p14:creationId xmlns:p14="http://schemas.microsoft.com/office/powerpoint/2010/main" val="1556782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7D6EDF3E-7087-0C2D-E5C1-293F9D328E86}"/>
              </a:ext>
            </a:extLst>
          </p:cNvPr>
          <p:cNvSpPr>
            <a:spLocks noGrp="1"/>
          </p:cNvSpPr>
          <p:nvPr>
            <p:ph type="dt" sz="half" idx="6"/>
          </p:nvPr>
        </p:nvSpPr>
        <p:spPr/>
        <p:txBody>
          <a:bodyPr/>
          <a:lstStyle/>
          <a:p>
            <a:r>
              <a:rPr lang="de-DE"/>
              <a:t>16.09.26</a:t>
            </a:r>
            <a:endParaRPr lang="en-US"/>
          </a:p>
        </p:txBody>
      </p:sp>
      <p:sp>
        <p:nvSpPr>
          <p:cNvPr id="4" name="Foliennummernplatzhalter 3">
            <a:extLst>
              <a:ext uri="{FF2B5EF4-FFF2-40B4-BE49-F238E27FC236}">
                <a16:creationId xmlns:a16="http://schemas.microsoft.com/office/drawing/2014/main" id="{0A4BB029-72A9-BE83-F2CC-90484D8FAA6C}"/>
              </a:ext>
            </a:extLst>
          </p:cNvPr>
          <p:cNvSpPr>
            <a:spLocks noGrp="1"/>
          </p:cNvSpPr>
          <p:nvPr>
            <p:ph type="sldNum" sz="quarter" idx="7"/>
          </p:nvPr>
        </p:nvSpPr>
        <p:spPr/>
        <p:txBody>
          <a:bodyPr/>
          <a:lstStyle/>
          <a:p>
            <a:fld id="{B6F15528-21DE-4FAA-801E-634DDDAF4B2B}" type="slidenum">
              <a:rPr lang="de-DE" smtClean="0"/>
              <a:t>10</a:t>
            </a:fld>
            <a:endParaRPr lang="de-DE"/>
          </a:p>
        </p:txBody>
      </p:sp>
      <p:sp>
        <p:nvSpPr>
          <p:cNvPr id="6" name="Textfeld 5">
            <a:extLst>
              <a:ext uri="{FF2B5EF4-FFF2-40B4-BE49-F238E27FC236}">
                <a16:creationId xmlns:a16="http://schemas.microsoft.com/office/drawing/2014/main" id="{91EF6392-BD50-F4A2-5E13-3E742756F9C7}"/>
              </a:ext>
            </a:extLst>
          </p:cNvPr>
          <p:cNvSpPr txBox="1"/>
          <p:nvPr/>
        </p:nvSpPr>
        <p:spPr>
          <a:xfrm>
            <a:off x="153378" y="151258"/>
            <a:ext cx="10005352" cy="1200329"/>
          </a:xfrm>
          <a:prstGeom prst="rect">
            <a:avLst/>
          </a:prstGeom>
          <a:noFill/>
        </p:spPr>
        <p:txBody>
          <a:bodyPr wrap="square">
            <a:spAutoFit/>
          </a:bodyPr>
          <a:lstStyle/>
          <a:p>
            <a:pPr marL="0" marR="0">
              <a:buNone/>
            </a:pPr>
            <a:r>
              <a:rPr lang="de-DE" sz="1800" dirty="0">
                <a:solidFill>
                  <a:sysClr val="windowText" lastClr="000000"/>
                </a:solidFill>
                <a:effectLst/>
                <a:latin typeface="Times"/>
              </a:rPr>
              <a:t>Ist Entenhausen </a:t>
            </a:r>
            <a:r>
              <a:rPr lang="de-DE" sz="1800" b="1" dirty="0">
                <a:solidFill>
                  <a:sysClr val="windowText" lastClr="000000"/>
                </a:solidFill>
                <a:effectLst/>
                <a:latin typeface="Times"/>
              </a:rPr>
              <a:t>instationär</a:t>
            </a:r>
            <a:r>
              <a:rPr lang="de-DE" sz="1800" dirty="0">
                <a:solidFill>
                  <a:sysClr val="windowText" lastClr="000000"/>
                </a:solidFill>
                <a:effectLst/>
                <a:latin typeface="Times"/>
              </a:rPr>
              <a:t>? </a:t>
            </a:r>
            <a:r>
              <a:rPr lang="de-DE" sz="1800" dirty="0" err="1">
                <a:solidFill>
                  <a:sysClr val="windowText" lastClr="000000"/>
                </a:solidFill>
                <a:effectLst/>
                <a:latin typeface="Times"/>
              </a:rPr>
              <a:t>Natürlich</a:t>
            </a:r>
            <a:r>
              <a:rPr lang="de-DE" sz="1800" dirty="0">
                <a:solidFill>
                  <a:sysClr val="windowText" lastClr="000000"/>
                </a:solidFill>
                <a:effectLst/>
                <a:latin typeface="Times"/>
              </a:rPr>
              <a:t> können wir diese Frage nur im Rahmen der bei uns vorliegenden</a:t>
            </a:r>
          </a:p>
          <a:p>
            <a:pPr marL="0" marR="0">
              <a:buNone/>
            </a:pPr>
            <a:r>
              <a:rPr lang="de-DE" sz="1800" dirty="0">
                <a:solidFill>
                  <a:sysClr val="windowText" lastClr="000000"/>
                </a:solidFill>
                <a:effectLst/>
                <a:latin typeface="Times"/>
              </a:rPr>
              <a:t>Berichte beantworten.</a:t>
            </a:r>
          </a:p>
          <a:p>
            <a:pPr marL="0" marR="0">
              <a:buNone/>
            </a:pPr>
            <a:r>
              <a:rPr lang="de-DE" sz="1800" dirty="0">
                <a:solidFill>
                  <a:sysClr val="windowText" lastClr="000000"/>
                </a:solidFill>
                <a:effectLst/>
                <a:latin typeface="Times"/>
              </a:rPr>
              <a:t>Hier ist ein grundsätzlicher Vorbehalt zu äußern mit den wesentlichen Aspekten der </a:t>
            </a:r>
            <a:r>
              <a:rPr lang="de-DE" sz="1800" b="1" dirty="0" err="1">
                <a:solidFill>
                  <a:sysClr val="windowText" lastClr="000000"/>
                </a:solidFill>
                <a:effectLst/>
                <a:latin typeface="Times"/>
              </a:rPr>
              <a:t>Ergodizität</a:t>
            </a:r>
            <a:r>
              <a:rPr lang="de-DE" sz="1800" b="1" dirty="0">
                <a:solidFill>
                  <a:sysClr val="windowText" lastClr="000000"/>
                </a:solidFill>
                <a:effectLst/>
                <a:latin typeface="Times"/>
              </a:rPr>
              <a:t> </a:t>
            </a:r>
            <a:r>
              <a:rPr lang="de-DE" sz="1800" dirty="0">
                <a:solidFill>
                  <a:sysClr val="windowText" lastClr="000000"/>
                </a:solidFill>
                <a:effectLst/>
                <a:latin typeface="Times"/>
              </a:rPr>
              <a:t>der Menge aller Beschreibungen und der </a:t>
            </a:r>
            <a:r>
              <a:rPr lang="de-DE" sz="1800" b="1" dirty="0">
                <a:solidFill>
                  <a:sysClr val="windowText" lastClr="000000"/>
                </a:solidFill>
                <a:effectLst/>
                <a:latin typeface="Times"/>
              </a:rPr>
              <a:t>Homogenität</a:t>
            </a:r>
            <a:r>
              <a:rPr lang="de-DE" sz="1800" dirty="0">
                <a:solidFill>
                  <a:sysClr val="windowText" lastClr="000000"/>
                </a:solidFill>
                <a:effectLst/>
                <a:latin typeface="Times"/>
              </a:rPr>
              <a:t> der Einzelbeschreibungen:</a:t>
            </a:r>
            <a:endParaRPr lang="de-DE" sz="750" dirty="0">
              <a:solidFill>
                <a:srgbClr val="222121"/>
              </a:solidFill>
              <a:effectLst/>
              <a:latin typeface="Times"/>
            </a:endParaRPr>
          </a:p>
        </p:txBody>
      </p:sp>
      <p:sp>
        <p:nvSpPr>
          <p:cNvPr id="8" name="Textfeld 7">
            <a:extLst>
              <a:ext uri="{FF2B5EF4-FFF2-40B4-BE49-F238E27FC236}">
                <a16:creationId xmlns:a16="http://schemas.microsoft.com/office/drawing/2014/main" id="{8A3CFE52-96B4-A427-96EC-BF61B3F90837}"/>
              </a:ext>
            </a:extLst>
          </p:cNvPr>
          <p:cNvSpPr txBox="1"/>
          <p:nvPr/>
        </p:nvSpPr>
        <p:spPr>
          <a:xfrm>
            <a:off x="153378" y="1647825"/>
            <a:ext cx="5345722" cy="5132174"/>
          </a:xfrm>
          <a:prstGeom prst="rect">
            <a:avLst/>
          </a:prstGeom>
          <a:noFill/>
        </p:spPr>
        <p:txBody>
          <a:bodyPr wrap="square">
            <a:spAutoFit/>
          </a:bodyPr>
          <a:lstStyle/>
          <a:p>
            <a:pPr marL="0" marR="0">
              <a:buNone/>
            </a:pPr>
            <a:r>
              <a:rPr lang="de-DE" sz="1600" b="1" dirty="0" err="1">
                <a:solidFill>
                  <a:sysClr val="windowText" lastClr="000000"/>
                </a:solidFill>
                <a:effectLst/>
                <a:latin typeface="Times New Roman" panose="02020603050405020304" pitchFamily="18" charset="0"/>
                <a:cs typeface="Times New Roman" panose="02020603050405020304" pitchFamily="18" charset="0"/>
              </a:rPr>
              <a:t>Ergodizität</a:t>
            </a:r>
            <a:r>
              <a:rPr lang="de-DE" sz="1600" dirty="0">
                <a:solidFill>
                  <a:sysClr val="windowText" lastClr="000000"/>
                </a:solidFill>
                <a:effectLst/>
                <a:latin typeface="Times New Roman" panose="02020603050405020304" pitchFamily="18" charset="0"/>
                <a:cs typeface="Times New Roman" panose="02020603050405020304" pitchFamily="18" charset="0"/>
              </a:rPr>
              <a:t> verlangt, dass unser Datenmaterial alle </a:t>
            </a:r>
            <a:r>
              <a:rPr lang="de-DE" sz="1600" b="1" dirty="0">
                <a:solidFill>
                  <a:sysClr val="windowText" lastClr="000000"/>
                </a:solidFill>
                <a:effectLst/>
                <a:latin typeface="Times New Roman" panose="02020603050405020304" pitchFamily="18" charset="0"/>
                <a:cs typeface="Times New Roman" panose="02020603050405020304" pitchFamily="18" charset="0"/>
              </a:rPr>
              <a:t>möglichen </a:t>
            </a:r>
            <a:r>
              <a:rPr lang="de-DE" sz="1600" dirty="0">
                <a:solidFill>
                  <a:sysClr val="windowText" lastClr="000000"/>
                </a:solidFill>
                <a:effectLst/>
                <a:latin typeface="Times New Roman" panose="02020603050405020304" pitchFamily="18" charset="0"/>
                <a:cs typeface="Times New Roman" panose="02020603050405020304" pitchFamily="18" charset="0"/>
              </a:rPr>
              <a:t>Zustände abdeckt; </a:t>
            </a:r>
            <a:r>
              <a:rPr lang="de-DE" sz="1600" dirty="0" err="1">
                <a:solidFill>
                  <a:sysClr val="windowText" lastClr="000000"/>
                </a:solidFill>
                <a:effectLst/>
                <a:latin typeface="Times New Roman" panose="02020603050405020304" pitchFamily="18" charset="0"/>
                <a:cs typeface="Times New Roman" panose="02020603050405020304" pitchFamily="18" charset="0"/>
              </a:rPr>
              <a:t>natürlich</a:t>
            </a:r>
            <a:r>
              <a:rPr lang="de-DE" sz="1600" dirty="0">
                <a:solidFill>
                  <a:sysClr val="windowText" lastClr="000000"/>
                </a:solidFill>
                <a:effectLst/>
                <a:latin typeface="Times New Roman" panose="02020603050405020304" pitchFamily="18" charset="0"/>
                <a:cs typeface="Times New Roman" panose="02020603050405020304" pitchFamily="18" charset="0"/>
              </a:rPr>
              <a:t> kann </a:t>
            </a:r>
            <a:r>
              <a:rPr lang="de-DE" sz="1600" dirty="0">
                <a:latin typeface="Times New Roman" panose="02020603050405020304" pitchFamily="18" charset="0"/>
                <a:cs typeface="Times New Roman" panose="02020603050405020304" pitchFamily="18" charset="0"/>
              </a:rPr>
              <a:t>nicht jedes Detail dargestellt werden. Schließlich muss man den Berichterstattern auch Ausfallzeiten zubilligen etwa im Falle von Zahnschmerzen von Carl Barks. Wie plausibel ist es, dass es in der </a:t>
            </a:r>
            <a:r>
              <a:rPr lang="de-DE" sz="1600" dirty="0" err="1">
                <a:latin typeface="Times New Roman" panose="02020603050405020304" pitchFamily="18" charset="0"/>
                <a:cs typeface="Times New Roman" panose="02020603050405020304" pitchFamily="18" charset="0"/>
              </a:rPr>
              <a:t>Duckschen</a:t>
            </a:r>
            <a:r>
              <a:rPr lang="de-DE" sz="1600" dirty="0">
                <a:latin typeface="Times New Roman" panose="02020603050405020304" pitchFamily="18" charset="0"/>
                <a:cs typeface="Times New Roman" panose="02020603050405020304" pitchFamily="18" charset="0"/>
              </a:rPr>
              <a:t> Familie weitere wesentliche Mitglieder gibt, die in Entenhausen leben und mit den uns bekannten Figuren regelmäßig interagieren, aber eben nicht von unseren Berichterstattern Carl Barks und Erika Fuchs wahrgenommen wurden? Leben Donald Duck und das ehemalige Fräulein von Schwan seit den </a:t>
            </a:r>
            <a:r>
              <a:rPr lang="de-DE" sz="1600" dirty="0" err="1">
                <a:latin typeface="Times New Roman" panose="02020603050405020304" pitchFamily="18" charset="0"/>
                <a:cs typeface="Times New Roman" panose="02020603050405020304" pitchFamily="18" charset="0"/>
              </a:rPr>
              <a:t>glücklichen</a:t>
            </a:r>
            <a:r>
              <a:rPr lang="de-DE" sz="1600" dirty="0">
                <a:latin typeface="Times New Roman" panose="02020603050405020304" pitchFamily="18" charset="0"/>
                <a:cs typeface="Times New Roman" panose="02020603050405020304" pitchFamily="18" charset="0"/>
              </a:rPr>
              <a:t> Minuten auf der Nadelzinne in vertrauter ehelicher Gemeinschaft, ohne dass dies jemals in den Berichten dargestellt wurde? Ausschließen können wir diese Möglichkeit nicht, selbst wenn sie uns unplausibel erscheint. Auf die Möglichkeit einer freiwilligen oder erzwungenen Selbstzensur will ich hier gar nicht eingehen. Es bleibt uns kaum eine andere Möglichkeit als </a:t>
            </a:r>
            <a:r>
              <a:rPr lang="de-DE" sz="1600" dirty="0" err="1">
                <a:latin typeface="Times New Roman" panose="02020603050405020304" pitchFamily="18" charset="0"/>
                <a:cs typeface="Times New Roman" panose="02020603050405020304" pitchFamily="18" charset="0"/>
              </a:rPr>
              <a:t>Ergodizität</a:t>
            </a:r>
            <a:r>
              <a:rPr lang="de-DE" sz="1600" dirty="0">
                <a:latin typeface="Times New Roman" panose="02020603050405020304" pitchFamily="18" charset="0"/>
                <a:cs typeface="Times New Roman" panose="02020603050405020304" pitchFamily="18" charset="0"/>
              </a:rPr>
              <a:t> anzunehmen, weil ohne diese Annahme eine belastbare Analyse der Berichte kaum möglich erscheint. Aber dennoch sollten wir uns diesen Vorbehalt ab und an vergegenwärtigen.</a:t>
            </a:r>
          </a:p>
          <a:p>
            <a:pPr marL="0" marR="0">
              <a:buNone/>
            </a:pPr>
            <a:endParaRPr lang="de-DE" sz="750" dirty="0">
              <a:solidFill>
                <a:srgbClr val="222121"/>
              </a:solidFill>
              <a:effectLst/>
              <a:latin typeface="Times"/>
            </a:endParaRPr>
          </a:p>
        </p:txBody>
      </p:sp>
      <p:sp>
        <p:nvSpPr>
          <p:cNvPr id="9" name="Textfeld 8">
            <a:extLst>
              <a:ext uri="{FF2B5EF4-FFF2-40B4-BE49-F238E27FC236}">
                <a16:creationId xmlns:a16="http://schemas.microsoft.com/office/drawing/2014/main" id="{7BBAB68B-B78F-F8AA-581B-3EBB25427F08}"/>
              </a:ext>
            </a:extLst>
          </p:cNvPr>
          <p:cNvSpPr txBox="1"/>
          <p:nvPr/>
        </p:nvSpPr>
        <p:spPr>
          <a:xfrm>
            <a:off x="5575300" y="1647825"/>
            <a:ext cx="5029200" cy="5293757"/>
          </a:xfrm>
          <a:prstGeom prst="rect">
            <a:avLst/>
          </a:prstGeom>
          <a:noFill/>
        </p:spPr>
        <p:txBody>
          <a:bodyPr wrap="square" rtlCol="0">
            <a:spAutoFit/>
          </a:bodyPr>
          <a:lstStyle/>
          <a:p>
            <a:r>
              <a:rPr lang="de-DE" sz="1600" b="1" dirty="0">
                <a:latin typeface="Times New Roman" panose="02020603050405020304" pitchFamily="18" charset="0"/>
                <a:cs typeface="Times New Roman" panose="02020603050405020304" pitchFamily="18" charset="0"/>
              </a:rPr>
              <a:t>Homogenität</a:t>
            </a:r>
            <a:r>
              <a:rPr lang="de-DE" sz="1600" dirty="0">
                <a:latin typeface="Times New Roman" panose="02020603050405020304" pitchFamily="18" charset="0"/>
                <a:cs typeface="Times New Roman" panose="02020603050405020304" pitchFamily="18" charset="0"/>
              </a:rPr>
              <a:t> verlangt, dass die Belastbarkeit und Tiefe der Berichterstattung in den Berichten sich nicht wesentlich ändert. Dass also die Neigung von Herrn Duck, in den </a:t>
            </a:r>
            <a:r>
              <a:rPr lang="de-DE" sz="1600" dirty="0" err="1">
                <a:latin typeface="Times New Roman" panose="02020603050405020304" pitchFamily="18" charset="0"/>
                <a:cs typeface="Times New Roman" panose="02020603050405020304" pitchFamily="18" charset="0"/>
              </a:rPr>
              <a:t>Mühlenteich</a:t>
            </a:r>
            <a:r>
              <a:rPr lang="de-DE" sz="1600" dirty="0">
                <a:latin typeface="Times New Roman" panose="02020603050405020304" pitchFamily="18" charset="0"/>
                <a:cs typeface="Times New Roman" panose="02020603050405020304" pitchFamily="18" charset="0"/>
              </a:rPr>
              <a:t> zu steigen, tatsächlich von der Temperatur und nicht etwa dem </a:t>
            </a:r>
            <a:r>
              <a:rPr lang="de-DE" sz="1600" dirty="0" err="1">
                <a:latin typeface="Times New Roman" panose="02020603050405020304" pitchFamily="18" charset="0"/>
                <a:cs typeface="Times New Roman" panose="02020603050405020304" pitchFamily="18" charset="0"/>
              </a:rPr>
              <a:t>Hungergefühl</a:t>
            </a:r>
            <a:r>
              <a:rPr lang="de-DE" sz="1600" dirty="0">
                <a:latin typeface="Times New Roman" panose="02020603050405020304" pitchFamily="18" charset="0"/>
                <a:cs typeface="Times New Roman" panose="02020603050405020304" pitchFamily="18" charset="0"/>
              </a:rPr>
              <a:t> des Berichterstatters abhängt. Dass die Neigung, sich </a:t>
            </a:r>
            <a:r>
              <a:rPr lang="de-DE" sz="1600" dirty="0" err="1">
                <a:latin typeface="Times New Roman" panose="02020603050405020304" pitchFamily="18" charset="0"/>
                <a:cs typeface="Times New Roman" panose="02020603050405020304" pitchFamily="18" charset="0"/>
              </a:rPr>
              <a:t>über</a:t>
            </a:r>
            <a:r>
              <a:rPr lang="de-DE" sz="1600" dirty="0">
                <a:latin typeface="Times New Roman" panose="02020603050405020304" pitchFamily="18" charset="0"/>
                <a:cs typeface="Times New Roman" panose="02020603050405020304" pitchFamily="18" charset="0"/>
              </a:rPr>
              <a:t> die Nutzung von Toiletten in Entenhausen auszulassen, unabhängig davon ist, ob Herr Barks seinen Bericht in Jahr 1952 oder 1964 niederschrieb. Auch im Hinblick auf die Homogenität können wir keine Aussagen machen; dass sich im Zuge der Alterungsprozesse von Herrn Barks und Frau Dr. Fuchs und der Entwicklung der sozialen und </a:t>
            </a:r>
            <a:r>
              <a:rPr lang="de-DE" sz="1600" dirty="0" err="1">
                <a:latin typeface="Times New Roman" panose="02020603050405020304" pitchFamily="18" charset="0"/>
                <a:cs typeface="Times New Roman" panose="02020603050405020304" pitchFamily="18" charset="0"/>
              </a:rPr>
              <a:t>natürlichen</a:t>
            </a:r>
            <a:r>
              <a:rPr lang="de-DE" sz="1600" dirty="0">
                <a:latin typeface="Times New Roman" panose="02020603050405020304" pitchFamily="18" charset="0"/>
                <a:cs typeface="Times New Roman" panose="02020603050405020304" pitchFamily="18" charset="0"/>
              </a:rPr>
              <a:t> Umwelt der Berichterstatter die Aufmerksamkeit auf Details in Entenhausen verändert hat, ist plausibel – etwa was Bilder an den Wänden des </a:t>
            </a:r>
            <a:r>
              <a:rPr lang="de-DE" sz="1600" dirty="0" err="1">
                <a:latin typeface="Times New Roman" panose="02020603050405020304" pitchFamily="18" charset="0"/>
                <a:cs typeface="Times New Roman" panose="02020603050405020304" pitchFamily="18" charset="0"/>
              </a:rPr>
              <a:t>Duckschen</a:t>
            </a:r>
            <a:r>
              <a:rPr lang="de-DE" sz="1600" dirty="0">
                <a:latin typeface="Times New Roman" panose="02020603050405020304" pitchFamily="18" charset="0"/>
                <a:cs typeface="Times New Roman" panose="02020603050405020304" pitchFamily="18" charset="0"/>
              </a:rPr>
              <a:t> Hauses angeht. Wir können nur hoffen, dass diese Verfälschungen </a:t>
            </a:r>
            <a:r>
              <a:rPr lang="de-DE" sz="1600" dirty="0" err="1">
                <a:latin typeface="Times New Roman" panose="02020603050405020304" pitchFamily="18" charset="0"/>
                <a:cs typeface="Times New Roman" panose="02020603050405020304" pitchFamily="18" charset="0"/>
              </a:rPr>
              <a:t>über</a:t>
            </a:r>
            <a:r>
              <a:rPr lang="de-DE" sz="1600" dirty="0">
                <a:latin typeface="Times New Roman" panose="02020603050405020304" pitchFamily="18" charset="0"/>
                <a:cs typeface="Times New Roman" panose="02020603050405020304" pitchFamily="18" charset="0"/>
              </a:rPr>
              <a:t> die Zeit von nachrangiger Bedeutung sind - wobei „Zeit" sich auf unseren Zeitbegriff bezieht, also die Aneinanderreihung der Niederschriften der Berichte.</a:t>
            </a:r>
          </a:p>
          <a:p>
            <a:endParaRPr lang="en-US" dirty="0"/>
          </a:p>
        </p:txBody>
      </p:sp>
    </p:spTree>
    <p:extLst>
      <p:ext uri="{BB962C8B-B14F-4D97-AF65-F5344CB8AC3E}">
        <p14:creationId xmlns:p14="http://schemas.microsoft.com/office/powerpoint/2010/main" val="2495716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C328F641-70E5-8A8B-0796-18CFA368F287}"/>
              </a:ext>
            </a:extLst>
          </p:cNvPr>
          <p:cNvSpPr>
            <a:spLocks noGrp="1"/>
          </p:cNvSpPr>
          <p:nvPr>
            <p:ph type="dt" sz="half" idx="6"/>
          </p:nvPr>
        </p:nvSpPr>
        <p:spPr>
          <a:xfrm>
            <a:off x="534670" y="7033450"/>
            <a:ext cx="2459482" cy="276999"/>
          </a:xfrm>
        </p:spPr>
        <p:txBody>
          <a:bodyPr/>
          <a:lstStyle/>
          <a:p>
            <a:r>
              <a:rPr lang="de-DE">
                <a:latin typeface="Times New Roman" panose="02020603050405020304" pitchFamily="18" charset="0"/>
                <a:cs typeface="Times New Roman" panose="02020603050405020304" pitchFamily="18" charset="0"/>
              </a:rPr>
              <a:t>16.09.26</a:t>
            </a:r>
            <a:endParaRPr lang="en-US">
              <a:latin typeface="Times New Roman" panose="02020603050405020304" pitchFamily="18" charset="0"/>
              <a:cs typeface="Times New Roman" panose="02020603050405020304" pitchFamily="18" charset="0"/>
            </a:endParaRPr>
          </a:p>
        </p:txBody>
      </p:sp>
      <p:sp>
        <p:nvSpPr>
          <p:cNvPr id="4" name="Foliennummernplatzhalter 3">
            <a:extLst>
              <a:ext uri="{FF2B5EF4-FFF2-40B4-BE49-F238E27FC236}">
                <a16:creationId xmlns:a16="http://schemas.microsoft.com/office/drawing/2014/main" id="{EB433CEF-A46D-1E4E-E656-1A368A7FA202}"/>
              </a:ext>
            </a:extLst>
          </p:cNvPr>
          <p:cNvSpPr>
            <a:spLocks noGrp="1"/>
          </p:cNvSpPr>
          <p:nvPr>
            <p:ph type="sldNum" sz="quarter" idx="7"/>
          </p:nvPr>
        </p:nvSpPr>
        <p:spPr>
          <a:xfrm>
            <a:off x="7699248" y="7033450"/>
            <a:ext cx="2459482" cy="276999"/>
          </a:xfrm>
        </p:spPr>
        <p:txBody>
          <a:bodyPr/>
          <a:lstStyle/>
          <a:p>
            <a:fld id="{B6F15528-21DE-4FAA-801E-634DDDAF4B2B}" type="slidenum">
              <a:rPr lang="de-DE" smtClean="0">
                <a:latin typeface="Times New Roman" panose="02020603050405020304" pitchFamily="18" charset="0"/>
                <a:cs typeface="Times New Roman" panose="02020603050405020304" pitchFamily="18" charset="0"/>
              </a:rPr>
              <a:t>11</a:t>
            </a:fld>
            <a:endParaRPr lang="de-DE">
              <a:latin typeface="Times New Roman" panose="02020603050405020304" pitchFamily="18" charset="0"/>
              <a:cs typeface="Times New Roman" panose="02020603050405020304" pitchFamily="18" charset="0"/>
            </a:endParaRPr>
          </a:p>
        </p:txBody>
      </p:sp>
      <p:sp>
        <p:nvSpPr>
          <p:cNvPr id="5" name="Textfeld 4">
            <a:extLst>
              <a:ext uri="{FF2B5EF4-FFF2-40B4-BE49-F238E27FC236}">
                <a16:creationId xmlns:a16="http://schemas.microsoft.com/office/drawing/2014/main" id="{70D5F4DC-E6CE-AE96-3B8D-142F8A943919}"/>
              </a:ext>
            </a:extLst>
          </p:cNvPr>
          <p:cNvSpPr txBox="1"/>
          <p:nvPr/>
        </p:nvSpPr>
        <p:spPr>
          <a:xfrm>
            <a:off x="317500" y="276225"/>
            <a:ext cx="4953000" cy="6463308"/>
          </a:xfrm>
          <a:prstGeom prst="rect">
            <a:avLst/>
          </a:prstGeom>
          <a:noFill/>
        </p:spPr>
        <p:txBody>
          <a:bodyPr wrap="square" rtlCol="0">
            <a:spAutoFit/>
          </a:bodyPr>
          <a:lstStyle/>
          <a:p>
            <a:r>
              <a:rPr lang="de-DE" sz="1800" dirty="0">
                <a:latin typeface="Times New Roman" panose="02020603050405020304" pitchFamily="18" charset="0"/>
                <a:cs typeface="Times New Roman" panose="02020603050405020304" pitchFamily="18" charset="0"/>
              </a:rPr>
              <a:t>Wir waren bei der Frage, ob Entenhausen instationär sein. Dies ist vermutlich der Fall, wenn man bedenkt, dass in frühen Berichten Verweise auf Gundel Gaukeley und Panzerknacker 176-760 fehlten, diese aber ab einem gewissen „Zeitpunkt“ regelmäßig auftraten. Natürlich gibt es auch Figuren, über die nur einmalig berichtet wurde, die also nicht individuell zur sozialen Topographie Entenhausens gehören, wie etwa das schon erwähnte Fräulein von Schwan oder der Maharadscha von </a:t>
            </a:r>
            <a:r>
              <a:rPr lang="de-DE" sz="1800" dirty="0" err="1">
                <a:latin typeface="Times New Roman" panose="02020603050405020304" pitchFamily="18" charset="0"/>
                <a:cs typeface="Times New Roman" panose="02020603050405020304" pitchFamily="18" charset="0"/>
              </a:rPr>
              <a:t>Zasterabad</a:t>
            </a:r>
            <a:r>
              <a:rPr lang="de-DE" sz="1800" dirty="0">
                <a:latin typeface="Times New Roman" panose="02020603050405020304" pitchFamily="18" charset="0"/>
                <a:cs typeface="Times New Roman" panose="02020603050405020304" pitchFamily="18" charset="0"/>
              </a:rPr>
              <a:t>.</a:t>
            </a:r>
          </a:p>
          <a:p>
            <a:r>
              <a:rPr lang="de-DE" sz="1800" dirty="0">
                <a:latin typeface="Times New Roman" panose="02020603050405020304" pitchFamily="18" charset="0"/>
                <a:cs typeface="Times New Roman" panose="02020603050405020304" pitchFamily="18" charset="0"/>
              </a:rPr>
              <a:t> </a:t>
            </a:r>
          </a:p>
          <a:p>
            <a:endParaRPr lang="de-DE" sz="1800" b="1" dirty="0">
              <a:latin typeface="Times New Roman" panose="02020603050405020304" pitchFamily="18" charset="0"/>
              <a:cs typeface="Times New Roman" panose="02020603050405020304" pitchFamily="18" charset="0"/>
            </a:endParaRPr>
          </a:p>
          <a:p>
            <a:endParaRPr lang="de-DE" b="1" dirty="0">
              <a:latin typeface="Times New Roman" panose="02020603050405020304" pitchFamily="18" charset="0"/>
              <a:cs typeface="Times New Roman" panose="02020603050405020304" pitchFamily="18" charset="0"/>
            </a:endParaRPr>
          </a:p>
          <a:p>
            <a:r>
              <a:rPr lang="de-DE" sz="1800" b="1" dirty="0">
                <a:latin typeface="Times New Roman" panose="02020603050405020304" pitchFamily="18" charset="0"/>
                <a:cs typeface="Times New Roman" panose="02020603050405020304" pitchFamily="18" charset="0"/>
              </a:rPr>
              <a:t>Es gibt also strukturelle Brüche; aber abgesehen davon sind die Zustände in Entenhausen stationär – und nicht nur das: die verschiedenen Berichte sind zwar konditioniert durch die soziale und natürliche Topographie Entenhausens, aber ansonsten unabhängig voneinander. </a:t>
            </a:r>
          </a:p>
          <a:p>
            <a:endParaRPr lang="de-DE" sz="1800"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6" name="Textfeld 5">
            <a:extLst>
              <a:ext uri="{FF2B5EF4-FFF2-40B4-BE49-F238E27FC236}">
                <a16:creationId xmlns:a16="http://schemas.microsoft.com/office/drawing/2014/main" id="{4A59874B-1810-C06D-2639-339DFEEA5680}"/>
              </a:ext>
            </a:extLst>
          </p:cNvPr>
          <p:cNvSpPr txBox="1"/>
          <p:nvPr/>
        </p:nvSpPr>
        <p:spPr>
          <a:xfrm>
            <a:off x="5575300" y="276225"/>
            <a:ext cx="4724400" cy="2862322"/>
          </a:xfrm>
          <a:prstGeom prst="rect">
            <a:avLst/>
          </a:prstGeom>
          <a:noFill/>
        </p:spPr>
        <p:txBody>
          <a:bodyPr wrap="square" rtlCol="0">
            <a:spAutoFit/>
          </a:bodyPr>
          <a:lstStyle/>
          <a:p>
            <a:pPr lvl="0"/>
            <a:r>
              <a:rPr lang="de-DE" sz="1800" b="1" dirty="0">
                <a:latin typeface="Times New Roman" panose="02020603050405020304" pitchFamily="18" charset="0"/>
                <a:cs typeface="Times New Roman" panose="02020603050405020304" pitchFamily="18" charset="0"/>
              </a:rPr>
              <a:t>In den meisten Berichten gibt es Morgens und Abends, oft Winter und Sommer, häufig Bedrohung durch Verbrecher, Ausländer, Hexen und Naturkatastrophen, wie Jon Gisle in seinem monumentalen Werk „</a:t>
            </a:r>
            <a:r>
              <a:rPr lang="de-DE" sz="1800" b="1" dirty="0" err="1">
                <a:latin typeface="Times New Roman" panose="02020603050405020304" pitchFamily="18" charset="0"/>
                <a:cs typeface="Times New Roman" panose="02020603050405020304" pitchFamily="18" charset="0"/>
              </a:rPr>
              <a:t>Donaldismen</a:t>
            </a:r>
            <a:r>
              <a:rPr lang="de-DE" sz="1800" b="1" dirty="0">
                <a:latin typeface="Times New Roman" panose="02020603050405020304" pitchFamily="18" charset="0"/>
                <a:cs typeface="Times New Roman" panose="02020603050405020304" pitchFamily="18" charset="0"/>
              </a:rPr>
              <a:t>“ schon in den 1970er Jahren ausgeführt hatte, aber es gibt kaum Verweise auf konkrete, in anderen Berichten dargestellte Ereignisse.</a:t>
            </a:r>
          </a:p>
          <a:p>
            <a:endParaRPr lang="en-US" dirty="0">
              <a:latin typeface="Times New Roman" panose="02020603050405020304" pitchFamily="18" charset="0"/>
              <a:cs typeface="Times New Roman" panose="02020603050405020304" pitchFamily="18" charset="0"/>
            </a:endParaRPr>
          </a:p>
        </p:txBody>
      </p:sp>
      <p:pic>
        <p:nvPicPr>
          <p:cNvPr id="12" name="Grafik 11">
            <a:extLst>
              <a:ext uri="{FF2B5EF4-FFF2-40B4-BE49-F238E27FC236}">
                <a16:creationId xmlns:a16="http://schemas.microsoft.com/office/drawing/2014/main" id="{117061DC-AA21-B226-989D-7B67FBEC9B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0870" y="3387200"/>
            <a:ext cx="4493260" cy="3175959"/>
          </a:xfrm>
          <a:prstGeom prst="rect">
            <a:avLst/>
          </a:prstGeom>
        </p:spPr>
      </p:pic>
    </p:spTree>
    <p:extLst>
      <p:ext uri="{BB962C8B-B14F-4D97-AF65-F5344CB8AC3E}">
        <p14:creationId xmlns:p14="http://schemas.microsoft.com/office/powerpoint/2010/main" val="137331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EDD36545-3CA3-912B-6DE5-595B7C05A2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3104" y="2184819"/>
            <a:ext cx="4635500" cy="4940300"/>
          </a:xfrm>
          <a:prstGeom prst="rect">
            <a:avLst/>
          </a:prstGeom>
        </p:spPr>
      </p:pic>
      <p:sp>
        <p:nvSpPr>
          <p:cNvPr id="3" name="Fußzeilenplatzhalter 2">
            <a:extLst>
              <a:ext uri="{FF2B5EF4-FFF2-40B4-BE49-F238E27FC236}">
                <a16:creationId xmlns:a16="http://schemas.microsoft.com/office/drawing/2014/main" id="{606DFC97-7BBD-72A8-523C-C9C4E54D7E58}"/>
              </a:ext>
            </a:extLst>
          </p:cNvPr>
          <p:cNvSpPr>
            <a:spLocks noGrp="1"/>
          </p:cNvSpPr>
          <p:nvPr>
            <p:ph type="ftr" sz="quarter" idx="5"/>
          </p:nvPr>
        </p:nvSpPr>
        <p:spPr/>
        <p:txBody>
          <a:bodyPr/>
          <a:lstStyle/>
          <a:p>
            <a:endParaRPr lang="de-DE"/>
          </a:p>
        </p:txBody>
      </p:sp>
      <p:sp>
        <p:nvSpPr>
          <p:cNvPr id="4" name="Foliennummernplatzhalter 3">
            <a:extLst>
              <a:ext uri="{FF2B5EF4-FFF2-40B4-BE49-F238E27FC236}">
                <a16:creationId xmlns:a16="http://schemas.microsoft.com/office/drawing/2014/main" id="{61E5F7E6-D518-8CBD-74D2-EE92D573A649}"/>
              </a:ext>
            </a:extLst>
          </p:cNvPr>
          <p:cNvSpPr>
            <a:spLocks noGrp="1"/>
          </p:cNvSpPr>
          <p:nvPr>
            <p:ph type="sldNum" sz="quarter" idx="7"/>
          </p:nvPr>
        </p:nvSpPr>
        <p:spPr/>
        <p:txBody>
          <a:bodyPr/>
          <a:lstStyle/>
          <a:p>
            <a:fld id="{B6F15528-21DE-4FAA-801E-634DDDAF4B2B}" type="slidenum">
              <a:rPr lang="de-DE" smtClean="0"/>
              <a:t>12</a:t>
            </a:fld>
            <a:endParaRPr lang="de-DE" dirty="0"/>
          </a:p>
        </p:txBody>
      </p:sp>
      <p:sp>
        <p:nvSpPr>
          <p:cNvPr id="5" name="Datumsplatzhalter 4">
            <a:extLst>
              <a:ext uri="{FF2B5EF4-FFF2-40B4-BE49-F238E27FC236}">
                <a16:creationId xmlns:a16="http://schemas.microsoft.com/office/drawing/2014/main" id="{34DC3EBA-C8B7-6257-0007-2CC4CF6EDC0F}"/>
              </a:ext>
            </a:extLst>
          </p:cNvPr>
          <p:cNvSpPr>
            <a:spLocks noGrp="1"/>
          </p:cNvSpPr>
          <p:nvPr>
            <p:ph type="dt" sz="half" idx="6"/>
          </p:nvPr>
        </p:nvSpPr>
        <p:spPr/>
        <p:txBody>
          <a:bodyPr/>
          <a:lstStyle/>
          <a:p>
            <a:r>
              <a:rPr lang="de-DE"/>
              <a:t>16.09.26</a:t>
            </a:r>
            <a:endParaRPr lang="en-US"/>
          </a:p>
        </p:txBody>
      </p:sp>
      <p:sp>
        <p:nvSpPr>
          <p:cNvPr id="7" name="Textfeld 6">
            <a:extLst>
              <a:ext uri="{FF2B5EF4-FFF2-40B4-BE49-F238E27FC236}">
                <a16:creationId xmlns:a16="http://schemas.microsoft.com/office/drawing/2014/main" id="{5025543A-F09F-B8E7-B21A-AF24793C2F9D}"/>
              </a:ext>
            </a:extLst>
          </p:cNvPr>
          <p:cNvSpPr txBox="1"/>
          <p:nvPr/>
        </p:nvSpPr>
        <p:spPr>
          <a:xfrm>
            <a:off x="1187451" y="312127"/>
            <a:ext cx="6781799" cy="3745384"/>
          </a:xfrm>
          <a:prstGeom prst="rect">
            <a:avLst/>
          </a:prstGeom>
          <a:noFill/>
        </p:spPr>
        <p:txBody>
          <a:bodyPr wrap="square">
            <a:spAutoFit/>
          </a:bodyPr>
          <a:lstStyle/>
          <a:p>
            <a:pPr marL="12700" marR="5080">
              <a:lnSpc>
                <a:spcPct val="107200"/>
              </a:lnSpc>
              <a:spcBef>
                <a:spcPts val="100"/>
              </a:spcBef>
            </a:pPr>
            <a:r>
              <a:rPr lang="de-DE" sz="3200" dirty="0">
                <a:latin typeface="Times New Roman" panose="02020603050405020304" pitchFamily="18" charset="0"/>
                <a:cs typeface="Times New Roman" panose="02020603050405020304" pitchFamily="18" charset="0"/>
              </a:rPr>
              <a:t>Die Dynamik Entenhausens stellt sich also dar als Ensemble strukturell gleicher Ereignisse, deren Vielfalt durch die interne Dynamik des Systems „Entenhausen“ erzeugt wird</a:t>
            </a:r>
            <a:r>
              <a:rPr lang="de-DE" sz="3200" baseline="30000" dirty="0">
                <a:latin typeface="Times New Roman" panose="02020603050405020304" pitchFamily="18" charset="0"/>
                <a:cs typeface="Times New Roman" panose="02020603050405020304" pitchFamily="18" charset="0"/>
              </a:rPr>
              <a:t>* </a:t>
            </a:r>
            <a:r>
              <a:rPr lang="de-DE" sz="3200" dirty="0">
                <a:latin typeface="Times New Roman" panose="02020603050405020304" pitchFamily="18" charset="0"/>
                <a:cs typeface="Times New Roman" panose="02020603050405020304" pitchFamily="18" charset="0"/>
              </a:rPr>
              <a:t>und daher konsistent ist und analytische Forschung erlaubt.</a:t>
            </a:r>
          </a:p>
        </p:txBody>
      </p:sp>
      <p:sp>
        <p:nvSpPr>
          <p:cNvPr id="8" name="Textfeld 7">
            <a:extLst>
              <a:ext uri="{FF2B5EF4-FFF2-40B4-BE49-F238E27FC236}">
                <a16:creationId xmlns:a16="http://schemas.microsoft.com/office/drawing/2014/main" id="{97C2A507-AD13-F34A-B1CA-1D9FE7DC6AA2}"/>
              </a:ext>
            </a:extLst>
          </p:cNvPr>
          <p:cNvSpPr txBox="1"/>
          <p:nvPr/>
        </p:nvSpPr>
        <p:spPr>
          <a:xfrm>
            <a:off x="534670" y="6143625"/>
            <a:ext cx="4964430" cy="646331"/>
          </a:xfrm>
          <a:prstGeom prst="rect">
            <a:avLst/>
          </a:prstGeom>
          <a:noFill/>
        </p:spPr>
        <p:txBody>
          <a:bodyPr wrap="square" rtlCol="0">
            <a:spAutoFit/>
          </a:bodyPr>
          <a:lstStyle/>
          <a:p>
            <a:r>
              <a:rPr lang="en-US" baseline="30000" dirty="0"/>
              <a:t>*</a:t>
            </a:r>
            <a:r>
              <a:rPr lang="en-US" dirty="0" err="1"/>
              <a:t>Vgl</a:t>
            </a:r>
            <a:r>
              <a:rPr lang="en-US" dirty="0"/>
              <a:t>. Hasselmann, K., 1976, Stochastic Climate models; </a:t>
            </a:r>
            <a:r>
              <a:rPr lang="en-US" dirty="0" err="1"/>
              <a:t>Physik</a:t>
            </a:r>
            <a:r>
              <a:rPr lang="en-US" dirty="0"/>
              <a:t> </a:t>
            </a:r>
            <a:r>
              <a:rPr lang="en-US" dirty="0" err="1"/>
              <a:t>Nobelpreis</a:t>
            </a:r>
            <a:r>
              <a:rPr lang="en-US" dirty="0"/>
              <a:t> 2021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7A1F3-98CF-B5A4-AB3C-883F834F5DFF}"/>
            </a:ext>
          </a:extLst>
        </p:cNvPr>
        <p:cNvGrpSpPr/>
        <p:nvPr/>
      </p:nvGrpSpPr>
      <p:grpSpPr>
        <a:xfrm>
          <a:off x="0" y="0"/>
          <a:ext cx="0" cy="0"/>
          <a:chOff x="0" y="0"/>
          <a:chExt cx="0" cy="0"/>
        </a:xfrm>
      </p:grpSpPr>
      <p:sp>
        <p:nvSpPr>
          <p:cNvPr id="3" name="Datumsplatzhalter 2">
            <a:extLst>
              <a:ext uri="{FF2B5EF4-FFF2-40B4-BE49-F238E27FC236}">
                <a16:creationId xmlns:a16="http://schemas.microsoft.com/office/drawing/2014/main" id="{08C8CB2F-CB48-FD43-EA0A-C441381E768A}"/>
              </a:ext>
            </a:extLst>
          </p:cNvPr>
          <p:cNvSpPr>
            <a:spLocks noGrp="1"/>
          </p:cNvSpPr>
          <p:nvPr>
            <p:ph type="dt" sz="half" idx="6"/>
          </p:nvPr>
        </p:nvSpPr>
        <p:spPr>
          <a:xfrm>
            <a:off x="534670" y="7033450"/>
            <a:ext cx="2459482" cy="276999"/>
          </a:xfrm>
        </p:spPr>
        <p:txBody>
          <a:bodyPr/>
          <a:lstStyle/>
          <a:p>
            <a:r>
              <a:rPr lang="de-DE">
                <a:latin typeface="Times New Roman" panose="02020603050405020304" pitchFamily="18" charset="0"/>
                <a:cs typeface="Times New Roman" panose="02020603050405020304" pitchFamily="18" charset="0"/>
              </a:rPr>
              <a:t>16.09.26</a:t>
            </a:r>
            <a:endParaRPr lang="en-US">
              <a:latin typeface="Times New Roman" panose="02020603050405020304" pitchFamily="18" charset="0"/>
              <a:cs typeface="Times New Roman" panose="02020603050405020304" pitchFamily="18" charset="0"/>
            </a:endParaRPr>
          </a:p>
        </p:txBody>
      </p:sp>
      <p:sp>
        <p:nvSpPr>
          <p:cNvPr id="4" name="Foliennummernplatzhalter 3">
            <a:extLst>
              <a:ext uri="{FF2B5EF4-FFF2-40B4-BE49-F238E27FC236}">
                <a16:creationId xmlns:a16="http://schemas.microsoft.com/office/drawing/2014/main" id="{9ED4B28B-CB56-2631-2903-2083F2853B3D}"/>
              </a:ext>
            </a:extLst>
          </p:cNvPr>
          <p:cNvSpPr>
            <a:spLocks noGrp="1"/>
          </p:cNvSpPr>
          <p:nvPr>
            <p:ph type="sldNum" sz="quarter" idx="7"/>
          </p:nvPr>
        </p:nvSpPr>
        <p:spPr>
          <a:xfrm>
            <a:off x="7699248" y="7033450"/>
            <a:ext cx="2459482" cy="276999"/>
          </a:xfrm>
        </p:spPr>
        <p:txBody>
          <a:bodyPr/>
          <a:lstStyle/>
          <a:p>
            <a:fld id="{B6F15528-21DE-4FAA-801E-634DDDAF4B2B}" type="slidenum">
              <a:rPr lang="de-DE" smtClean="0">
                <a:latin typeface="Times New Roman" panose="02020603050405020304" pitchFamily="18" charset="0"/>
                <a:cs typeface="Times New Roman" panose="02020603050405020304" pitchFamily="18" charset="0"/>
              </a:rPr>
              <a:t>13</a:t>
            </a:fld>
            <a:endParaRPr lang="de-DE">
              <a:latin typeface="Times New Roman" panose="02020603050405020304" pitchFamily="18" charset="0"/>
              <a:cs typeface="Times New Roman" panose="02020603050405020304" pitchFamily="18" charset="0"/>
            </a:endParaRPr>
          </a:p>
        </p:txBody>
      </p:sp>
      <p:grpSp>
        <p:nvGrpSpPr>
          <p:cNvPr id="6" name="object 2">
            <a:extLst>
              <a:ext uri="{FF2B5EF4-FFF2-40B4-BE49-F238E27FC236}">
                <a16:creationId xmlns:a16="http://schemas.microsoft.com/office/drawing/2014/main" id="{8522D673-7788-4DEA-B533-1DC17CEA9E38}"/>
              </a:ext>
            </a:extLst>
          </p:cNvPr>
          <p:cNvGrpSpPr/>
          <p:nvPr/>
        </p:nvGrpSpPr>
        <p:grpSpPr>
          <a:xfrm>
            <a:off x="270510" y="2768302"/>
            <a:ext cx="10422890" cy="4242435"/>
            <a:chOff x="146951" y="1659394"/>
            <a:chExt cx="10422890" cy="4242435"/>
          </a:xfrm>
        </p:grpSpPr>
        <p:pic>
          <p:nvPicPr>
            <p:cNvPr id="7" name="object 3">
              <a:extLst>
                <a:ext uri="{FF2B5EF4-FFF2-40B4-BE49-F238E27FC236}">
                  <a16:creationId xmlns:a16="http://schemas.microsoft.com/office/drawing/2014/main" id="{81EEB4C1-C7DD-6381-A5D2-AA9EC00AA18D}"/>
                </a:ext>
              </a:extLst>
            </p:cNvPr>
            <p:cNvPicPr/>
            <p:nvPr/>
          </p:nvPicPr>
          <p:blipFill>
            <a:blip r:embed="rId2" cstate="print"/>
            <a:stretch>
              <a:fillRect/>
            </a:stretch>
          </p:blipFill>
          <p:spPr>
            <a:xfrm>
              <a:off x="146951" y="1659394"/>
              <a:ext cx="10422635" cy="4242295"/>
            </a:xfrm>
            <a:prstGeom prst="rect">
              <a:avLst/>
            </a:prstGeom>
          </p:spPr>
        </p:pic>
        <p:sp>
          <p:nvSpPr>
            <p:cNvPr id="8" name="object 4">
              <a:extLst>
                <a:ext uri="{FF2B5EF4-FFF2-40B4-BE49-F238E27FC236}">
                  <a16:creationId xmlns:a16="http://schemas.microsoft.com/office/drawing/2014/main" id="{264C19FC-CE1A-E663-8AEF-41D6E36FFAA3}"/>
                </a:ext>
              </a:extLst>
            </p:cNvPr>
            <p:cNvSpPr/>
            <p:nvPr/>
          </p:nvSpPr>
          <p:spPr>
            <a:xfrm>
              <a:off x="5211203" y="1659648"/>
              <a:ext cx="5351780" cy="4121150"/>
            </a:xfrm>
            <a:custGeom>
              <a:avLst/>
              <a:gdLst/>
              <a:ahLst/>
              <a:cxnLst/>
              <a:rect l="l" t="t" r="r" b="b"/>
              <a:pathLst>
                <a:path w="5351780" h="4121150">
                  <a:moveTo>
                    <a:pt x="5212067" y="3796284"/>
                  </a:moveTo>
                  <a:lnTo>
                    <a:pt x="4316717" y="3796284"/>
                  </a:lnTo>
                  <a:lnTo>
                    <a:pt x="4316717" y="4120896"/>
                  </a:lnTo>
                  <a:lnTo>
                    <a:pt x="5212067" y="4120896"/>
                  </a:lnTo>
                  <a:lnTo>
                    <a:pt x="5212067" y="3796284"/>
                  </a:lnTo>
                  <a:close/>
                </a:path>
                <a:path w="5351780" h="4121150">
                  <a:moveTo>
                    <a:pt x="5351526" y="0"/>
                  </a:moveTo>
                  <a:lnTo>
                    <a:pt x="0" y="0"/>
                  </a:lnTo>
                  <a:lnTo>
                    <a:pt x="0" y="323850"/>
                  </a:lnTo>
                  <a:lnTo>
                    <a:pt x="5351526" y="323850"/>
                  </a:lnTo>
                  <a:lnTo>
                    <a:pt x="5351526" y="0"/>
                  </a:lnTo>
                  <a:close/>
                </a:path>
              </a:pathLst>
            </a:custGeom>
            <a:solidFill>
              <a:srgbClr val="F7D471"/>
            </a:solidFill>
          </p:spPr>
          <p:txBody>
            <a:bodyPr wrap="square" lIns="0" tIns="0" rIns="0" bIns="0" rtlCol="0"/>
            <a:lstStyle/>
            <a:p>
              <a:endParaRPr>
                <a:latin typeface="Times New Roman" panose="02020603050405020304" pitchFamily="18" charset="0"/>
                <a:cs typeface="Times New Roman" panose="02020603050405020304" pitchFamily="18" charset="0"/>
              </a:endParaRPr>
            </a:p>
          </p:txBody>
        </p:sp>
      </p:grpSp>
      <p:sp>
        <p:nvSpPr>
          <p:cNvPr id="9" name="Textfeld 8">
            <a:extLst>
              <a:ext uri="{FF2B5EF4-FFF2-40B4-BE49-F238E27FC236}">
                <a16:creationId xmlns:a16="http://schemas.microsoft.com/office/drawing/2014/main" id="{ABB09612-2A32-A72D-57A8-7B14E9F1A50F}"/>
              </a:ext>
            </a:extLst>
          </p:cNvPr>
          <p:cNvSpPr txBox="1"/>
          <p:nvPr/>
        </p:nvSpPr>
        <p:spPr>
          <a:xfrm>
            <a:off x="555478" y="1063895"/>
            <a:ext cx="9887243" cy="646331"/>
          </a:xfrm>
          <a:prstGeom prst="rect">
            <a:avLst/>
          </a:prstGeom>
          <a:noFill/>
        </p:spPr>
        <p:txBody>
          <a:bodyPr wrap="square" rtlCol="0">
            <a:spAutoFit/>
          </a:bodyPr>
          <a:lstStyle/>
          <a:p>
            <a:r>
              <a:rPr lang="de-DE" sz="3600" dirty="0">
                <a:latin typeface="Times New Roman" panose="02020603050405020304" pitchFamily="18" charset="0"/>
                <a:cs typeface="Times New Roman" panose="02020603050405020304" pitchFamily="18" charset="0"/>
              </a:rPr>
              <a:t>Sollen wir eine Pause für ein Bier o.ä. machen?</a:t>
            </a:r>
          </a:p>
        </p:txBody>
      </p:sp>
    </p:spTree>
    <p:extLst>
      <p:ext uri="{BB962C8B-B14F-4D97-AF65-F5344CB8AC3E}">
        <p14:creationId xmlns:p14="http://schemas.microsoft.com/office/powerpoint/2010/main" val="2399722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BAE20F9E-76E7-99B6-3E50-BEB408F28B2B}"/>
              </a:ext>
            </a:extLst>
          </p:cNvPr>
          <p:cNvSpPr>
            <a:spLocks noGrp="1"/>
          </p:cNvSpPr>
          <p:nvPr>
            <p:ph type="dt" sz="half" idx="6"/>
          </p:nvPr>
        </p:nvSpPr>
        <p:spPr>
          <a:xfrm>
            <a:off x="534670" y="7033450"/>
            <a:ext cx="2459482" cy="276999"/>
          </a:xfrm>
        </p:spPr>
        <p:txBody>
          <a:bodyPr/>
          <a:lstStyle/>
          <a:p>
            <a:r>
              <a:rPr lang="de-DE">
                <a:latin typeface="Times New Roman" panose="02020603050405020304" pitchFamily="18" charset="0"/>
                <a:cs typeface="Times New Roman" panose="02020603050405020304" pitchFamily="18" charset="0"/>
              </a:rPr>
              <a:t>16.09.26</a:t>
            </a:r>
            <a:endParaRPr lang="en-US">
              <a:latin typeface="Times New Roman" panose="02020603050405020304" pitchFamily="18" charset="0"/>
              <a:cs typeface="Times New Roman" panose="02020603050405020304" pitchFamily="18" charset="0"/>
            </a:endParaRPr>
          </a:p>
        </p:txBody>
      </p:sp>
      <p:sp>
        <p:nvSpPr>
          <p:cNvPr id="4" name="Foliennummernplatzhalter 3">
            <a:extLst>
              <a:ext uri="{FF2B5EF4-FFF2-40B4-BE49-F238E27FC236}">
                <a16:creationId xmlns:a16="http://schemas.microsoft.com/office/drawing/2014/main" id="{F2F134C0-DE08-E581-BB47-11192993BE80}"/>
              </a:ext>
            </a:extLst>
          </p:cNvPr>
          <p:cNvSpPr>
            <a:spLocks noGrp="1"/>
          </p:cNvSpPr>
          <p:nvPr>
            <p:ph type="sldNum" sz="quarter" idx="7"/>
          </p:nvPr>
        </p:nvSpPr>
        <p:spPr>
          <a:xfrm>
            <a:off x="7699248" y="7033450"/>
            <a:ext cx="2459482" cy="276999"/>
          </a:xfrm>
        </p:spPr>
        <p:txBody>
          <a:bodyPr/>
          <a:lstStyle/>
          <a:p>
            <a:fld id="{B6F15528-21DE-4FAA-801E-634DDDAF4B2B}" type="slidenum">
              <a:rPr lang="de-DE" smtClean="0">
                <a:latin typeface="Times New Roman" panose="02020603050405020304" pitchFamily="18" charset="0"/>
                <a:cs typeface="Times New Roman" panose="02020603050405020304" pitchFamily="18" charset="0"/>
              </a:rPr>
              <a:t>14</a:t>
            </a:fld>
            <a:endParaRPr lang="de-DE">
              <a:latin typeface="Times New Roman" panose="02020603050405020304" pitchFamily="18" charset="0"/>
              <a:cs typeface="Times New Roman" panose="02020603050405020304" pitchFamily="18" charset="0"/>
            </a:endParaRPr>
          </a:p>
        </p:txBody>
      </p:sp>
      <p:sp>
        <p:nvSpPr>
          <p:cNvPr id="5" name="Textfeld 4">
            <a:extLst>
              <a:ext uri="{FF2B5EF4-FFF2-40B4-BE49-F238E27FC236}">
                <a16:creationId xmlns:a16="http://schemas.microsoft.com/office/drawing/2014/main" id="{AA061123-E9C0-C78A-0728-9DAAE719E08B}"/>
              </a:ext>
            </a:extLst>
          </p:cNvPr>
          <p:cNvSpPr txBox="1"/>
          <p:nvPr/>
        </p:nvSpPr>
        <p:spPr>
          <a:xfrm>
            <a:off x="534669" y="1125539"/>
            <a:ext cx="5926245" cy="5355312"/>
          </a:xfrm>
          <a:prstGeom prst="rect">
            <a:avLst/>
          </a:prstGeom>
          <a:noFill/>
        </p:spPr>
        <p:txBody>
          <a:bodyPr wrap="square" rtlCol="0">
            <a:spAutoFit/>
          </a:bodyPr>
          <a:lstStyle/>
          <a:p>
            <a:pPr lvl="0"/>
            <a:r>
              <a:rPr lang="de-DE" sz="1800" dirty="0">
                <a:latin typeface="Times New Roman" panose="02020603050405020304" pitchFamily="18" charset="0"/>
                <a:cs typeface="Times New Roman" panose="02020603050405020304" pitchFamily="18" charset="0"/>
              </a:rPr>
              <a:t>Offenbar gibt es schon so etwas wie eine fortschreitende „Zeit“, in der sich die natürliche und soziale Topographie Entenhausen entwickelt. Diese Veränderungen bewirken eine veränderliche Konditionierung der Abläufe von Erlebnissen der Familie Duck. Wenn es keine Panzerknacker gibt, kann Herr Duck auch nicht zum Jammern über die Panzerknacker von seinem Onkel angestellt werden.</a:t>
            </a:r>
          </a:p>
          <a:p>
            <a:endParaRPr lang="de-DE" sz="1800" dirty="0">
              <a:latin typeface="Times New Roman" panose="02020603050405020304" pitchFamily="18" charset="0"/>
              <a:cs typeface="Times New Roman" panose="02020603050405020304" pitchFamily="18" charset="0"/>
            </a:endParaRPr>
          </a:p>
          <a:p>
            <a:r>
              <a:rPr lang="de-DE" sz="1800" dirty="0">
                <a:latin typeface="Times New Roman" panose="02020603050405020304" pitchFamily="18" charset="0"/>
                <a:cs typeface="Times New Roman" panose="02020603050405020304" pitchFamily="18" charset="0"/>
              </a:rPr>
              <a:t>Wir haben es also mit einer </a:t>
            </a:r>
            <a:r>
              <a:rPr lang="de-DE" sz="1800" b="1" dirty="0">
                <a:latin typeface="Times New Roman" panose="02020603050405020304" pitchFamily="18" charset="0"/>
                <a:cs typeface="Times New Roman" panose="02020603050405020304" pitchFamily="18" charset="0"/>
              </a:rPr>
              <a:t>Makrozeit </a:t>
            </a:r>
            <a:r>
              <a:rPr lang="de-DE" sz="1800" dirty="0">
                <a:latin typeface="Times New Roman" panose="02020603050405020304" pitchFamily="18" charset="0"/>
                <a:cs typeface="Times New Roman" panose="02020603050405020304" pitchFamily="18" charset="0"/>
              </a:rPr>
              <a:t>zu tun.</a:t>
            </a:r>
          </a:p>
          <a:p>
            <a:r>
              <a:rPr lang="de-DE" sz="1800" dirty="0">
                <a:latin typeface="Times New Roman" panose="02020603050405020304" pitchFamily="18" charset="0"/>
                <a:cs typeface="Times New Roman" panose="02020603050405020304" pitchFamily="18" charset="0"/>
              </a:rPr>
              <a:t> </a:t>
            </a:r>
          </a:p>
          <a:p>
            <a:pPr lvl="0"/>
            <a:r>
              <a:rPr lang="de-DE" sz="1800" dirty="0">
                <a:latin typeface="Times New Roman" panose="02020603050405020304" pitchFamily="18" charset="0"/>
                <a:cs typeface="Times New Roman" panose="02020603050405020304" pitchFamily="18" charset="0"/>
              </a:rPr>
              <a:t>Aber es gibt auch eine </a:t>
            </a:r>
            <a:r>
              <a:rPr lang="de-DE" sz="1800" b="1" dirty="0">
                <a:latin typeface="Times New Roman" panose="02020603050405020304" pitchFamily="18" charset="0"/>
                <a:cs typeface="Times New Roman" panose="02020603050405020304" pitchFamily="18" charset="0"/>
              </a:rPr>
              <a:t>Mikrozeit </a:t>
            </a:r>
            <a:r>
              <a:rPr lang="de-DE" sz="1800" dirty="0">
                <a:latin typeface="Times New Roman" panose="02020603050405020304" pitchFamily="18" charset="0"/>
                <a:cs typeface="Times New Roman" panose="02020603050405020304" pitchFamily="18" charset="0"/>
              </a:rPr>
              <a:t>– das ist die Zeit innerhalb eines Berichtes. In der Mikrozeit gibt es Entwicklungen, etwa die Aufgabe des Versprechens, sich nicht zu waschen in „keiner Not noch Gefahr“, aber die Lehre dieser Erfahrung wird in anderen Berichten nicht mehr aufgenommen. Vielmehr scheint diese Neigung, sich den eigenen Schmutz zu erhalten, den Neffen innezuwohnen. Jedenfalls gibt es zumindest zwei separate Berichte dazu – in denen kein Bezug auf den jeweils anderen Fall genommen wird.</a:t>
            </a:r>
          </a:p>
        </p:txBody>
      </p:sp>
      <p:sp>
        <p:nvSpPr>
          <p:cNvPr id="6" name="Textfeld 5">
            <a:extLst>
              <a:ext uri="{FF2B5EF4-FFF2-40B4-BE49-F238E27FC236}">
                <a16:creationId xmlns:a16="http://schemas.microsoft.com/office/drawing/2014/main" id="{845510FD-17E5-F69A-F9C0-A070F783FE93}"/>
              </a:ext>
            </a:extLst>
          </p:cNvPr>
          <p:cNvSpPr txBox="1"/>
          <p:nvPr/>
        </p:nvSpPr>
        <p:spPr>
          <a:xfrm>
            <a:off x="518062" y="294542"/>
            <a:ext cx="8088630" cy="830997"/>
          </a:xfrm>
          <a:prstGeom prst="rect">
            <a:avLst/>
          </a:prstGeom>
          <a:noFill/>
        </p:spPr>
        <p:txBody>
          <a:bodyPr wrap="square" rtlCol="0">
            <a:spAutoFit/>
          </a:bodyPr>
          <a:lstStyle/>
          <a:p>
            <a:r>
              <a:rPr lang="de-DE" sz="4800" dirty="0">
                <a:latin typeface="Times New Roman" panose="02020603050405020304" pitchFamily="18" charset="0"/>
                <a:cs typeface="Times New Roman" panose="02020603050405020304" pitchFamily="18" charset="0"/>
              </a:rPr>
              <a:t>Wie ist dies nun zu deuten?</a:t>
            </a:r>
            <a:endParaRPr lang="en-US" sz="4800" dirty="0">
              <a:latin typeface="Times New Roman" panose="02020603050405020304" pitchFamily="18" charset="0"/>
              <a:cs typeface="Times New Roman" panose="02020603050405020304" pitchFamily="18" charset="0"/>
            </a:endParaRPr>
          </a:p>
        </p:txBody>
      </p:sp>
      <p:pic>
        <p:nvPicPr>
          <p:cNvPr id="8" name="Grafik 7">
            <a:extLst>
              <a:ext uri="{FF2B5EF4-FFF2-40B4-BE49-F238E27FC236}">
                <a16:creationId xmlns:a16="http://schemas.microsoft.com/office/drawing/2014/main" id="{00B8E472-B2B4-1676-3D41-1FC38A1A06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0915" y="1049218"/>
            <a:ext cx="4122830" cy="5780207"/>
          </a:xfrm>
          <a:prstGeom prst="rect">
            <a:avLst/>
          </a:prstGeom>
        </p:spPr>
      </p:pic>
    </p:spTree>
    <p:extLst>
      <p:ext uri="{BB962C8B-B14F-4D97-AF65-F5344CB8AC3E}">
        <p14:creationId xmlns:p14="http://schemas.microsoft.com/office/powerpoint/2010/main" val="34519767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449E01BD-D86E-7F0C-8C5A-C17D6F3DCA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03340" y="4077108"/>
            <a:ext cx="4140200" cy="3373045"/>
          </a:xfrm>
          <a:prstGeom prst="rect">
            <a:avLst/>
          </a:prstGeom>
        </p:spPr>
      </p:pic>
      <p:sp>
        <p:nvSpPr>
          <p:cNvPr id="2" name="Fußzeilenplatzhalter 1">
            <a:extLst>
              <a:ext uri="{FF2B5EF4-FFF2-40B4-BE49-F238E27FC236}">
                <a16:creationId xmlns:a16="http://schemas.microsoft.com/office/drawing/2014/main" id="{A84E4A3A-59D3-C4A5-8B7A-596544361AFA}"/>
              </a:ext>
            </a:extLst>
          </p:cNvPr>
          <p:cNvSpPr>
            <a:spLocks noGrp="1"/>
          </p:cNvSpPr>
          <p:nvPr>
            <p:ph type="ftr" sz="quarter" idx="5"/>
          </p:nvPr>
        </p:nvSpPr>
        <p:spPr>
          <a:xfrm>
            <a:off x="3635756" y="7033450"/>
            <a:ext cx="3421888" cy="276999"/>
          </a:xfrm>
        </p:spPr>
        <p:txBody>
          <a:bodyPr/>
          <a:lstStyle/>
          <a:p>
            <a:endParaRPr lang="de-DE">
              <a:latin typeface="Times New Roman" panose="02020603050405020304" pitchFamily="18" charset="0"/>
              <a:cs typeface="Times New Roman" panose="02020603050405020304" pitchFamily="18" charset="0"/>
            </a:endParaRPr>
          </a:p>
        </p:txBody>
      </p:sp>
      <p:sp>
        <p:nvSpPr>
          <p:cNvPr id="3" name="Datumsplatzhalter 2">
            <a:extLst>
              <a:ext uri="{FF2B5EF4-FFF2-40B4-BE49-F238E27FC236}">
                <a16:creationId xmlns:a16="http://schemas.microsoft.com/office/drawing/2014/main" id="{0ED69323-51EE-A8CD-C2E2-C0057661D5D4}"/>
              </a:ext>
            </a:extLst>
          </p:cNvPr>
          <p:cNvSpPr>
            <a:spLocks noGrp="1"/>
          </p:cNvSpPr>
          <p:nvPr>
            <p:ph type="dt" sz="half" idx="6"/>
          </p:nvPr>
        </p:nvSpPr>
        <p:spPr>
          <a:xfrm>
            <a:off x="534670" y="7033450"/>
            <a:ext cx="2459482" cy="276999"/>
          </a:xfrm>
        </p:spPr>
        <p:txBody>
          <a:bodyPr/>
          <a:lstStyle/>
          <a:p>
            <a:r>
              <a:rPr lang="de-DE">
                <a:latin typeface="Times New Roman" panose="02020603050405020304" pitchFamily="18" charset="0"/>
                <a:cs typeface="Times New Roman" panose="02020603050405020304" pitchFamily="18" charset="0"/>
              </a:rPr>
              <a:t>16.09.26</a:t>
            </a:r>
            <a:endParaRPr lang="en-US">
              <a:latin typeface="Times New Roman" panose="02020603050405020304" pitchFamily="18" charset="0"/>
              <a:cs typeface="Times New Roman" panose="02020603050405020304" pitchFamily="18" charset="0"/>
            </a:endParaRPr>
          </a:p>
        </p:txBody>
      </p:sp>
      <p:sp>
        <p:nvSpPr>
          <p:cNvPr id="4" name="Foliennummernplatzhalter 3">
            <a:extLst>
              <a:ext uri="{FF2B5EF4-FFF2-40B4-BE49-F238E27FC236}">
                <a16:creationId xmlns:a16="http://schemas.microsoft.com/office/drawing/2014/main" id="{909248B8-1BD7-FB4B-36A5-1D9B6A33045B}"/>
              </a:ext>
            </a:extLst>
          </p:cNvPr>
          <p:cNvSpPr>
            <a:spLocks noGrp="1"/>
          </p:cNvSpPr>
          <p:nvPr>
            <p:ph type="sldNum" sz="quarter" idx="7"/>
          </p:nvPr>
        </p:nvSpPr>
        <p:spPr>
          <a:xfrm>
            <a:off x="7699248" y="7033450"/>
            <a:ext cx="2459482" cy="276999"/>
          </a:xfrm>
        </p:spPr>
        <p:txBody>
          <a:bodyPr/>
          <a:lstStyle/>
          <a:p>
            <a:fld id="{B6F15528-21DE-4FAA-801E-634DDDAF4B2B}" type="slidenum">
              <a:rPr lang="de-DE" smtClean="0">
                <a:latin typeface="Times New Roman" panose="02020603050405020304" pitchFamily="18" charset="0"/>
                <a:cs typeface="Times New Roman" panose="02020603050405020304" pitchFamily="18" charset="0"/>
              </a:rPr>
              <a:t>15</a:t>
            </a:fld>
            <a:endParaRPr lang="de-DE">
              <a:latin typeface="Times New Roman" panose="02020603050405020304" pitchFamily="18" charset="0"/>
              <a:cs typeface="Times New Roman" panose="02020603050405020304" pitchFamily="18" charset="0"/>
            </a:endParaRPr>
          </a:p>
        </p:txBody>
      </p:sp>
      <p:sp>
        <p:nvSpPr>
          <p:cNvPr id="6" name="Textfeld 5">
            <a:extLst>
              <a:ext uri="{FF2B5EF4-FFF2-40B4-BE49-F238E27FC236}">
                <a16:creationId xmlns:a16="http://schemas.microsoft.com/office/drawing/2014/main" id="{F797957E-3BE7-F9FD-6A14-65AD39CFB11E}"/>
              </a:ext>
            </a:extLst>
          </p:cNvPr>
          <p:cNvSpPr txBox="1"/>
          <p:nvPr/>
        </p:nvSpPr>
        <p:spPr>
          <a:xfrm>
            <a:off x="241300" y="1396474"/>
            <a:ext cx="5349240" cy="2308324"/>
          </a:xfrm>
          <a:prstGeom prst="rect">
            <a:avLst/>
          </a:prstGeom>
          <a:noFill/>
        </p:spPr>
        <p:txBody>
          <a:bodyPr wrap="square">
            <a:spAutoFit/>
          </a:bodyPr>
          <a:lstStyle/>
          <a:p>
            <a:pPr marR="31750" lvl="0">
              <a:lnSpc>
                <a:spcPct val="100000"/>
              </a:lnSpc>
              <a:buSzPts val="1200"/>
              <a:tabLst>
                <a:tab pos="539750" algn="l"/>
              </a:tabLst>
            </a:pPr>
            <a:r>
              <a:rPr lang="de-DE" sz="1800" spc="-5">
                <a:effectLst/>
                <a:latin typeface="Times New Roman" panose="02020603050405020304" pitchFamily="18" charset="0"/>
                <a:ea typeface="Arial" panose="020B0604020202020204" pitchFamily="34" charset="0"/>
                <a:cs typeface="Times New Roman" panose="02020603050405020304" pitchFamily="18" charset="0"/>
              </a:rPr>
              <a:t>Der </a:t>
            </a:r>
            <a:r>
              <a:rPr lang="de-DE" sz="1800" spc="-5" dirty="0">
                <a:effectLst/>
                <a:latin typeface="Times New Roman" panose="02020603050405020304" pitchFamily="18" charset="0"/>
                <a:ea typeface="Arial" panose="020B0604020202020204" pitchFamily="34" charset="0"/>
                <a:cs typeface="Times New Roman" panose="02020603050405020304" pitchFamily="18" charset="0"/>
              </a:rPr>
              <a:t>Vollständigkeit halber muß ich auf die Möglichkeit verweisen, dass es sich hier um </a:t>
            </a:r>
            <a:r>
              <a:rPr lang="de-DE" sz="1800" spc="-40" dirty="0">
                <a:effectLst/>
                <a:latin typeface="Times New Roman" panose="02020603050405020304" pitchFamily="18" charset="0"/>
                <a:ea typeface="Arial" panose="020B0604020202020204" pitchFamily="34" charset="0"/>
                <a:cs typeface="Times New Roman" panose="02020603050405020304" pitchFamily="18" charset="0"/>
              </a:rPr>
              <a:t>zwei Berichte des gleichen Ereignisses handeln könnte. In beiden Berichten unterstützt der Bernhardinerhund Herrn Duck bei der Durchsetzung seiner erzieherischen Autorität. Wenn </a:t>
            </a:r>
            <a:r>
              <a:rPr lang="de-DE" sz="1800" spc="-5" dirty="0">
                <a:effectLst/>
                <a:latin typeface="Times New Roman" panose="02020603050405020304" pitchFamily="18" charset="0"/>
                <a:ea typeface="Arial" panose="020B0604020202020204" pitchFamily="34" charset="0"/>
                <a:cs typeface="Times New Roman" panose="02020603050405020304" pitchFamily="18" charset="0"/>
              </a:rPr>
              <a:t>es wirklich zwei Berichte des gleichen Ereignisses</a:t>
            </a:r>
            <a:r>
              <a:rPr lang="de-DE" sz="1800" spc="200"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spc="-5" dirty="0">
                <a:effectLst/>
                <a:latin typeface="Times New Roman" panose="02020603050405020304" pitchFamily="18" charset="0"/>
                <a:ea typeface="Arial" panose="020B0604020202020204" pitchFamily="34" charset="0"/>
                <a:cs typeface="Times New Roman" panose="02020603050405020304" pitchFamily="18" charset="0"/>
              </a:rPr>
              <a:t>wären, ergäben sich natürlich ganz neue </a:t>
            </a:r>
            <a:r>
              <a:rPr lang="de-DE" sz="1800" spc="-20" dirty="0">
                <a:effectLst/>
                <a:latin typeface="Times New Roman" panose="02020603050405020304" pitchFamily="18" charset="0"/>
                <a:ea typeface="Arial" panose="020B0604020202020204" pitchFamily="34" charset="0"/>
                <a:cs typeface="Times New Roman" panose="02020603050405020304" pitchFamily="18" charset="0"/>
              </a:rPr>
              <a:t>Möglichkeiten,</a:t>
            </a:r>
            <a:r>
              <a:rPr lang="de-DE" sz="1800" spc="-6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spc="-20" dirty="0">
                <a:effectLst/>
                <a:latin typeface="Times New Roman" panose="02020603050405020304" pitchFamily="18" charset="0"/>
                <a:ea typeface="Arial" panose="020B0604020202020204" pitchFamily="34" charset="0"/>
                <a:cs typeface="Times New Roman" panose="02020603050405020304" pitchFamily="18" charset="0"/>
              </a:rPr>
              <a:t>die</a:t>
            </a:r>
            <a:r>
              <a:rPr lang="de-DE" sz="1800" spc="-6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spc="-20" dirty="0">
                <a:effectLst/>
                <a:latin typeface="Times New Roman" panose="02020603050405020304" pitchFamily="18" charset="0"/>
                <a:ea typeface="Arial" panose="020B0604020202020204" pitchFamily="34" charset="0"/>
                <a:cs typeface="Times New Roman" panose="02020603050405020304" pitchFamily="18" charset="0"/>
              </a:rPr>
              <a:t>Validität</a:t>
            </a:r>
            <a:r>
              <a:rPr lang="de-DE" sz="1800" spc="-6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spc="-20" dirty="0">
                <a:effectLst/>
                <a:latin typeface="Times New Roman" panose="02020603050405020304" pitchFamily="18" charset="0"/>
                <a:ea typeface="Arial" panose="020B0604020202020204" pitchFamily="34" charset="0"/>
                <a:cs typeface="Times New Roman" panose="02020603050405020304" pitchFamily="18" charset="0"/>
              </a:rPr>
              <a:t>der</a:t>
            </a:r>
            <a:r>
              <a:rPr lang="de-DE" sz="1800" spc="-70"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spc="-20" dirty="0">
                <a:effectLst/>
                <a:latin typeface="Times New Roman" panose="02020603050405020304" pitchFamily="18" charset="0"/>
                <a:ea typeface="Arial" panose="020B0604020202020204" pitchFamily="34" charset="0"/>
                <a:cs typeface="Times New Roman" panose="02020603050405020304" pitchFamily="18" charset="0"/>
              </a:rPr>
              <a:t>Berichterstattung</a:t>
            </a:r>
            <a:r>
              <a:rPr lang="de-DE" sz="1800" spc="-6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spc="-20" dirty="0">
                <a:effectLst/>
                <a:latin typeface="Times New Roman" panose="02020603050405020304" pitchFamily="18" charset="0"/>
                <a:ea typeface="Arial" panose="020B0604020202020204" pitchFamily="34" charset="0"/>
                <a:cs typeface="Times New Roman" panose="02020603050405020304" pitchFamily="18" charset="0"/>
              </a:rPr>
              <a:t>einzuschätzen.</a:t>
            </a:r>
            <a:endParaRPr lang="de-DE" sz="1800" spc="-5"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8" name="Textfeld 7">
            <a:extLst>
              <a:ext uri="{FF2B5EF4-FFF2-40B4-BE49-F238E27FC236}">
                <a16:creationId xmlns:a16="http://schemas.microsoft.com/office/drawing/2014/main" id="{F4F4FA75-C657-59D8-EDDB-712DABD56349}"/>
              </a:ext>
            </a:extLst>
          </p:cNvPr>
          <p:cNvSpPr txBox="1"/>
          <p:nvPr/>
        </p:nvSpPr>
        <p:spPr>
          <a:xfrm>
            <a:off x="5499100" y="276225"/>
            <a:ext cx="5044440" cy="3416320"/>
          </a:xfrm>
          <a:prstGeom prst="rect">
            <a:avLst/>
          </a:prstGeom>
          <a:noFill/>
        </p:spPr>
        <p:txBody>
          <a:bodyPr wrap="square">
            <a:spAutoFit/>
          </a:bodyPr>
          <a:lstStyle/>
          <a:p>
            <a:pPr marR="48260" lvl="0">
              <a:lnSpc>
                <a:spcPct val="100000"/>
              </a:lnSpc>
              <a:spcBef>
                <a:spcPts val="5"/>
              </a:spcBef>
              <a:buSzPts val="1200"/>
              <a:tabLst>
                <a:tab pos="574040" algn="l"/>
              </a:tabLst>
            </a:pPr>
            <a:r>
              <a:rPr lang="de-DE" sz="1800" spc="-5" dirty="0">
                <a:effectLst/>
                <a:latin typeface="Times New Roman" panose="02020603050405020304" pitchFamily="18" charset="0"/>
                <a:ea typeface="Arial" panose="020B0604020202020204" pitchFamily="34" charset="0"/>
                <a:cs typeface="Times New Roman" panose="02020603050405020304" pitchFamily="18" charset="0"/>
              </a:rPr>
              <a:t>Wenn wir die Makrozeit strukturieren nach der sozialen Topographie Entenhausens, dann können wir eine Reihe von stationären Phasen definieren, und wir können mit einigem Geschick jeden der</a:t>
            </a:r>
            <a:r>
              <a:rPr lang="de-DE" sz="1800" spc="200"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spc="-5" dirty="0">
                <a:effectLst/>
                <a:latin typeface="Times New Roman" panose="02020603050405020304" pitchFamily="18" charset="0"/>
                <a:ea typeface="Arial" panose="020B0604020202020204" pitchFamily="34" charset="0"/>
                <a:cs typeface="Times New Roman" panose="02020603050405020304" pitchFamily="18" charset="0"/>
              </a:rPr>
              <a:t>zahlreichen Berichte einer dieser Phasen zuordnen. Innerhalb dieser Phasen können wir aber nicht mehr sagen, welche berichteten Ereignisse früher oder später stattgefunden haben; sie haben nichts miteinander zu tun abgesehen von der gemeinsamen </a:t>
            </a:r>
            <a:r>
              <a:rPr lang="de-DE" sz="1800" spc="-30" dirty="0">
                <a:effectLst/>
                <a:latin typeface="Times New Roman" panose="02020603050405020304" pitchFamily="18" charset="0"/>
                <a:ea typeface="Arial" panose="020B0604020202020204" pitchFamily="34" charset="0"/>
                <a:cs typeface="Times New Roman" panose="02020603050405020304" pitchFamily="18" charset="0"/>
              </a:rPr>
              <a:t>Konditionierung</a:t>
            </a:r>
            <a:r>
              <a:rPr lang="de-DE" sz="1800" spc="-7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spc="-30" dirty="0">
                <a:effectLst/>
                <a:latin typeface="Times New Roman" panose="02020603050405020304" pitchFamily="18" charset="0"/>
                <a:ea typeface="Arial" panose="020B0604020202020204" pitchFamily="34" charset="0"/>
                <a:cs typeface="Times New Roman" panose="02020603050405020304" pitchFamily="18" charset="0"/>
              </a:rPr>
              <a:t>–</a:t>
            </a:r>
            <a:r>
              <a:rPr lang="de-DE" sz="1800" spc="-6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spc="-30" dirty="0">
                <a:effectLst/>
                <a:latin typeface="Times New Roman" panose="02020603050405020304" pitchFamily="18" charset="0"/>
                <a:ea typeface="Arial" panose="020B0604020202020204" pitchFamily="34" charset="0"/>
                <a:cs typeface="Times New Roman" panose="02020603050405020304" pitchFamily="18" charset="0"/>
              </a:rPr>
              <a:t>und</a:t>
            </a:r>
            <a:r>
              <a:rPr lang="de-DE" sz="1800" spc="-6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spc="-30" dirty="0">
                <a:effectLst/>
                <a:latin typeface="Times New Roman" panose="02020603050405020304" pitchFamily="18" charset="0"/>
                <a:ea typeface="Arial" panose="020B0604020202020204" pitchFamily="34" charset="0"/>
                <a:cs typeface="Times New Roman" panose="02020603050405020304" pitchFamily="18" charset="0"/>
              </a:rPr>
              <a:t>es</a:t>
            </a:r>
            <a:r>
              <a:rPr lang="de-DE" sz="1800" spc="-6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spc="-30" dirty="0">
                <a:effectLst/>
                <a:latin typeface="Times New Roman" panose="02020603050405020304" pitchFamily="18" charset="0"/>
                <a:ea typeface="Arial" panose="020B0604020202020204" pitchFamily="34" charset="0"/>
                <a:cs typeface="Times New Roman" panose="02020603050405020304" pitchFamily="18" charset="0"/>
              </a:rPr>
              <a:t>erscheint</a:t>
            </a:r>
            <a:r>
              <a:rPr lang="de-DE" sz="1800" spc="-70"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spc="-30" dirty="0">
                <a:effectLst/>
                <a:latin typeface="Times New Roman" panose="02020603050405020304" pitchFamily="18" charset="0"/>
                <a:ea typeface="Arial" panose="020B0604020202020204" pitchFamily="34" charset="0"/>
                <a:cs typeface="Times New Roman" panose="02020603050405020304" pitchFamily="18" charset="0"/>
              </a:rPr>
              <a:t>plausibel,</a:t>
            </a:r>
            <a:r>
              <a:rPr lang="de-DE" sz="1800" spc="-7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i="1" spc="-30" dirty="0">
                <a:effectLst/>
                <a:latin typeface="Times New Roman" panose="02020603050405020304" pitchFamily="18" charset="0"/>
                <a:ea typeface="Arial" panose="020B0604020202020204" pitchFamily="34" charset="0"/>
                <a:cs typeface="Times New Roman" panose="02020603050405020304" pitchFamily="18" charset="0"/>
              </a:rPr>
              <a:t>dass</a:t>
            </a:r>
            <a:r>
              <a:rPr lang="de-DE" sz="1800" i="1" spc="-6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i="1" spc="-30" dirty="0">
                <a:effectLst/>
                <a:latin typeface="Times New Roman" panose="02020603050405020304" pitchFamily="18" charset="0"/>
                <a:ea typeface="Arial" panose="020B0604020202020204" pitchFamily="34" charset="0"/>
                <a:cs typeface="Times New Roman" panose="02020603050405020304" pitchFamily="18" charset="0"/>
              </a:rPr>
              <a:t>wir</a:t>
            </a:r>
            <a:r>
              <a:rPr lang="de-DE" sz="1800" i="1" spc="-6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i="1" spc="-30" dirty="0">
                <a:effectLst/>
                <a:latin typeface="Times New Roman" panose="02020603050405020304" pitchFamily="18" charset="0"/>
                <a:ea typeface="Arial" panose="020B0604020202020204" pitchFamily="34" charset="0"/>
                <a:cs typeface="Times New Roman" panose="02020603050405020304" pitchFamily="18" charset="0"/>
              </a:rPr>
              <a:t>es</a:t>
            </a:r>
            <a:r>
              <a:rPr lang="de-DE" sz="1800" i="1" spc="-6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i="1" spc="-30" dirty="0">
                <a:effectLst/>
                <a:latin typeface="Times New Roman" panose="02020603050405020304" pitchFamily="18" charset="0"/>
                <a:ea typeface="Arial" panose="020B0604020202020204" pitchFamily="34" charset="0"/>
                <a:cs typeface="Times New Roman" panose="02020603050405020304" pitchFamily="18" charset="0"/>
              </a:rPr>
              <a:t>hier</a:t>
            </a:r>
            <a:r>
              <a:rPr lang="de-DE" sz="1800" i="1" spc="-6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i="1" spc="-30" dirty="0">
                <a:effectLst/>
                <a:latin typeface="Times New Roman" panose="02020603050405020304" pitchFamily="18" charset="0"/>
                <a:ea typeface="Arial" panose="020B0604020202020204" pitchFamily="34" charset="0"/>
                <a:cs typeface="Times New Roman" panose="02020603050405020304" pitchFamily="18" charset="0"/>
              </a:rPr>
              <a:t>einfach</a:t>
            </a:r>
            <a:r>
              <a:rPr lang="de-DE" sz="1800" i="1" spc="-6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i="1" spc="-30" dirty="0">
                <a:effectLst/>
                <a:latin typeface="Times New Roman" panose="02020603050405020304" pitchFamily="18" charset="0"/>
                <a:ea typeface="Arial" panose="020B0604020202020204" pitchFamily="34" charset="0"/>
                <a:cs typeface="Times New Roman" panose="02020603050405020304" pitchFamily="18" charset="0"/>
              </a:rPr>
              <a:t>mit</a:t>
            </a:r>
            <a:r>
              <a:rPr lang="de-DE" sz="1800" i="1" spc="-6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i="1" spc="-30" dirty="0">
                <a:effectLst/>
                <a:latin typeface="Times New Roman" panose="02020603050405020304" pitchFamily="18" charset="0"/>
                <a:ea typeface="Arial" panose="020B0604020202020204" pitchFamily="34" charset="0"/>
                <a:cs typeface="Times New Roman" panose="02020603050405020304" pitchFamily="18" charset="0"/>
              </a:rPr>
              <a:t>parallelen, </a:t>
            </a:r>
            <a:r>
              <a:rPr lang="de-DE" sz="1800" i="1" spc="-5" dirty="0">
                <a:effectLst/>
                <a:latin typeface="Times New Roman" panose="02020603050405020304" pitchFamily="18" charset="0"/>
                <a:ea typeface="Arial" panose="020B0604020202020204" pitchFamily="34" charset="0"/>
                <a:cs typeface="Times New Roman" panose="02020603050405020304" pitchFamily="18" charset="0"/>
              </a:rPr>
              <a:t>sozusagen gleichzeitigen Ereignissen zu tun haben.</a:t>
            </a:r>
            <a:endParaRPr lang="de-DE" sz="1800" spc="-5" dirty="0">
              <a:effectLst/>
              <a:latin typeface="Times New Roman" panose="02020603050405020304" pitchFamily="18" charset="0"/>
              <a:ea typeface="Arial" panose="020B060402020202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A73D631B-6841-8672-EC9D-B44E923ED6E6}"/>
              </a:ext>
            </a:extLst>
          </p:cNvPr>
          <p:cNvSpPr txBox="1"/>
          <p:nvPr/>
        </p:nvSpPr>
        <p:spPr>
          <a:xfrm>
            <a:off x="1460500" y="3971231"/>
            <a:ext cx="6096000" cy="2308324"/>
          </a:xfrm>
          <a:prstGeom prst="rect">
            <a:avLst/>
          </a:prstGeom>
          <a:noFill/>
        </p:spPr>
        <p:txBody>
          <a:bodyPr wrap="square">
            <a:spAutoFit/>
          </a:bodyPr>
          <a:lstStyle/>
          <a:p>
            <a:r>
              <a:rPr lang="en-US" sz="2400" b="1" dirty="0">
                <a:latin typeface="Times New Roman" panose="02020603050405020304" pitchFamily="18" charset="0"/>
                <a:cs typeface="Times New Roman" panose="02020603050405020304" pitchFamily="18" charset="0"/>
              </a:rPr>
              <a:t>Die Dynamik </a:t>
            </a:r>
            <a:r>
              <a:rPr lang="en-US" sz="2400" b="1" dirty="0" err="1">
                <a:latin typeface="Times New Roman" panose="02020603050405020304" pitchFamily="18" charset="0"/>
                <a:cs typeface="Times New Roman" panose="02020603050405020304" pitchFamily="18" charset="0"/>
              </a:rPr>
              <a:t>Entenhausens</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stellt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sich</a:t>
            </a:r>
            <a:r>
              <a:rPr lang="en-US" sz="2400" b="1" dirty="0">
                <a:latin typeface="Times New Roman" panose="02020603050405020304" pitchFamily="18" charset="0"/>
                <a:cs typeface="Times New Roman" panose="02020603050405020304" pitchFamily="18" charset="0"/>
              </a:rPr>
              <a:t> also </a:t>
            </a:r>
            <a:r>
              <a:rPr lang="en-US" sz="2400" b="1" dirty="0" err="1">
                <a:latin typeface="Times New Roman" panose="02020603050405020304" pitchFamily="18" charset="0"/>
                <a:cs typeface="Times New Roman" panose="02020603050405020304" pitchFamily="18" charset="0"/>
              </a:rPr>
              <a:t>dar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als</a:t>
            </a:r>
            <a:r>
              <a:rPr lang="en-US" sz="2400" b="1" dirty="0">
                <a:latin typeface="Times New Roman" panose="02020603050405020304" pitchFamily="18" charset="0"/>
                <a:cs typeface="Times New Roman" panose="02020603050405020304" pitchFamily="18" charset="0"/>
              </a:rPr>
              <a:t> Ensemble </a:t>
            </a:r>
            <a:r>
              <a:rPr lang="en-US" sz="2400" b="1" dirty="0" err="1">
                <a:latin typeface="Times New Roman" panose="02020603050405020304" pitchFamily="18" charset="0"/>
                <a:cs typeface="Times New Roman" panose="02020603050405020304" pitchFamily="18" charset="0"/>
              </a:rPr>
              <a:t>strukturell</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gleicher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Ereignisse</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deren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Vielfalt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durch</a:t>
            </a:r>
            <a:r>
              <a:rPr lang="en-US" sz="2400" b="1" dirty="0">
                <a:latin typeface="Times New Roman" panose="02020603050405020304" pitchFamily="18" charset="0"/>
                <a:cs typeface="Times New Roman" panose="02020603050405020304" pitchFamily="18" charset="0"/>
              </a:rPr>
              <a:t> die interne Dynamik des Systems „</a:t>
            </a:r>
            <a:r>
              <a:rPr lang="en-US" sz="2400" b="1" dirty="0" err="1">
                <a:latin typeface="Times New Roman" panose="02020603050405020304" pitchFamily="18" charset="0"/>
                <a:cs typeface="Times New Roman" panose="02020603050405020304" pitchFamily="18" charset="0"/>
              </a:rPr>
              <a:t>Entenhausen</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erzeugt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wird</a:t>
            </a:r>
            <a:r>
              <a:rPr lang="en-US" sz="2400" b="1" dirty="0">
                <a:latin typeface="Times New Roman" panose="02020603050405020304" pitchFamily="18" charset="0"/>
                <a:cs typeface="Times New Roman" panose="02020603050405020304" pitchFamily="18" charset="0"/>
              </a:rPr>
              <a:t> und </a:t>
            </a:r>
            <a:r>
              <a:rPr lang="en-US" sz="2400" b="1" dirty="0" err="1">
                <a:latin typeface="Times New Roman" panose="02020603050405020304" pitchFamily="18" charset="0"/>
                <a:cs typeface="Times New Roman" panose="02020603050405020304" pitchFamily="18" charset="0"/>
              </a:rPr>
              <a:t>daher</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konsistent</a:t>
            </a:r>
            <a:r>
              <a:rPr lang="en-US" sz="2400" b="1" dirty="0">
                <a:latin typeface="Times New Roman" panose="02020603050405020304" pitchFamily="18" charset="0"/>
                <a:cs typeface="Times New Roman" panose="02020603050405020304" pitchFamily="18" charset="0"/>
              </a:rPr>
              <a:t> </a:t>
            </a:r>
            <a:r>
              <a:rPr lang="en-US" sz="2400" b="1" dirty="0" err="1">
                <a:latin typeface="Times New Roman" panose="02020603050405020304" pitchFamily="18" charset="0"/>
                <a:cs typeface="Times New Roman" panose="02020603050405020304" pitchFamily="18" charset="0"/>
              </a:rPr>
              <a:t>ist</a:t>
            </a:r>
            <a:r>
              <a:rPr lang="en-US" sz="2400" b="1" dirty="0">
                <a:latin typeface="Times New Roman" panose="02020603050405020304" pitchFamily="18" charset="0"/>
                <a:cs typeface="Times New Roman" panose="02020603050405020304" pitchFamily="18" charset="0"/>
              </a:rPr>
              <a:t> </a:t>
            </a:r>
          </a:p>
          <a:p>
            <a:r>
              <a:rPr lang="en-US" sz="2400" b="1" dirty="0">
                <a:latin typeface="Times New Roman" panose="02020603050405020304" pitchFamily="18" charset="0"/>
                <a:cs typeface="Times New Roman" panose="02020603050405020304" pitchFamily="18" charset="0"/>
              </a:rPr>
              <a:t>und </a:t>
            </a:r>
            <a:r>
              <a:rPr lang="en-US" sz="2400" b="1" dirty="0" err="1">
                <a:latin typeface="Times New Roman" panose="02020603050405020304" pitchFamily="18" charset="0"/>
                <a:cs typeface="Times New Roman" panose="02020603050405020304" pitchFamily="18" charset="0"/>
              </a:rPr>
              <a:t>analytische</a:t>
            </a:r>
            <a:r>
              <a:rPr lang="en-US" sz="2400" b="1" dirty="0">
                <a:latin typeface="Times New Roman" panose="02020603050405020304" pitchFamily="18" charset="0"/>
                <a:cs typeface="Times New Roman" panose="02020603050405020304" pitchFamily="18" charset="0"/>
              </a:rPr>
              <a:t> Forschung </a:t>
            </a:r>
            <a:r>
              <a:rPr lang="en-US" sz="2400" b="1" dirty="0" err="1">
                <a:latin typeface="Times New Roman" panose="02020603050405020304" pitchFamily="18" charset="0"/>
                <a:cs typeface="Times New Roman" panose="02020603050405020304" pitchFamily="18" charset="0"/>
              </a:rPr>
              <a:t>erlaubt</a:t>
            </a:r>
            <a:r>
              <a:rPr lang="en-US" sz="2400" b="1" dirty="0">
                <a:latin typeface="Times New Roman" panose="02020603050405020304" pitchFamily="18" charset="0"/>
                <a:cs typeface="Times New Roman" panose="02020603050405020304" pitchFamily="18" charset="0"/>
              </a:rPr>
              <a:t>.</a:t>
            </a:r>
          </a:p>
        </p:txBody>
      </p:sp>
      <p:pic>
        <p:nvPicPr>
          <p:cNvPr id="7" name="Grafik 6">
            <a:extLst>
              <a:ext uri="{FF2B5EF4-FFF2-40B4-BE49-F238E27FC236}">
                <a16:creationId xmlns:a16="http://schemas.microsoft.com/office/drawing/2014/main" id="{E5258723-3925-4CC0-E9DE-BFF188BD26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4640" y="225877"/>
            <a:ext cx="3306775" cy="1170598"/>
          </a:xfrm>
          <a:prstGeom prst="rect">
            <a:avLst/>
          </a:prstGeom>
        </p:spPr>
      </p:pic>
    </p:spTree>
    <p:extLst>
      <p:ext uri="{BB962C8B-B14F-4D97-AF65-F5344CB8AC3E}">
        <p14:creationId xmlns:p14="http://schemas.microsoft.com/office/powerpoint/2010/main" val="1100365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783C93A5-4C9D-7C56-7B7C-86A7F4940BE5}"/>
              </a:ext>
            </a:extLst>
          </p:cNvPr>
          <p:cNvSpPr>
            <a:spLocks noGrp="1"/>
          </p:cNvSpPr>
          <p:nvPr>
            <p:ph type="dt" sz="half" idx="6"/>
          </p:nvPr>
        </p:nvSpPr>
        <p:spPr/>
        <p:txBody>
          <a:bodyPr/>
          <a:lstStyle/>
          <a:p>
            <a:r>
              <a:rPr lang="de-DE"/>
              <a:t>16.09.26</a:t>
            </a:r>
            <a:endParaRPr lang="en-US"/>
          </a:p>
        </p:txBody>
      </p:sp>
      <p:sp>
        <p:nvSpPr>
          <p:cNvPr id="4" name="Foliennummernplatzhalter 3">
            <a:extLst>
              <a:ext uri="{FF2B5EF4-FFF2-40B4-BE49-F238E27FC236}">
                <a16:creationId xmlns:a16="http://schemas.microsoft.com/office/drawing/2014/main" id="{AB1B856A-DE6A-C572-DEA0-EEA9CA5862EF}"/>
              </a:ext>
            </a:extLst>
          </p:cNvPr>
          <p:cNvSpPr>
            <a:spLocks noGrp="1"/>
          </p:cNvSpPr>
          <p:nvPr>
            <p:ph type="sldNum" sz="quarter" idx="7"/>
          </p:nvPr>
        </p:nvSpPr>
        <p:spPr/>
        <p:txBody>
          <a:bodyPr/>
          <a:lstStyle/>
          <a:p>
            <a:fld id="{B6F15528-21DE-4FAA-801E-634DDDAF4B2B}" type="slidenum">
              <a:rPr lang="de-DE" smtClean="0"/>
              <a:t>16</a:t>
            </a:fld>
            <a:endParaRPr lang="de-DE"/>
          </a:p>
        </p:txBody>
      </p:sp>
      <p:sp>
        <p:nvSpPr>
          <p:cNvPr id="6" name="Textfeld 5">
            <a:extLst>
              <a:ext uri="{FF2B5EF4-FFF2-40B4-BE49-F238E27FC236}">
                <a16:creationId xmlns:a16="http://schemas.microsoft.com/office/drawing/2014/main" id="{B6EA2B0E-0AF8-4E01-316C-C376BCB081A6}"/>
              </a:ext>
            </a:extLst>
          </p:cNvPr>
          <p:cNvSpPr txBox="1"/>
          <p:nvPr/>
        </p:nvSpPr>
        <p:spPr>
          <a:xfrm>
            <a:off x="321291" y="581025"/>
            <a:ext cx="5177809" cy="3416320"/>
          </a:xfrm>
          <a:prstGeom prst="rect">
            <a:avLst/>
          </a:prstGeom>
          <a:noFill/>
        </p:spPr>
        <p:txBody>
          <a:bodyPr wrap="square">
            <a:spAutoFit/>
          </a:bodyPr>
          <a:lstStyle/>
          <a:p>
            <a:pPr lvl="0">
              <a:spcBef>
                <a:spcPts val="5"/>
              </a:spcBef>
              <a:buSzPts val="1200"/>
              <a:tabLst>
                <a:tab pos="315595" algn="l"/>
              </a:tabLst>
            </a:pPr>
            <a:r>
              <a:rPr lang="de-DE" sz="1800" spc="-5" dirty="0">
                <a:effectLst/>
                <a:latin typeface="Arial" panose="020B0604020202020204" pitchFamily="34" charset="0"/>
                <a:ea typeface="Arial" panose="020B0604020202020204" pitchFamily="34" charset="0"/>
              </a:rPr>
              <a:t>Diese</a:t>
            </a:r>
            <a:r>
              <a:rPr lang="de-DE" sz="1800" spc="-40" dirty="0">
                <a:effectLst/>
                <a:latin typeface="Arial" panose="020B0604020202020204" pitchFamily="34" charset="0"/>
                <a:ea typeface="Arial" panose="020B0604020202020204" pitchFamily="34" charset="0"/>
              </a:rPr>
              <a:t> </a:t>
            </a:r>
            <a:r>
              <a:rPr lang="de-DE" sz="1800" spc="-5" dirty="0">
                <a:effectLst/>
                <a:latin typeface="Arial" panose="020B0604020202020204" pitchFamily="34" charset="0"/>
                <a:ea typeface="Arial" panose="020B0604020202020204" pitchFamily="34" charset="0"/>
              </a:rPr>
              <a:t>Einsicht</a:t>
            </a:r>
            <a:r>
              <a:rPr lang="de-DE" sz="1800" spc="-35" dirty="0">
                <a:effectLst/>
                <a:latin typeface="Arial" panose="020B0604020202020204" pitchFamily="34" charset="0"/>
                <a:ea typeface="Arial" panose="020B0604020202020204" pitchFamily="34" charset="0"/>
              </a:rPr>
              <a:t> </a:t>
            </a:r>
            <a:r>
              <a:rPr lang="de-DE" sz="1800" spc="-5" dirty="0">
                <a:effectLst/>
                <a:latin typeface="Arial" panose="020B0604020202020204" pitchFamily="34" charset="0"/>
                <a:ea typeface="Arial" panose="020B0604020202020204" pitchFamily="34" charset="0"/>
              </a:rPr>
              <a:t>hat</a:t>
            </a:r>
            <a:r>
              <a:rPr lang="de-DE" sz="1800" spc="-40" dirty="0">
                <a:effectLst/>
                <a:latin typeface="Arial" panose="020B0604020202020204" pitchFamily="34" charset="0"/>
                <a:ea typeface="Arial" panose="020B0604020202020204" pitchFamily="34" charset="0"/>
              </a:rPr>
              <a:t> </a:t>
            </a:r>
            <a:r>
              <a:rPr lang="de-DE" sz="1800" spc="-5" dirty="0">
                <a:effectLst/>
                <a:latin typeface="Arial" panose="020B0604020202020204" pitchFamily="34" charset="0"/>
                <a:ea typeface="Arial" panose="020B0604020202020204" pitchFamily="34" charset="0"/>
              </a:rPr>
              <a:t>eine</a:t>
            </a:r>
            <a:r>
              <a:rPr lang="de-DE" sz="1800" spc="-35" dirty="0">
                <a:effectLst/>
                <a:latin typeface="Arial" panose="020B0604020202020204" pitchFamily="34" charset="0"/>
                <a:ea typeface="Arial" panose="020B0604020202020204" pitchFamily="34" charset="0"/>
              </a:rPr>
              <a:t> </a:t>
            </a:r>
            <a:r>
              <a:rPr lang="de-DE" sz="1800" spc="-5" dirty="0">
                <a:effectLst/>
                <a:latin typeface="Arial" panose="020B0604020202020204" pitchFamily="34" charset="0"/>
                <a:ea typeface="Arial" panose="020B0604020202020204" pitchFamily="34" charset="0"/>
              </a:rPr>
              <a:t>Reihe</a:t>
            </a:r>
            <a:r>
              <a:rPr lang="de-DE" sz="1800" spc="-40" dirty="0">
                <a:effectLst/>
                <a:latin typeface="Arial" panose="020B0604020202020204" pitchFamily="34" charset="0"/>
                <a:ea typeface="Arial" panose="020B0604020202020204" pitchFamily="34" charset="0"/>
              </a:rPr>
              <a:t> </a:t>
            </a:r>
            <a:r>
              <a:rPr lang="de-DE" sz="1800" spc="-5" dirty="0">
                <a:effectLst/>
                <a:latin typeface="Arial" panose="020B0604020202020204" pitchFamily="34" charset="0"/>
                <a:ea typeface="Arial" panose="020B0604020202020204" pitchFamily="34" charset="0"/>
              </a:rPr>
              <a:t>von</a:t>
            </a:r>
            <a:r>
              <a:rPr lang="de-DE" sz="1800" spc="-35" dirty="0">
                <a:effectLst/>
                <a:latin typeface="Arial" panose="020B0604020202020204" pitchFamily="34" charset="0"/>
                <a:ea typeface="Arial" panose="020B0604020202020204" pitchFamily="34" charset="0"/>
              </a:rPr>
              <a:t> </a:t>
            </a:r>
            <a:r>
              <a:rPr lang="de-DE" sz="1800" b="1" spc="-10" dirty="0">
                <a:solidFill>
                  <a:srgbClr val="FF0000"/>
                </a:solidFill>
                <a:effectLst/>
                <a:latin typeface="Arial" panose="020B0604020202020204" pitchFamily="34" charset="0"/>
                <a:ea typeface="Arial" panose="020B0604020202020204" pitchFamily="34" charset="0"/>
              </a:rPr>
              <a:t>Folgerungen:</a:t>
            </a:r>
            <a:endParaRPr lang="de-DE" b="1" spc="-5" dirty="0">
              <a:solidFill>
                <a:srgbClr val="FF0000"/>
              </a:solidFill>
              <a:latin typeface="Arial" panose="020B0604020202020204" pitchFamily="34" charset="0"/>
              <a:ea typeface="Arial" panose="020B0604020202020204" pitchFamily="34" charset="0"/>
            </a:endParaRPr>
          </a:p>
          <a:p>
            <a:pPr lvl="0">
              <a:spcBef>
                <a:spcPts val="5"/>
              </a:spcBef>
              <a:buSzPts val="1200"/>
              <a:tabLst>
                <a:tab pos="315595" algn="l"/>
              </a:tabLst>
            </a:pPr>
            <a:endParaRPr lang="de-DE" sz="1800" spc="-5" dirty="0">
              <a:effectLst/>
              <a:latin typeface="Arial" panose="020B0604020202020204" pitchFamily="34" charset="0"/>
              <a:ea typeface="Arial" panose="020B0604020202020204" pitchFamily="34" charset="0"/>
            </a:endParaRPr>
          </a:p>
          <a:p>
            <a:pPr lvl="0">
              <a:spcBef>
                <a:spcPts val="5"/>
              </a:spcBef>
              <a:buSzPts val="1200"/>
              <a:tabLst>
                <a:tab pos="315595" algn="l"/>
              </a:tabLst>
            </a:pPr>
            <a:r>
              <a:rPr lang="de-DE" sz="1800" spc="-5" dirty="0">
                <a:effectLst/>
                <a:latin typeface="Arial" panose="020B0604020202020204" pitchFamily="34" charset="0"/>
                <a:ea typeface="Arial" panose="020B0604020202020204" pitchFamily="34" charset="0"/>
              </a:rPr>
              <a:t>a) Die</a:t>
            </a:r>
            <a:r>
              <a:rPr lang="de-DE" sz="1800" spc="-25" dirty="0">
                <a:effectLst/>
                <a:latin typeface="Arial" panose="020B0604020202020204" pitchFamily="34" charset="0"/>
                <a:ea typeface="Arial" panose="020B0604020202020204" pitchFamily="34" charset="0"/>
              </a:rPr>
              <a:t> </a:t>
            </a:r>
            <a:r>
              <a:rPr lang="de-DE" sz="1800" spc="-5" dirty="0">
                <a:effectLst/>
                <a:latin typeface="Arial" panose="020B0604020202020204" pitchFamily="34" charset="0"/>
                <a:ea typeface="Arial" panose="020B0604020202020204" pitchFamily="34" charset="0"/>
              </a:rPr>
              <a:t>Frage</a:t>
            </a:r>
            <a:r>
              <a:rPr lang="de-DE" sz="1800" spc="-25" dirty="0">
                <a:effectLst/>
                <a:latin typeface="Arial" panose="020B0604020202020204" pitchFamily="34" charset="0"/>
                <a:ea typeface="Arial" panose="020B0604020202020204" pitchFamily="34" charset="0"/>
              </a:rPr>
              <a:t> </a:t>
            </a:r>
            <a:r>
              <a:rPr lang="de-DE" sz="1800" spc="-5" dirty="0">
                <a:effectLst/>
                <a:latin typeface="Arial" panose="020B0604020202020204" pitchFamily="34" charset="0"/>
                <a:ea typeface="Arial" panose="020B0604020202020204" pitchFamily="34" charset="0"/>
              </a:rPr>
              <a:t>„</a:t>
            </a:r>
            <a:r>
              <a:rPr lang="de-DE" sz="1800" b="1" spc="-5" dirty="0">
                <a:effectLst/>
                <a:latin typeface="Arial" panose="020B0604020202020204" pitchFamily="34" charset="0"/>
                <a:ea typeface="Arial" panose="020B0604020202020204" pitchFamily="34" charset="0"/>
              </a:rPr>
              <a:t>Wo</a:t>
            </a:r>
            <a:r>
              <a:rPr lang="de-DE" sz="1800" b="1" spc="-25" dirty="0">
                <a:effectLst/>
                <a:latin typeface="Arial" panose="020B0604020202020204" pitchFamily="34" charset="0"/>
                <a:ea typeface="Arial" panose="020B0604020202020204" pitchFamily="34" charset="0"/>
              </a:rPr>
              <a:t> </a:t>
            </a:r>
            <a:r>
              <a:rPr lang="de-DE" sz="1800" b="1" spc="-5" dirty="0">
                <a:effectLst/>
                <a:latin typeface="Arial" panose="020B0604020202020204" pitchFamily="34" charset="0"/>
                <a:ea typeface="Arial" panose="020B0604020202020204" pitchFamily="34" charset="0"/>
              </a:rPr>
              <a:t>liegt</a:t>
            </a:r>
            <a:r>
              <a:rPr lang="de-DE" sz="1800" b="1" spc="-25" dirty="0">
                <a:effectLst/>
                <a:latin typeface="Arial" panose="020B0604020202020204" pitchFamily="34" charset="0"/>
                <a:ea typeface="Arial" panose="020B0604020202020204" pitchFamily="34" charset="0"/>
              </a:rPr>
              <a:t> </a:t>
            </a:r>
            <a:r>
              <a:rPr lang="de-DE" sz="1800" b="1" spc="-5" dirty="0">
                <a:effectLst/>
                <a:latin typeface="Arial" panose="020B0604020202020204" pitchFamily="34" charset="0"/>
                <a:ea typeface="Arial" panose="020B0604020202020204" pitchFamily="34" charset="0"/>
              </a:rPr>
              <a:t>Entenhausen?</a:t>
            </a:r>
            <a:r>
              <a:rPr lang="de-DE" sz="1800" spc="-5" dirty="0">
                <a:effectLst/>
                <a:latin typeface="Arial" panose="020B0604020202020204" pitchFamily="34" charset="0"/>
                <a:ea typeface="Arial" panose="020B0604020202020204" pitchFamily="34" charset="0"/>
              </a:rPr>
              <a:t>“,</a:t>
            </a:r>
            <a:r>
              <a:rPr lang="de-DE" sz="1800" spc="-25" dirty="0">
                <a:effectLst/>
                <a:latin typeface="Arial" panose="020B0604020202020204" pitchFamily="34" charset="0"/>
                <a:ea typeface="Arial" panose="020B0604020202020204" pitchFamily="34" charset="0"/>
              </a:rPr>
              <a:t> </a:t>
            </a:r>
            <a:r>
              <a:rPr lang="de-DE" sz="1800" spc="-5" dirty="0">
                <a:effectLst/>
                <a:latin typeface="Arial" panose="020B0604020202020204" pitchFamily="34" charset="0"/>
                <a:ea typeface="Arial" panose="020B0604020202020204" pitchFamily="34" charset="0"/>
              </a:rPr>
              <a:t>insbesondere</a:t>
            </a:r>
            <a:r>
              <a:rPr lang="de-DE" sz="1800" spc="-25" dirty="0">
                <a:effectLst/>
                <a:latin typeface="Arial" panose="020B0604020202020204" pitchFamily="34" charset="0"/>
                <a:ea typeface="Arial" panose="020B0604020202020204" pitchFamily="34" charset="0"/>
              </a:rPr>
              <a:t> </a:t>
            </a:r>
            <a:r>
              <a:rPr lang="de-DE" sz="1800" spc="-5" dirty="0">
                <a:effectLst/>
                <a:latin typeface="Arial" panose="020B0604020202020204" pitchFamily="34" charset="0"/>
                <a:ea typeface="Arial" panose="020B0604020202020204" pitchFamily="34" charset="0"/>
              </a:rPr>
              <a:t>ob</a:t>
            </a:r>
            <a:r>
              <a:rPr lang="de-DE" sz="1800" spc="-25" dirty="0">
                <a:effectLst/>
                <a:latin typeface="Arial" panose="020B0604020202020204" pitchFamily="34" charset="0"/>
                <a:ea typeface="Arial" panose="020B0604020202020204" pitchFamily="34" charset="0"/>
              </a:rPr>
              <a:t> </a:t>
            </a:r>
            <a:r>
              <a:rPr lang="de-DE" sz="1800" spc="-5" dirty="0">
                <a:effectLst/>
                <a:latin typeface="Arial" panose="020B0604020202020204" pitchFamily="34" charset="0"/>
                <a:ea typeface="Arial" panose="020B0604020202020204" pitchFamily="34" charset="0"/>
              </a:rPr>
              <a:t>unsere</a:t>
            </a:r>
            <a:r>
              <a:rPr lang="de-DE" sz="1800" spc="-25" dirty="0">
                <a:effectLst/>
                <a:latin typeface="Arial" panose="020B0604020202020204" pitchFamily="34" charset="0"/>
                <a:ea typeface="Arial" panose="020B0604020202020204" pitchFamily="34" charset="0"/>
              </a:rPr>
              <a:t> </a:t>
            </a:r>
            <a:r>
              <a:rPr lang="de-DE" sz="1800" spc="-5" dirty="0">
                <a:effectLst/>
                <a:latin typeface="Arial" panose="020B0604020202020204" pitchFamily="34" charset="0"/>
                <a:ea typeface="Arial" panose="020B0604020202020204" pitchFamily="34" charset="0"/>
              </a:rPr>
              <a:t>Welt</a:t>
            </a:r>
            <a:r>
              <a:rPr lang="de-DE" sz="1800" spc="-25" dirty="0">
                <a:effectLst/>
                <a:latin typeface="Arial" panose="020B0604020202020204" pitchFamily="34" charset="0"/>
                <a:ea typeface="Arial" panose="020B0604020202020204" pitchFamily="34" charset="0"/>
              </a:rPr>
              <a:t> </a:t>
            </a:r>
            <a:r>
              <a:rPr lang="de-DE" sz="1800" spc="-5" dirty="0">
                <a:effectLst/>
                <a:latin typeface="Arial" panose="020B0604020202020204" pitchFamily="34" charset="0"/>
                <a:ea typeface="Arial" panose="020B0604020202020204" pitchFamily="34" charset="0"/>
              </a:rPr>
              <a:t>Teil</a:t>
            </a:r>
            <a:r>
              <a:rPr lang="de-DE" sz="1800" spc="-25" dirty="0">
                <a:effectLst/>
                <a:latin typeface="Arial" panose="020B0604020202020204" pitchFamily="34" charset="0"/>
                <a:ea typeface="Arial" panose="020B0604020202020204" pitchFamily="34" charset="0"/>
              </a:rPr>
              <a:t> </a:t>
            </a:r>
            <a:r>
              <a:rPr lang="de-DE" sz="1800" spc="-5" dirty="0">
                <a:effectLst/>
                <a:latin typeface="Arial" panose="020B0604020202020204" pitchFamily="34" charset="0"/>
                <a:ea typeface="Arial" panose="020B0604020202020204" pitchFamily="34" charset="0"/>
              </a:rPr>
              <a:t>Entenhausens</a:t>
            </a:r>
            <a:r>
              <a:rPr lang="de-DE" sz="1800" spc="-25" dirty="0">
                <a:effectLst/>
                <a:latin typeface="Arial" panose="020B0604020202020204" pitchFamily="34" charset="0"/>
                <a:ea typeface="Arial" panose="020B0604020202020204" pitchFamily="34" charset="0"/>
              </a:rPr>
              <a:t> </a:t>
            </a:r>
            <a:r>
              <a:rPr lang="de-DE" sz="1800" spc="-5" dirty="0">
                <a:effectLst/>
                <a:latin typeface="Arial" panose="020B0604020202020204" pitchFamily="34" charset="0"/>
                <a:ea typeface="Arial" panose="020B0604020202020204" pitchFamily="34" charset="0"/>
              </a:rPr>
              <a:t>oder Entenhausen Teil unserer Welt sei, ist falsch gestellt. Da </a:t>
            </a:r>
            <a:r>
              <a:rPr lang="de-DE" sz="1800" i="1" spc="-5" dirty="0">
                <a:effectLst/>
                <a:latin typeface="Arial" panose="020B0604020202020204" pitchFamily="34" charset="0"/>
                <a:ea typeface="Arial" panose="020B0604020202020204" pitchFamily="34" charset="0"/>
              </a:rPr>
              <a:t>unsere Welt zeitlich seriell existiert, und Entenhausen stückweise parallel, </a:t>
            </a:r>
            <a:r>
              <a:rPr lang="de-DE" sz="1800" spc="-5" dirty="0">
                <a:effectLst/>
                <a:latin typeface="Arial" panose="020B0604020202020204" pitchFamily="34" charset="0"/>
                <a:ea typeface="Arial" panose="020B0604020202020204" pitchFamily="34" charset="0"/>
              </a:rPr>
              <a:t>folgt einfach, dass unsere Welt und Entenhausen </a:t>
            </a:r>
            <a:r>
              <a:rPr lang="de-DE" sz="1800" spc="-40" dirty="0">
                <a:effectLst/>
                <a:latin typeface="Arial" panose="020B0604020202020204" pitchFamily="34" charset="0"/>
                <a:ea typeface="Arial" panose="020B0604020202020204" pitchFamily="34" charset="0"/>
              </a:rPr>
              <a:t>grundsätzlich verschiedene Welten sind. Das mag für manche bitter sein.</a:t>
            </a:r>
            <a:endParaRPr lang="de-DE" sz="1800" spc="-5" dirty="0">
              <a:effectLst/>
              <a:latin typeface="Arial" panose="020B0604020202020204" pitchFamily="34" charset="0"/>
              <a:ea typeface="Arial" panose="020B0604020202020204" pitchFamily="34" charset="0"/>
            </a:endParaRPr>
          </a:p>
          <a:p>
            <a:pPr>
              <a:buNone/>
            </a:pPr>
            <a:br>
              <a:rPr lang="de-DE" sz="1800" dirty="0">
                <a:effectLst/>
                <a:latin typeface="Arial" panose="020B0604020202020204" pitchFamily="34" charset="0"/>
                <a:ea typeface="Arial" panose="020B0604020202020204" pitchFamily="34" charset="0"/>
              </a:rPr>
            </a:br>
            <a:endParaRPr lang="de-DE" sz="1800" spc="-5" dirty="0">
              <a:effectLst/>
              <a:latin typeface="Arial" panose="020B0604020202020204" pitchFamily="34" charset="0"/>
              <a:ea typeface="Arial" panose="020B0604020202020204" pitchFamily="34" charset="0"/>
            </a:endParaRPr>
          </a:p>
        </p:txBody>
      </p:sp>
      <p:sp>
        <p:nvSpPr>
          <p:cNvPr id="5" name="Textfeld 4">
            <a:extLst>
              <a:ext uri="{FF2B5EF4-FFF2-40B4-BE49-F238E27FC236}">
                <a16:creationId xmlns:a16="http://schemas.microsoft.com/office/drawing/2014/main" id="{B2E38487-E173-53F2-E99C-D43961090E83}"/>
              </a:ext>
            </a:extLst>
          </p:cNvPr>
          <p:cNvSpPr txBox="1"/>
          <p:nvPr/>
        </p:nvSpPr>
        <p:spPr>
          <a:xfrm>
            <a:off x="5499100" y="581025"/>
            <a:ext cx="4724400" cy="3970318"/>
          </a:xfrm>
          <a:prstGeom prst="rect">
            <a:avLst/>
          </a:prstGeom>
          <a:noFill/>
        </p:spPr>
        <p:txBody>
          <a:bodyPr wrap="square" rtlCol="0">
            <a:spAutoFit/>
          </a:bodyPr>
          <a:lstStyle/>
          <a:p>
            <a:endParaRPr lang="el-GR" dirty="0">
              <a:latin typeface="Arial" panose="020B0604020202020204" pitchFamily="34" charset="0"/>
              <a:ea typeface="Arial" panose="020B0604020202020204" pitchFamily="34" charset="0"/>
            </a:endParaRPr>
          </a:p>
          <a:p>
            <a:endParaRPr lang="el-GR" dirty="0">
              <a:latin typeface="Arial" panose="020B0604020202020204" pitchFamily="34" charset="0"/>
              <a:ea typeface="Arial" panose="020B0604020202020204" pitchFamily="34" charset="0"/>
            </a:endParaRPr>
          </a:p>
          <a:p>
            <a:r>
              <a:rPr lang="de-DE" dirty="0">
                <a:latin typeface="Arial" panose="020B0604020202020204" pitchFamily="34" charset="0"/>
                <a:ea typeface="Arial" panose="020B0604020202020204" pitchFamily="34" charset="0"/>
              </a:rPr>
              <a:t>b) </a:t>
            </a:r>
            <a:r>
              <a:rPr lang="de-DE" sz="1800" spc="-5" dirty="0">
                <a:effectLst/>
                <a:latin typeface="Arial" panose="020B0604020202020204" pitchFamily="34" charset="0"/>
                <a:ea typeface="Arial" panose="020B0604020202020204" pitchFamily="34" charset="0"/>
              </a:rPr>
              <a:t>Bemühungen etwa einen </a:t>
            </a:r>
            <a:r>
              <a:rPr lang="de-DE" sz="1800" b="1" spc="-5" dirty="0">
                <a:effectLst/>
                <a:latin typeface="Arial" panose="020B0604020202020204" pitchFamily="34" charset="0"/>
                <a:ea typeface="Arial" panose="020B0604020202020204" pitchFamily="34" charset="0"/>
              </a:rPr>
              <a:t>Stadtplan Entenhausen</a:t>
            </a:r>
            <a:r>
              <a:rPr lang="de-DE" sz="1800" spc="-5" dirty="0">
                <a:effectLst/>
                <a:latin typeface="Arial" panose="020B0604020202020204" pitchFamily="34" charset="0"/>
                <a:ea typeface="Arial" panose="020B0604020202020204" pitchFamily="34" charset="0"/>
              </a:rPr>
              <a:t>s zu entwerfen, sind nutzlos, weil in den </a:t>
            </a:r>
            <a:r>
              <a:rPr lang="de-DE" sz="1800" spc="-40" dirty="0">
                <a:effectLst/>
                <a:latin typeface="Arial" panose="020B0604020202020204" pitchFamily="34" charset="0"/>
                <a:ea typeface="Arial" panose="020B0604020202020204" pitchFamily="34" charset="0"/>
              </a:rPr>
              <a:t>Parallelwelten, die in den Berichten dargestellt werden, die interne Dynamik des Systems </a:t>
            </a:r>
            <a:r>
              <a:rPr lang="de-DE" sz="1800" spc="-30" dirty="0">
                <a:effectLst/>
                <a:latin typeface="Arial" panose="020B0604020202020204" pitchFamily="34" charset="0"/>
                <a:ea typeface="Arial" panose="020B0604020202020204" pitchFamily="34" charset="0"/>
              </a:rPr>
              <a:t>Entenhausen</a:t>
            </a:r>
            <a:r>
              <a:rPr lang="de-DE" sz="1800" spc="-65" dirty="0">
                <a:effectLst/>
                <a:latin typeface="Arial" panose="020B0604020202020204" pitchFamily="34" charset="0"/>
                <a:ea typeface="Arial" panose="020B0604020202020204" pitchFamily="34" charset="0"/>
              </a:rPr>
              <a:t> </a:t>
            </a:r>
            <a:r>
              <a:rPr lang="de-DE" sz="1800" spc="-30" dirty="0">
                <a:effectLst/>
                <a:latin typeface="Arial" panose="020B0604020202020204" pitchFamily="34" charset="0"/>
                <a:ea typeface="Arial" panose="020B0604020202020204" pitchFamily="34" charset="0"/>
              </a:rPr>
              <a:t>zu</a:t>
            </a:r>
            <a:r>
              <a:rPr lang="de-DE" sz="1800" spc="-65" dirty="0">
                <a:effectLst/>
                <a:latin typeface="Arial" panose="020B0604020202020204" pitchFamily="34" charset="0"/>
                <a:ea typeface="Arial" panose="020B0604020202020204" pitchFamily="34" charset="0"/>
              </a:rPr>
              <a:t> </a:t>
            </a:r>
            <a:r>
              <a:rPr lang="de-DE" sz="1800" spc="-30" dirty="0">
                <a:effectLst/>
                <a:latin typeface="Arial" panose="020B0604020202020204" pitchFamily="34" charset="0"/>
                <a:ea typeface="Arial" panose="020B0604020202020204" pitchFamily="34" charset="0"/>
              </a:rPr>
              <a:t>laufend</a:t>
            </a:r>
            <a:r>
              <a:rPr lang="de-DE" sz="1800" spc="-65" dirty="0">
                <a:effectLst/>
                <a:latin typeface="Arial" panose="020B0604020202020204" pitchFamily="34" charset="0"/>
                <a:ea typeface="Arial" panose="020B0604020202020204" pitchFamily="34" charset="0"/>
              </a:rPr>
              <a:t> </a:t>
            </a:r>
            <a:r>
              <a:rPr lang="de-DE" sz="1800" spc="-30" dirty="0">
                <a:effectLst/>
                <a:latin typeface="Arial" panose="020B0604020202020204" pitchFamily="34" charset="0"/>
                <a:ea typeface="Arial" panose="020B0604020202020204" pitchFamily="34" charset="0"/>
              </a:rPr>
              <a:t>veränderten</a:t>
            </a:r>
            <a:r>
              <a:rPr lang="de-DE" sz="1800" spc="-65" dirty="0">
                <a:effectLst/>
                <a:latin typeface="Arial" panose="020B0604020202020204" pitchFamily="34" charset="0"/>
                <a:ea typeface="Arial" panose="020B0604020202020204" pitchFamily="34" charset="0"/>
              </a:rPr>
              <a:t> </a:t>
            </a:r>
            <a:r>
              <a:rPr lang="de-DE" sz="1800" spc="-30" dirty="0">
                <a:effectLst/>
                <a:latin typeface="Arial" panose="020B0604020202020204" pitchFamily="34" charset="0"/>
                <a:ea typeface="Arial" panose="020B0604020202020204" pitchFamily="34" charset="0"/>
              </a:rPr>
              <a:t>Details</a:t>
            </a:r>
            <a:r>
              <a:rPr lang="de-DE" sz="1800" spc="-65" dirty="0">
                <a:effectLst/>
                <a:latin typeface="Arial" panose="020B0604020202020204" pitchFamily="34" charset="0"/>
                <a:ea typeface="Arial" panose="020B0604020202020204" pitchFamily="34" charset="0"/>
              </a:rPr>
              <a:t> </a:t>
            </a:r>
            <a:r>
              <a:rPr lang="de-DE" sz="1800" spc="-30" dirty="0">
                <a:effectLst/>
                <a:latin typeface="Arial" panose="020B0604020202020204" pitchFamily="34" charset="0"/>
                <a:ea typeface="Arial" panose="020B0604020202020204" pitchFamily="34" charset="0"/>
              </a:rPr>
              <a:t>der</a:t>
            </a:r>
            <a:r>
              <a:rPr lang="de-DE" sz="1800" spc="-65" dirty="0">
                <a:effectLst/>
                <a:latin typeface="Arial" panose="020B0604020202020204" pitchFamily="34" charset="0"/>
                <a:ea typeface="Arial" panose="020B0604020202020204" pitchFamily="34" charset="0"/>
              </a:rPr>
              <a:t> </a:t>
            </a:r>
            <a:r>
              <a:rPr lang="de-DE" sz="1800" spc="-30" dirty="0">
                <a:effectLst/>
                <a:latin typeface="Arial" panose="020B0604020202020204" pitchFamily="34" charset="0"/>
                <a:ea typeface="Arial" panose="020B0604020202020204" pitchFamily="34" charset="0"/>
              </a:rPr>
              <a:t>Stadt</a:t>
            </a:r>
            <a:r>
              <a:rPr lang="de-DE" sz="1800" spc="-65" dirty="0">
                <a:effectLst/>
                <a:latin typeface="Arial" panose="020B0604020202020204" pitchFamily="34" charset="0"/>
                <a:ea typeface="Arial" panose="020B0604020202020204" pitchFamily="34" charset="0"/>
              </a:rPr>
              <a:t> </a:t>
            </a:r>
            <a:r>
              <a:rPr lang="de-DE" sz="1800" spc="-30" dirty="0">
                <a:effectLst/>
                <a:latin typeface="Arial" panose="020B0604020202020204" pitchFamily="34" charset="0"/>
                <a:ea typeface="Arial" panose="020B0604020202020204" pitchFamily="34" charset="0"/>
              </a:rPr>
              <a:t>führt.</a:t>
            </a:r>
            <a:r>
              <a:rPr lang="de-DE" sz="1800" spc="-65" dirty="0">
                <a:effectLst/>
                <a:latin typeface="Arial" panose="020B0604020202020204" pitchFamily="34" charset="0"/>
                <a:ea typeface="Arial" panose="020B0604020202020204" pitchFamily="34" charset="0"/>
              </a:rPr>
              <a:t> </a:t>
            </a:r>
            <a:r>
              <a:rPr lang="de-DE" sz="1800" spc="-30" dirty="0">
                <a:effectLst/>
                <a:latin typeface="Arial" panose="020B0604020202020204" pitchFamily="34" charset="0"/>
                <a:ea typeface="Arial" panose="020B0604020202020204" pitchFamily="34" charset="0"/>
              </a:rPr>
              <a:t>Gewiss</a:t>
            </a:r>
            <a:r>
              <a:rPr lang="de-DE" sz="1800" spc="-65" dirty="0">
                <a:effectLst/>
                <a:latin typeface="Arial" panose="020B0604020202020204" pitchFamily="34" charset="0"/>
                <a:ea typeface="Arial" panose="020B0604020202020204" pitchFamily="34" charset="0"/>
              </a:rPr>
              <a:t> </a:t>
            </a:r>
            <a:r>
              <a:rPr lang="de-DE" sz="1800" spc="-30" dirty="0">
                <a:effectLst/>
                <a:latin typeface="Arial" panose="020B0604020202020204" pitchFamily="34" charset="0"/>
                <a:ea typeface="Arial" panose="020B0604020202020204" pitchFamily="34" charset="0"/>
              </a:rPr>
              <a:t>gibt</a:t>
            </a:r>
            <a:r>
              <a:rPr lang="de-DE" sz="1800" spc="15" dirty="0">
                <a:effectLst/>
                <a:latin typeface="Arial" panose="020B0604020202020204" pitchFamily="34" charset="0"/>
                <a:ea typeface="Arial" panose="020B0604020202020204" pitchFamily="34" charset="0"/>
              </a:rPr>
              <a:t> </a:t>
            </a:r>
            <a:r>
              <a:rPr lang="de-DE" sz="1800" spc="-30" dirty="0">
                <a:effectLst/>
                <a:latin typeface="Arial" panose="020B0604020202020204" pitchFamily="34" charset="0"/>
                <a:ea typeface="Arial" panose="020B0604020202020204" pitchFamily="34" charset="0"/>
              </a:rPr>
              <a:t>einige</a:t>
            </a:r>
            <a:r>
              <a:rPr lang="de-DE" sz="1800" spc="-65" dirty="0">
                <a:effectLst/>
                <a:latin typeface="Arial" panose="020B0604020202020204" pitchFamily="34" charset="0"/>
                <a:ea typeface="Arial" panose="020B0604020202020204" pitchFamily="34" charset="0"/>
              </a:rPr>
              <a:t> </a:t>
            </a:r>
            <a:r>
              <a:rPr lang="de-DE" sz="1800" spc="-30" dirty="0">
                <a:effectLst/>
                <a:latin typeface="Arial" panose="020B0604020202020204" pitchFamily="34" charset="0"/>
                <a:ea typeface="Arial" panose="020B0604020202020204" pitchFamily="34" charset="0"/>
              </a:rPr>
              <a:t>strukturelle </a:t>
            </a:r>
            <a:r>
              <a:rPr lang="de-DE" sz="1800" spc="-5" dirty="0">
                <a:effectLst/>
                <a:latin typeface="Arial" panose="020B0604020202020204" pitchFamily="34" charset="0"/>
                <a:ea typeface="Arial" panose="020B0604020202020204" pitchFamily="34" charset="0"/>
              </a:rPr>
              <a:t>Konstanten, wie etwa die Existenz eines Hafens, eines Flugplatzes, des Geldspeichers und von Eigenheimen, oder die Gumpe. Weitere Details aber sind so </a:t>
            </a:r>
            <a:r>
              <a:rPr lang="de-DE" sz="1800" spc="-5" dirty="0" err="1">
                <a:effectLst/>
                <a:latin typeface="Arial" panose="020B0604020202020204" pitchFamily="34" charset="0"/>
                <a:ea typeface="Arial" panose="020B0604020202020204" pitchFamily="34" charset="0"/>
              </a:rPr>
              <a:t>ephemeral</a:t>
            </a:r>
            <a:r>
              <a:rPr lang="de-DE" sz="1800" spc="-5" dirty="0">
                <a:effectLst/>
                <a:latin typeface="Arial" panose="020B0604020202020204" pitchFamily="34" charset="0"/>
                <a:ea typeface="Arial" panose="020B0604020202020204" pitchFamily="34" charset="0"/>
              </a:rPr>
              <a:t> wie Herr Köberle und</a:t>
            </a:r>
            <a:r>
              <a:rPr lang="de-DE" sz="1800" spc="-85" dirty="0">
                <a:effectLst/>
                <a:latin typeface="Arial" panose="020B0604020202020204" pitchFamily="34" charset="0"/>
                <a:ea typeface="Arial" panose="020B0604020202020204" pitchFamily="34" charset="0"/>
              </a:rPr>
              <a:t> </a:t>
            </a:r>
            <a:r>
              <a:rPr lang="de-DE" sz="1800" spc="-5" dirty="0">
                <a:effectLst/>
                <a:latin typeface="Arial" panose="020B0604020202020204" pitchFamily="34" charset="0"/>
                <a:ea typeface="Arial" panose="020B0604020202020204" pitchFamily="34" charset="0"/>
              </a:rPr>
              <a:t>die</a:t>
            </a:r>
            <a:r>
              <a:rPr lang="de-DE" sz="1800" spc="-85" dirty="0">
                <a:effectLst/>
                <a:latin typeface="Arial" panose="020B0604020202020204" pitchFamily="34" charset="0"/>
                <a:ea typeface="Arial" panose="020B0604020202020204" pitchFamily="34" charset="0"/>
              </a:rPr>
              <a:t> </a:t>
            </a:r>
            <a:r>
              <a:rPr lang="de-DE" sz="1800" spc="-5" dirty="0">
                <a:effectLst/>
                <a:latin typeface="Arial" panose="020B0604020202020204" pitchFamily="34" charset="0"/>
                <a:ea typeface="Arial" panose="020B0604020202020204" pitchFamily="34" charset="0"/>
              </a:rPr>
              <a:t>Gurkenmurkser.</a:t>
            </a:r>
            <a:endParaRPr lang="en-US" dirty="0"/>
          </a:p>
        </p:txBody>
      </p:sp>
    </p:spTree>
    <p:extLst>
      <p:ext uri="{BB962C8B-B14F-4D97-AF65-F5344CB8AC3E}">
        <p14:creationId xmlns:p14="http://schemas.microsoft.com/office/powerpoint/2010/main" val="14327801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3F6C70C6-458E-67F5-84CC-399EEB428613}"/>
              </a:ext>
            </a:extLst>
          </p:cNvPr>
          <p:cNvSpPr>
            <a:spLocks noGrp="1"/>
          </p:cNvSpPr>
          <p:nvPr>
            <p:ph type="dt" sz="half" idx="6"/>
          </p:nvPr>
        </p:nvSpPr>
        <p:spPr>
          <a:xfrm>
            <a:off x="534670" y="7033450"/>
            <a:ext cx="2459482" cy="276999"/>
          </a:xfrm>
        </p:spPr>
        <p:txBody>
          <a:bodyPr/>
          <a:lstStyle/>
          <a:p>
            <a:r>
              <a:rPr lang="de-DE">
                <a:latin typeface="Times New Roman" panose="02020603050405020304" pitchFamily="18" charset="0"/>
                <a:cs typeface="Times New Roman" panose="02020603050405020304" pitchFamily="18" charset="0"/>
              </a:rPr>
              <a:t>16.09.26</a:t>
            </a:r>
            <a:endParaRPr lang="en-US">
              <a:latin typeface="Times New Roman" panose="02020603050405020304" pitchFamily="18" charset="0"/>
              <a:cs typeface="Times New Roman" panose="02020603050405020304" pitchFamily="18" charset="0"/>
            </a:endParaRPr>
          </a:p>
        </p:txBody>
      </p:sp>
      <p:sp>
        <p:nvSpPr>
          <p:cNvPr id="4" name="Foliennummernplatzhalter 3">
            <a:extLst>
              <a:ext uri="{FF2B5EF4-FFF2-40B4-BE49-F238E27FC236}">
                <a16:creationId xmlns:a16="http://schemas.microsoft.com/office/drawing/2014/main" id="{CB30D10D-9E5A-7F7B-26E8-9A5A6124488C}"/>
              </a:ext>
            </a:extLst>
          </p:cNvPr>
          <p:cNvSpPr>
            <a:spLocks noGrp="1"/>
          </p:cNvSpPr>
          <p:nvPr>
            <p:ph type="sldNum" sz="quarter" idx="7"/>
          </p:nvPr>
        </p:nvSpPr>
        <p:spPr>
          <a:xfrm>
            <a:off x="7699248" y="7033450"/>
            <a:ext cx="2459482" cy="276999"/>
          </a:xfrm>
        </p:spPr>
        <p:txBody>
          <a:bodyPr/>
          <a:lstStyle/>
          <a:p>
            <a:fld id="{B6F15528-21DE-4FAA-801E-634DDDAF4B2B}" type="slidenum">
              <a:rPr lang="de-DE" smtClean="0">
                <a:latin typeface="Times New Roman" panose="02020603050405020304" pitchFamily="18" charset="0"/>
                <a:cs typeface="Times New Roman" panose="02020603050405020304" pitchFamily="18" charset="0"/>
              </a:rPr>
              <a:t>17</a:t>
            </a:fld>
            <a:endParaRPr lang="de-DE">
              <a:latin typeface="Times New Roman" panose="02020603050405020304" pitchFamily="18" charset="0"/>
              <a:cs typeface="Times New Roman" panose="02020603050405020304" pitchFamily="18" charset="0"/>
            </a:endParaRPr>
          </a:p>
        </p:txBody>
      </p:sp>
      <p:sp>
        <p:nvSpPr>
          <p:cNvPr id="6" name="Textfeld 5">
            <a:extLst>
              <a:ext uri="{FF2B5EF4-FFF2-40B4-BE49-F238E27FC236}">
                <a16:creationId xmlns:a16="http://schemas.microsoft.com/office/drawing/2014/main" id="{7161B8A7-A598-E6FF-C11D-39A469FF2823}"/>
              </a:ext>
            </a:extLst>
          </p:cNvPr>
          <p:cNvSpPr txBox="1"/>
          <p:nvPr/>
        </p:nvSpPr>
        <p:spPr>
          <a:xfrm>
            <a:off x="2288540" y="2839585"/>
            <a:ext cx="3421887" cy="2123658"/>
          </a:xfrm>
          <a:prstGeom prst="rect">
            <a:avLst/>
          </a:prstGeom>
          <a:noFill/>
        </p:spPr>
        <p:txBody>
          <a:bodyPr wrap="square" rtlCol="0">
            <a:spAutoFit/>
          </a:bodyPr>
          <a:lstStyle/>
          <a:p>
            <a:pPr algn="r"/>
            <a:r>
              <a:rPr lang="en-US" sz="4400" dirty="0">
                <a:latin typeface="Times New Roman" panose="02020603050405020304" pitchFamily="18" charset="0"/>
                <a:cs typeface="Times New Roman" panose="02020603050405020304" pitchFamily="18" charset="0"/>
              </a:rPr>
              <a:t>Gut </a:t>
            </a:r>
            <a:r>
              <a:rPr lang="en-US" sz="4400" dirty="0" err="1">
                <a:latin typeface="Times New Roman" panose="02020603050405020304" pitchFamily="18" charset="0"/>
                <a:cs typeface="Times New Roman" panose="02020603050405020304" pitchFamily="18" charset="0"/>
              </a:rPr>
              <a:t>gemacht</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aber</a:t>
            </a:r>
            <a:r>
              <a:rPr lang="en-US" sz="4400" dirty="0">
                <a:latin typeface="Times New Roman" panose="02020603050405020304" pitchFamily="18" charset="0"/>
                <a:cs typeface="Times New Roman" panose="02020603050405020304" pitchFamily="18" charset="0"/>
              </a:rPr>
              <a:t> </a:t>
            </a:r>
            <a:r>
              <a:rPr lang="en-US" sz="4400" dirty="0" err="1">
                <a:latin typeface="Times New Roman" panose="02020603050405020304" pitchFamily="18" charset="0"/>
                <a:cs typeface="Times New Roman" panose="02020603050405020304" pitchFamily="18" charset="0"/>
              </a:rPr>
              <a:t>dennoch</a:t>
            </a:r>
            <a:r>
              <a:rPr lang="en-US" sz="4400" dirty="0">
                <a:latin typeface="Times New Roman" panose="02020603050405020304" pitchFamily="18" charset="0"/>
                <a:cs typeface="Times New Roman" panose="02020603050405020304" pitchFamily="18" charset="0"/>
              </a:rPr>
              <a:t>: Fake News.</a:t>
            </a:r>
          </a:p>
        </p:txBody>
      </p:sp>
      <p:sp>
        <p:nvSpPr>
          <p:cNvPr id="7" name="Textfeld 6">
            <a:extLst>
              <a:ext uri="{FF2B5EF4-FFF2-40B4-BE49-F238E27FC236}">
                <a16:creationId xmlns:a16="http://schemas.microsoft.com/office/drawing/2014/main" id="{D4D841C1-2F8F-1E14-47BB-16096B444F7B}"/>
              </a:ext>
            </a:extLst>
          </p:cNvPr>
          <p:cNvSpPr txBox="1"/>
          <p:nvPr/>
        </p:nvSpPr>
        <p:spPr>
          <a:xfrm>
            <a:off x="213868" y="5403925"/>
            <a:ext cx="7571232" cy="64633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Wie immer in der Wissenschaft: Kritik der </a:t>
            </a:r>
            <a:r>
              <a:rPr lang="en-US" dirty="0" err="1">
                <a:latin typeface="Times New Roman" panose="02020603050405020304" pitchFamily="18" charset="0"/>
                <a:cs typeface="Times New Roman" panose="02020603050405020304" pitchFamily="18" charset="0"/>
              </a:rPr>
              <a:t>Quellen</a:t>
            </a:r>
            <a:r>
              <a:rPr lang="en-US" dirty="0">
                <a:latin typeface="Times New Roman" panose="02020603050405020304" pitchFamily="18" charset="0"/>
                <a:cs typeface="Times New Roman" panose="02020603050405020304" pitchFamily="18" charset="0"/>
              </a:rPr>
              <a:t> und der </a:t>
            </a:r>
            <a:r>
              <a:rPr lang="en-US" dirty="0" err="1">
                <a:latin typeface="Times New Roman" panose="02020603050405020304" pitchFamily="18" charset="0"/>
                <a:cs typeface="Times New Roman" panose="02020603050405020304" pitchFamily="18" charset="0"/>
              </a:rPr>
              <a:t>Daten</a:t>
            </a:r>
            <a:r>
              <a:rPr lang="en-US" dirty="0">
                <a:latin typeface="Times New Roman" panose="02020603050405020304" pitchFamily="18" charset="0"/>
                <a:cs typeface="Times New Roman" panose="02020603050405020304" pitchFamily="18" charset="0"/>
              </a:rPr>
              <a:t>, </a:t>
            </a:r>
            <a:br>
              <a:rPr lang="en-US" dirty="0">
                <a:latin typeface="Times New Roman" panose="02020603050405020304" pitchFamily="18" charset="0"/>
                <a:cs typeface="Times New Roman" panose="02020603050405020304" pitchFamily="18" charset="0"/>
              </a:rPr>
            </a:br>
            <a:r>
              <a:rPr lang="en-US" dirty="0" err="1">
                <a:latin typeface="Times New Roman" panose="02020603050405020304" pitchFamily="18" charset="0"/>
                <a:cs typeface="Times New Roman" panose="02020603050405020304" pitchFamily="18" charset="0"/>
              </a:rPr>
              <a:t>ggfs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Anwendung</a:t>
            </a:r>
            <a:r>
              <a:rPr lang="en-US" dirty="0">
                <a:latin typeface="Times New Roman" panose="02020603050405020304" pitchFamily="18" charset="0"/>
                <a:cs typeface="Times New Roman" panose="02020603050405020304" pitchFamily="18" charset="0"/>
              </a:rPr>
              <a:t> der </a:t>
            </a:r>
            <a:r>
              <a:rPr lang="en-US" dirty="0" err="1">
                <a:latin typeface="Times New Roman" panose="02020603050405020304" pitchFamily="18" charset="0"/>
                <a:cs typeface="Times New Roman" panose="02020603050405020304" pitchFamily="18" charset="0"/>
              </a:rPr>
              <a:t>negativen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Falsifikation</a:t>
            </a:r>
            <a:r>
              <a:rPr lang="el-GR" dirty="0">
                <a:latin typeface="Times New Roman" panose="02020603050405020304" pitchFamily="18" charset="0"/>
                <a:cs typeface="Times New Roman" panose="02020603050405020304" pitchFamily="18" charset="0"/>
              </a:rPr>
              <a:t> </a:t>
            </a:r>
            <a:r>
              <a:rPr lang="de-DE" dirty="0">
                <a:latin typeface="Times New Roman" panose="02020603050405020304" pitchFamily="18" charset="0"/>
                <a:cs typeface="Times New Roman" panose="02020603050405020304" pitchFamily="18" charset="0"/>
              </a:rPr>
              <a:t>tut not.</a:t>
            </a:r>
            <a:endParaRPr lang="en-US" dirty="0">
              <a:latin typeface="Times New Roman" panose="02020603050405020304" pitchFamily="18" charset="0"/>
              <a:cs typeface="Times New Roman" panose="02020603050405020304" pitchFamily="18" charset="0"/>
            </a:endParaRPr>
          </a:p>
        </p:txBody>
      </p:sp>
      <p:sp>
        <p:nvSpPr>
          <p:cNvPr id="8" name="Textfeld 7">
            <a:extLst>
              <a:ext uri="{FF2B5EF4-FFF2-40B4-BE49-F238E27FC236}">
                <a16:creationId xmlns:a16="http://schemas.microsoft.com/office/drawing/2014/main" id="{101036E6-94E4-6EFA-FEF2-1DEE991CF586}"/>
              </a:ext>
            </a:extLst>
          </p:cNvPr>
          <p:cNvSpPr txBox="1"/>
          <p:nvPr/>
        </p:nvSpPr>
        <p:spPr>
          <a:xfrm>
            <a:off x="-292101" y="332897"/>
            <a:ext cx="6704099" cy="2585323"/>
          </a:xfrm>
          <a:prstGeom prst="rect">
            <a:avLst/>
          </a:prstGeom>
          <a:noFill/>
        </p:spPr>
        <p:txBody>
          <a:bodyPr wrap="square" rtlCol="0">
            <a:spAutoFit/>
          </a:bodyPr>
          <a:lstStyle/>
          <a:p>
            <a:pPr marL="457200" marR="635" lvl="1">
              <a:lnSpc>
                <a:spcPct val="100000"/>
              </a:lnSpc>
              <a:spcBef>
                <a:spcPts val="760"/>
              </a:spcBef>
              <a:buSzPts val="1200"/>
              <a:tabLst>
                <a:tab pos="251460" algn="l"/>
              </a:tabLst>
            </a:pPr>
            <a:r>
              <a:rPr lang="de-DE" spc="-30" dirty="0">
                <a:latin typeface="Times New Roman" panose="02020603050405020304" pitchFamily="18" charset="0"/>
                <a:ea typeface="Arial" panose="020B0604020202020204" pitchFamily="34" charset="0"/>
                <a:cs typeface="Times New Roman" panose="02020603050405020304" pitchFamily="18" charset="0"/>
              </a:rPr>
              <a:t>S</a:t>
            </a:r>
            <a:r>
              <a:rPr lang="de-DE" sz="1800" spc="-30" dirty="0">
                <a:effectLst/>
                <a:latin typeface="Times New Roman" panose="02020603050405020304" pitchFamily="18" charset="0"/>
                <a:ea typeface="Arial" panose="020B0604020202020204" pitchFamily="34" charset="0"/>
                <a:cs typeface="Times New Roman" panose="02020603050405020304" pitchFamily="18" charset="0"/>
              </a:rPr>
              <a:t>eit</a:t>
            </a:r>
            <a:r>
              <a:rPr lang="de-DE" sz="1800" spc="-50"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spc="-30" dirty="0">
                <a:effectLst/>
                <a:latin typeface="Times New Roman" panose="02020603050405020304" pitchFamily="18" charset="0"/>
                <a:ea typeface="Arial" panose="020B0604020202020204" pitchFamily="34" charset="0"/>
                <a:cs typeface="Times New Roman" panose="02020603050405020304" pitchFamily="18" charset="0"/>
              </a:rPr>
              <a:t>einiger</a:t>
            </a:r>
            <a:r>
              <a:rPr lang="de-DE" sz="1800" spc="-4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spc="-30" dirty="0">
                <a:effectLst/>
                <a:latin typeface="Times New Roman" panose="02020603050405020304" pitchFamily="18" charset="0"/>
                <a:ea typeface="Arial" panose="020B0604020202020204" pitchFamily="34" charset="0"/>
                <a:cs typeface="Times New Roman" panose="02020603050405020304" pitchFamily="18" charset="0"/>
              </a:rPr>
              <a:t>Zeit</a:t>
            </a:r>
            <a:r>
              <a:rPr lang="de-DE" sz="1800" spc="-4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spc="-30" dirty="0">
                <a:effectLst/>
                <a:latin typeface="Times New Roman" panose="02020603050405020304" pitchFamily="18" charset="0"/>
                <a:ea typeface="Arial" panose="020B0604020202020204" pitchFamily="34" charset="0"/>
                <a:cs typeface="Times New Roman" panose="02020603050405020304" pitchFamily="18" charset="0"/>
              </a:rPr>
              <a:t>gibt</a:t>
            </a:r>
            <a:r>
              <a:rPr lang="de-DE" sz="1800" spc="-4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spc="-30" dirty="0">
                <a:effectLst/>
                <a:latin typeface="Times New Roman" panose="02020603050405020304" pitchFamily="18" charset="0"/>
                <a:ea typeface="Arial" panose="020B0604020202020204" pitchFamily="34" charset="0"/>
                <a:cs typeface="Times New Roman" panose="02020603050405020304" pitchFamily="18" charset="0"/>
              </a:rPr>
              <a:t>es</a:t>
            </a:r>
            <a:r>
              <a:rPr lang="de-DE" sz="1800" spc="-4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spc="-30" dirty="0">
                <a:effectLst/>
                <a:latin typeface="Times New Roman" panose="02020603050405020304" pitchFamily="18" charset="0"/>
                <a:ea typeface="Arial" panose="020B0604020202020204" pitchFamily="34" charset="0"/>
                <a:cs typeface="Times New Roman" panose="02020603050405020304" pitchFamily="18" charset="0"/>
              </a:rPr>
              <a:t>Autoren,</a:t>
            </a:r>
            <a:r>
              <a:rPr lang="de-DE" sz="1800" spc="-4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spc="-30" dirty="0">
                <a:effectLst/>
                <a:latin typeface="Times New Roman" panose="02020603050405020304" pitchFamily="18" charset="0"/>
                <a:ea typeface="Arial" panose="020B0604020202020204" pitchFamily="34" charset="0"/>
                <a:cs typeface="Times New Roman" panose="02020603050405020304" pitchFamily="18" charset="0"/>
              </a:rPr>
              <a:t>die</a:t>
            </a:r>
            <a:r>
              <a:rPr lang="de-DE" sz="1800" spc="-45" dirty="0">
                <a:effectLst/>
                <a:latin typeface="Times New Roman" panose="02020603050405020304" pitchFamily="18" charset="0"/>
                <a:ea typeface="Arial" panose="020B0604020202020204" pitchFamily="34" charset="0"/>
                <a:cs typeface="Times New Roman" panose="02020603050405020304" pitchFamily="18" charset="0"/>
              </a:rPr>
              <a:t> gut gemachte, realistisch erscheinenden </a:t>
            </a:r>
            <a:r>
              <a:rPr lang="de-DE" sz="1800" spc="-30" dirty="0">
                <a:effectLst/>
                <a:latin typeface="Times New Roman" panose="02020603050405020304" pitchFamily="18" charset="0"/>
                <a:ea typeface="Arial" panose="020B0604020202020204" pitchFamily="34" charset="0"/>
                <a:cs typeface="Times New Roman" panose="02020603050405020304" pitchFamily="18" charset="0"/>
              </a:rPr>
              <a:t>Berichte</a:t>
            </a:r>
            <a:r>
              <a:rPr lang="de-DE" sz="1800" spc="-4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spc="-30" dirty="0">
                <a:effectLst/>
                <a:latin typeface="Times New Roman" panose="02020603050405020304" pitchFamily="18" charset="0"/>
                <a:ea typeface="Arial" panose="020B0604020202020204" pitchFamily="34" charset="0"/>
                <a:cs typeface="Times New Roman" panose="02020603050405020304" pitchFamily="18" charset="0"/>
              </a:rPr>
              <a:t>auf</a:t>
            </a:r>
            <a:r>
              <a:rPr lang="de-DE" sz="1800" spc="-4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spc="-30" dirty="0">
                <a:effectLst/>
                <a:latin typeface="Times New Roman" panose="02020603050405020304" pitchFamily="18" charset="0"/>
                <a:ea typeface="Arial" panose="020B0604020202020204" pitchFamily="34" charset="0"/>
                <a:cs typeface="Times New Roman" panose="02020603050405020304" pitchFamily="18" charset="0"/>
              </a:rPr>
              <a:t>den</a:t>
            </a:r>
            <a:r>
              <a:rPr lang="de-DE" sz="1800" spc="-4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spc="-30" dirty="0">
                <a:effectLst/>
                <a:latin typeface="Times New Roman" panose="02020603050405020304" pitchFamily="18" charset="0"/>
                <a:ea typeface="Arial" panose="020B0604020202020204" pitchFamily="34" charset="0"/>
                <a:cs typeface="Times New Roman" panose="02020603050405020304" pitchFamily="18" charset="0"/>
              </a:rPr>
              <a:t>Markt</a:t>
            </a:r>
            <a:r>
              <a:rPr lang="de-DE" sz="1800" spc="-50"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spc="-30" dirty="0">
                <a:effectLst/>
                <a:latin typeface="Times New Roman" panose="02020603050405020304" pitchFamily="18" charset="0"/>
                <a:ea typeface="Arial" panose="020B0604020202020204" pitchFamily="34" charset="0"/>
                <a:cs typeface="Times New Roman" panose="02020603050405020304" pitchFamily="18" charset="0"/>
              </a:rPr>
              <a:t>bringen,</a:t>
            </a:r>
            <a:r>
              <a:rPr lang="de-DE" sz="1800" spc="-4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spc="-30" dirty="0">
                <a:effectLst/>
                <a:latin typeface="Times New Roman" panose="02020603050405020304" pitchFamily="18" charset="0"/>
                <a:ea typeface="Arial" panose="020B0604020202020204" pitchFamily="34" charset="0"/>
                <a:cs typeface="Times New Roman" panose="02020603050405020304" pitchFamily="18" charset="0"/>
              </a:rPr>
              <a:t>die</a:t>
            </a:r>
            <a:r>
              <a:rPr lang="de-DE" sz="1800" spc="-4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1800" spc="-30" dirty="0">
                <a:effectLst/>
                <a:latin typeface="Times New Roman" panose="02020603050405020304" pitchFamily="18" charset="0"/>
                <a:ea typeface="Arial" panose="020B0604020202020204" pitchFamily="34" charset="0"/>
                <a:cs typeface="Times New Roman" panose="02020603050405020304" pitchFamily="18" charset="0"/>
              </a:rPr>
              <a:t>als </a:t>
            </a:r>
            <a:r>
              <a:rPr lang="de-DE" sz="1800" spc="-5" dirty="0">
                <a:effectLst/>
                <a:latin typeface="Times New Roman" panose="02020603050405020304" pitchFamily="18" charset="0"/>
                <a:ea typeface="Arial" panose="020B0604020202020204" pitchFamily="34" charset="0"/>
                <a:cs typeface="Times New Roman" panose="02020603050405020304" pitchFamily="18" charset="0"/>
              </a:rPr>
              <a:t>Fortschreibungen </a:t>
            </a:r>
            <a:r>
              <a:rPr lang="de-DE" sz="1800" spc="-5" dirty="0" err="1">
                <a:effectLst/>
                <a:latin typeface="Times New Roman" panose="02020603050405020304" pitchFamily="18" charset="0"/>
                <a:ea typeface="Arial" panose="020B0604020202020204" pitchFamily="34" charset="0"/>
                <a:cs typeface="Times New Roman" panose="02020603050405020304" pitchFamily="18" charset="0"/>
              </a:rPr>
              <a:t>Barks’scher</a:t>
            </a:r>
            <a:r>
              <a:rPr lang="de-DE" sz="1800" spc="-5" dirty="0">
                <a:effectLst/>
                <a:latin typeface="Times New Roman" panose="02020603050405020304" pitchFamily="18" charset="0"/>
                <a:ea typeface="Arial" panose="020B0604020202020204" pitchFamily="34" charset="0"/>
                <a:cs typeface="Times New Roman" panose="02020603050405020304" pitchFamily="18" charset="0"/>
              </a:rPr>
              <a:t> Berichte Aufmerksamkeit erheischen. Da dies aufgrund meiner Analyse der parallelen Mikrozeiten nicht sein kann, handelt es sich bei diesen Menschen um </a:t>
            </a:r>
            <a:r>
              <a:rPr lang="de-DE" sz="1800" i="1" spc="-5" dirty="0">
                <a:effectLst/>
                <a:latin typeface="Times New Roman" panose="02020603050405020304" pitchFamily="18" charset="0"/>
                <a:ea typeface="Arial" panose="020B0604020202020204" pitchFamily="34" charset="0"/>
                <a:cs typeface="Times New Roman" panose="02020603050405020304" pitchFamily="18" charset="0"/>
              </a:rPr>
              <a:t>Scharlatane</a:t>
            </a:r>
            <a:r>
              <a:rPr lang="de-DE" sz="1800" spc="-5" dirty="0">
                <a:effectLst/>
                <a:latin typeface="Times New Roman" panose="02020603050405020304" pitchFamily="18" charset="0"/>
                <a:ea typeface="Arial" panose="020B0604020202020204" pitchFamily="34" charset="0"/>
                <a:cs typeface="Times New Roman" panose="02020603050405020304" pitchFamily="18" charset="0"/>
              </a:rPr>
              <a:t>, und ihr Tun um –</a:t>
            </a:r>
            <a:r>
              <a:rPr lang="de-DE" sz="1800" spc="-5" dirty="0" err="1">
                <a:effectLst/>
                <a:latin typeface="Times New Roman" panose="02020603050405020304" pitchFamily="18" charset="0"/>
                <a:ea typeface="Arial" panose="020B0604020202020204" pitchFamily="34" charset="0"/>
                <a:cs typeface="Times New Roman" panose="02020603050405020304" pitchFamily="18" charset="0"/>
              </a:rPr>
              <a:t>zugegebermaßen</a:t>
            </a:r>
            <a:r>
              <a:rPr lang="de-DE" sz="1800" spc="-5" dirty="0">
                <a:effectLst/>
                <a:latin typeface="Times New Roman" panose="02020603050405020304" pitchFamily="18" charset="0"/>
                <a:ea typeface="Arial" panose="020B0604020202020204" pitchFamily="34" charset="0"/>
                <a:cs typeface="Times New Roman" panose="02020603050405020304" pitchFamily="18" charset="0"/>
              </a:rPr>
              <a:t> gut gemachten: - </a:t>
            </a:r>
            <a:r>
              <a:rPr lang="de-DE" sz="1800" spc="-5" dirty="0" err="1">
                <a:effectLst/>
                <a:latin typeface="Times New Roman" panose="02020603050405020304" pitchFamily="18" charset="0"/>
                <a:ea typeface="Arial" panose="020B0604020202020204" pitchFamily="34" charset="0"/>
                <a:cs typeface="Times New Roman" panose="02020603050405020304" pitchFamily="18" charset="0"/>
              </a:rPr>
              <a:t>Vulgärdonaldismus</a:t>
            </a:r>
            <a:r>
              <a:rPr lang="de-DE" sz="1800" spc="-5" dirty="0">
                <a:effectLst/>
                <a:latin typeface="Times New Roman" panose="02020603050405020304" pitchFamily="18" charset="0"/>
                <a:ea typeface="Arial" panose="020B0604020202020204" pitchFamily="34" charset="0"/>
                <a:cs typeface="Times New Roman" panose="02020603050405020304" pitchFamily="18" charset="0"/>
              </a:rPr>
              <a:t>, oder auf Neudeutsch: Fake News</a:t>
            </a:r>
          </a:p>
          <a:p>
            <a:pPr>
              <a:buNone/>
            </a:pPr>
            <a:endParaRPr lang="de-DE" sz="1800" dirty="0">
              <a:effectLst/>
              <a:latin typeface="Times New Roman" panose="02020603050405020304" pitchFamily="18" charset="0"/>
              <a:ea typeface="Arial" panose="020B0604020202020204" pitchFamily="34" charset="0"/>
              <a:cs typeface="Times New Roman" panose="02020603050405020304" pitchFamily="18" charset="0"/>
            </a:endParaRPr>
          </a:p>
        </p:txBody>
      </p:sp>
      <p:pic>
        <p:nvPicPr>
          <p:cNvPr id="10" name="Grafik 9">
            <a:extLst>
              <a:ext uri="{FF2B5EF4-FFF2-40B4-BE49-F238E27FC236}">
                <a16:creationId xmlns:a16="http://schemas.microsoft.com/office/drawing/2014/main" id="{A2EB0AFC-1C25-15AA-D1EC-97A371A70C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6191" y="581025"/>
            <a:ext cx="3770196" cy="4288238"/>
          </a:xfrm>
          <a:prstGeom prst="rect">
            <a:avLst/>
          </a:prstGeom>
        </p:spPr>
      </p:pic>
    </p:spTree>
    <p:extLst>
      <p:ext uri="{BB962C8B-B14F-4D97-AF65-F5344CB8AC3E}">
        <p14:creationId xmlns:p14="http://schemas.microsoft.com/office/powerpoint/2010/main" val="4102090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5652F-8896-DCC8-925A-7ADFDE4A61C1}"/>
            </a:ext>
          </a:extLst>
        </p:cNvPr>
        <p:cNvGrpSpPr/>
        <p:nvPr/>
      </p:nvGrpSpPr>
      <p:grpSpPr>
        <a:xfrm>
          <a:off x="0" y="0"/>
          <a:ext cx="0" cy="0"/>
          <a:chOff x="0" y="0"/>
          <a:chExt cx="0" cy="0"/>
        </a:xfrm>
      </p:grpSpPr>
      <p:sp>
        <p:nvSpPr>
          <p:cNvPr id="3" name="Datumsplatzhalter 2">
            <a:extLst>
              <a:ext uri="{FF2B5EF4-FFF2-40B4-BE49-F238E27FC236}">
                <a16:creationId xmlns:a16="http://schemas.microsoft.com/office/drawing/2014/main" id="{9EF8B543-1539-AA7B-FC12-A56991C884FC}"/>
              </a:ext>
            </a:extLst>
          </p:cNvPr>
          <p:cNvSpPr>
            <a:spLocks noGrp="1"/>
          </p:cNvSpPr>
          <p:nvPr>
            <p:ph type="dt" sz="half" idx="6"/>
          </p:nvPr>
        </p:nvSpPr>
        <p:spPr/>
        <p:txBody>
          <a:bodyPr/>
          <a:lstStyle/>
          <a:p>
            <a:r>
              <a:rPr lang="de-DE"/>
              <a:t>16.09.26</a:t>
            </a:r>
            <a:endParaRPr lang="en-US"/>
          </a:p>
        </p:txBody>
      </p:sp>
      <p:sp>
        <p:nvSpPr>
          <p:cNvPr id="4" name="Foliennummernplatzhalter 3">
            <a:extLst>
              <a:ext uri="{FF2B5EF4-FFF2-40B4-BE49-F238E27FC236}">
                <a16:creationId xmlns:a16="http://schemas.microsoft.com/office/drawing/2014/main" id="{58E00B67-5C64-CA79-B015-6DDB600813A5}"/>
              </a:ext>
            </a:extLst>
          </p:cNvPr>
          <p:cNvSpPr>
            <a:spLocks noGrp="1"/>
          </p:cNvSpPr>
          <p:nvPr>
            <p:ph type="sldNum" sz="quarter" idx="7"/>
          </p:nvPr>
        </p:nvSpPr>
        <p:spPr/>
        <p:txBody>
          <a:bodyPr/>
          <a:lstStyle/>
          <a:p>
            <a:fld id="{B6F15528-21DE-4FAA-801E-634DDDAF4B2B}" type="slidenum">
              <a:rPr lang="de-DE" smtClean="0"/>
              <a:t>18</a:t>
            </a:fld>
            <a:endParaRPr lang="de-DE"/>
          </a:p>
        </p:txBody>
      </p:sp>
      <p:grpSp>
        <p:nvGrpSpPr>
          <p:cNvPr id="6" name="object 2">
            <a:extLst>
              <a:ext uri="{FF2B5EF4-FFF2-40B4-BE49-F238E27FC236}">
                <a16:creationId xmlns:a16="http://schemas.microsoft.com/office/drawing/2014/main" id="{B1C8A6E8-C20F-BB2A-CCFA-C45E648631EB}"/>
              </a:ext>
            </a:extLst>
          </p:cNvPr>
          <p:cNvGrpSpPr/>
          <p:nvPr/>
        </p:nvGrpSpPr>
        <p:grpSpPr>
          <a:xfrm>
            <a:off x="270510" y="2768302"/>
            <a:ext cx="10422890" cy="4242435"/>
            <a:chOff x="146951" y="1659394"/>
            <a:chExt cx="10422890" cy="4242435"/>
          </a:xfrm>
        </p:grpSpPr>
        <p:pic>
          <p:nvPicPr>
            <p:cNvPr id="7" name="object 3">
              <a:extLst>
                <a:ext uri="{FF2B5EF4-FFF2-40B4-BE49-F238E27FC236}">
                  <a16:creationId xmlns:a16="http://schemas.microsoft.com/office/drawing/2014/main" id="{FA2052EA-0F9B-FBBF-565A-186F68740B85}"/>
                </a:ext>
              </a:extLst>
            </p:cNvPr>
            <p:cNvPicPr/>
            <p:nvPr/>
          </p:nvPicPr>
          <p:blipFill>
            <a:blip r:embed="rId2" cstate="print"/>
            <a:stretch>
              <a:fillRect/>
            </a:stretch>
          </p:blipFill>
          <p:spPr>
            <a:xfrm>
              <a:off x="146951" y="1659394"/>
              <a:ext cx="10422635" cy="4242295"/>
            </a:xfrm>
            <a:prstGeom prst="rect">
              <a:avLst/>
            </a:prstGeom>
          </p:spPr>
        </p:pic>
        <p:sp>
          <p:nvSpPr>
            <p:cNvPr id="8" name="object 4">
              <a:extLst>
                <a:ext uri="{FF2B5EF4-FFF2-40B4-BE49-F238E27FC236}">
                  <a16:creationId xmlns:a16="http://schemas.microsoft.com/office/drawing/2014/main" id="{423C9E19-5669-14D7-2E48-5AB744ECD4BA}"/>
                </a:ext>
              </a:extLst>
            </p:cNvPr>
            <p:cNvSpPr/>
            <p:nvPr/>
          </p:nvSpPr>
          <p:spPr>
            <a:xfrm>
              <a:off x="5211203" y="1659648"/>
              <a:ext cx="5351780" cy="4121150"/>
            </a:xfrm>
            <a:custGeom>
              <a:avLst/>
              <a:gdLst/>
              <a:ahLst/>
              <a:cxnLst/>
              <a:rect l="l" t="t" r="r" b="b"/>
              <a:pathLst>
                <a:path w="5351780" h="4121150">
                  <a:moveTo>
                    <a:pt x="5212067" y="3796284"/>
                  </a:moveTo>
                  <a:lnTo>
                    <a:pt x="4316717" y="3796284"/>
                  </a:lnTo>
                  <a:lnTo>
                    <a:pt x="4316717" y="4120896"/>
                  </a:lnTo>
                  <a:lnTo>
                    <a:pt x="5212067" y="4120896"/>
                  </a:lnTo>
                  <a:lnTo>
                    <a:pt x="5212067" y="3796284"/>
                  </a:lnTo>
                  <a:close/>
                </a:path>
                <a:path w="5351780" h="4121150">
                  <a:moveTo>
                    <a:pt x="5351526" y="0"/>
                  </a:moveTo>
                  <a:lnTo>
                    <a:pt x="0" y="0"/>
                  </a:lnTo>
                  <a:lnTo>
                    <a:pt x="0" y="323850"/>
                  </a:lnTo>
                  <a:lnTo>
                    <a:pt x="5351526" y="323850"/>
                  </a:lnTo>
                  <a:lnTo>
                    <a:pt x="5351526" y="0"/>
                  </a:lnTo>
                  <a:close/>
                </a:path>
              </a:pathLst>
            </a:custGeom>
            <a:solidFill>
              <a:srgbClr val="F7D471"/>
            </a:solidFill>
          </p:spPr>
          <p:txBody>
            <a:bodyPr wrap="square" lIns="0" tIns="0" rIns="0" bIns="0" rtlCol="0"/>
            <a:lstStyle/>
            <a:p>
              <a:endParaRPr/>
            </a:p>
          </p:txBody>
        </p:sp>
      </p:grpSp>
      <p:sp>
        <p:nvSpPr>
          <p:cNvPr id="5" name="Textfeld 4">
            <a:extLst>
              <a:ext uri="{FF2B5EF4-FFF2-40B4-BE49-F238E27FC236}">
                <a16:creationId xmlns:a16="http://schemas.microsoft.com/office/drawing/2014/main" id="{534508A8-1782-4594-5878-B4E0D8DEEB18}"/>
              </a:ext>
            </a:extLst>
          </p:cNvPr>
          <p:cNvSpPr txBox="1"/>
          <p:nvPr/>
        </p:nvSpPr>
        <p:spPr>
          <a:xfrm>
            <a:off x="270510" y="428625"/>
            <a:ext cx="10292842" cy="2092881"/>
          </a:xfrm>
          <a:prstGeom prst="rect">
            <a:avLst/>
          </a:prstGeom>
          <a:noFill/>
        </p:spPr>
        <p:txBody>
          <a:bodyPr wrap="square" rtlCol="0">
            <a:spAutoFit/>
          </a:bodyPr>
          <a:lstStyle/>
          <a:p>
            <a:r>
              <a:rPr lang="de-DE" sz="2800" spc="-5" dirty="0">
                <a:effectLst/>
                <a:latin typeface="Times New Roman" panose="02020603050405020304" pitchFamily="18" charset="0"/>
                <a:ea typeface="Arial" panose="020B0604020202020204" pitchFamily="34" charset="0"/>
                <a:cs typeface="Times New Roman" panose="02020603050405020304" pitchFamily="18" charset="0"/>
              </a:rPr>
              <a:t>Wenn Ihr aufgepasst habt, dann werdet Ihr jetzt auch endlich den Lehrsatz von der </a:t>
            </a:r>
            <a:r>
              <a:rPr lang="de-DE" sz="2800" spc="-30" dirty="0">
                <a:effectLst/>
                <a:latin typeface="Times New Roman" panose="02020603050405020304" pitchFamily="18" charset="0"/>
                <a:ea typeface="Arial" panose="020B0604020202020204" pitchFamily="34" charset="0"/>
                <a:cs typeface="Times New Roman" panose="02020603050405020304" pitchFamily="18" charset="0"/>
              </a:rPr>
              <a:t>kurzfristigen</a:t>
            </a:r>
            <a:r>
              <a:rPr lang="de-DE" sz="2800" spc="-6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2800" spc="-30" dirty="0">
                <a:effectLst/>
                <a:latin typeface="Times New Roman" panose="02020603050405020304" pitchFamily="18" charset="0"/>
                <a:ea typeface="Arial" panose="020B0604020202020204" pitchFamily="34" charset="0"/>
                <a:cs typeface="Times New Roman" panose="02020603050405020304" pitchFamily="18" charset="0"/>
              </a:rPr>
              <a:t>Bilanzschwebe</a:t>
            </a:r>
            <a:r>
              <a:rPr lang="de-DE" sz="2800" spc="-6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2800" spc="-30" dirty="0">
                <a:effectLst/>
                <a:latin typeface="Times New Roman" panose="02020603050405020304" pitchFamily="18" charset="0"/>
                <a:ea typeface="Arial" panose="020B0604020202020204" pitchFamily="34" charset="0"/>
                <a:cs typeface="Times New Roman" panose="02020603050405020304" pitchFamily="18" charset="0"/>
              </a:rPr>
              <a:t>und</a:t>
            </a:r>
            <a:r>
              <a:rPr lang="de-DE" sz="2800" spc="-6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2800" spc="-30" dirty="0">
                <a:effectLst/>
                <a:latin typeface="Times New Roman" panose="02020603050405020304" pitchFamily="18" charset="0"/>
                <a:ea typeface="Arial" panose="020B0604020202020204" pitchFamily="34" charset="0"/>
                <a:cs typeface="Times New Roman" panose="02020603050405020304" pitchFamily="18" charset="0"/>
              </a:rPr>
              <a:t>die</a:t>
            </a:r>
            <a:r>
              <a:rPr lang="de-DE" sz="2800" spc="-70" dirty="0">
                <a:effectLst/>
                <a:latin typeface="Times New Roman" panose="02020603050405020304" pitchFamily="18" charset="0"/>
                <a:ea typeface="Arial" panose="020B0604020202020204" pitchFamily="34" charset="0"/>
                <a:cs typeface="Times New Roman" panose="02020603050405020304" pitchFamily="18" charset="0"/>
              </a:rPr>
              <a:t> </a:t>
            </a:r>
            <a:r>
              <a:rPr lang="de-DE" sz="2800" spc="-30" dirty="0">
                <a:effectLst/>
                <a:latin typeface="Times New Roman" panose="02020603050405020304" pitchFamily="18" charset="0"/>
                <a:ea typeface="Arial" panose="020B0604020202020204" pitchFamily="34" charset="0"/>
                <a:cs typeface="Times New Roman" panose="02020603050405020304" pitchFamily="18" charset="0"/>
              </a:rPr>
              <a:t>kreditabwürgende</a:t>
            </a:r>
            <a:r>
              <a:rPr lang="de-DE" sz="2800" spc="-6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2800" spc="-30" dirty="0">
                <a:effectLst/>
                <a:latin typeface="Times New Roman" panose="02020603050405020304" pitchFamily="18" charset="0"/>
                <a:ea typeface="Arial" panose="020B0604020202020204" pitchFamily="34" charset="0"/>
                <a:cs typeface="Times New Roman" panose="02020603050405020304" pitchFamily="18" charset="0"/>
              </a:rPr>
              <a:t>Unsicherheitstheorie</a:t>
            </a:r>
            <a:r>
              <a:rPr lang="de-DE" sz="2800" spc="-6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2800" spc="-30" dirty="0">
                <a:effectLst/>
                <a:latin typeface="Times New Roman" panose="02020603050405020304" pitchFamily="18" charset="0"/>
                <a:ea typeface="Arial" panose="020B0604020202020204" pitchFamily="34" charset="0"/>
                <a:cs typeface="Times New Roman" panose="02020603050405020304" pitchFamily="18" charset="0"/>
              </a:rPr>
              <a:t>verstehen. Wenn</a:t>
            </a:r>
            <a:r>
              <a:rPr lang="de-DE" sz="2800" spc="-40" dirty="0">
                <a:effectLst/>
                <a:latin typeface="Times New Roman" panose="02020603050405020304" pitchFamily="18" charset="0"/>
                <a:ea typeface="Arial" panose="020B0604020202020204" pitchFamily="34" charset="0"/>
                <a:cs typeface="Times New Roman" panose="02020603050405020304" pitchFamily="18" charset="0"/>
              </a:rPr>
              <a:t> </a:t>
            </a:r>
            <a:r>
              <a:rPr lang="de-DE" sz="2800" spc="-30" dirty="0">
                <a:effectLst/>
                <a:latin typeface="Times New Roman" panose="02020603050405020304" pitchFamily="18" charset="0"/>
                <a:ea typeface="Arial" panose="020B0604020202020204" pitchFamily="34" charset="0"/>
                <a:cs typeface="Times New Roman" panose="02020603050405020304" pitchFamily="18" charset="0"/>
              </a:rPr>
              <a:t>nicht,</a:t>
            </a:r>
            <a:r>
              <a:rPr lang="de-DE" sz="2800" spc="-40" dirty="0">
                <a:effectLst/>
                <a:latin typeface="Times New Roman" panose="02020603050405020304" pitchFamily="18" charset="0"/>
                <a:ea typeface="Arial" panose="020B0604020202020204" pitchFamily="34" charset="0"/>
                <a:cs typeface="Times New Roman" panose="02020603050405020304" pitchFamily="18" charset="0"/>
              </a:rPr>
              <a:t> </a:t>
            </a:r>
            <a:r>
              <a:rPr lang="de-DE" sz="2800" spc="-30" dirty="0">
                <a:effectLst/>
                <a:latin typeface="Times New Roman" panose="02020603050405020304" pitchFamily="18" charset="0"/>
                <a:ea typeface="Arial" panose="020B0604020202020204" pitchFamily="34" charset="0"/>
                <a:cs typeface="Times New Roman" panose="02020603050405020304" pitchFamily="18" charset="0"/>
              </a:rPr>
              <a:t>dann</a:t>
            </a:r>
            <a:r>
              <a:rPr lang="de-DE" sz="2800" spc="-40" dirty="0">
                <a:effectLst/>
                <a:latin typeface="Times New Roman" panose="02020603050405020304" pitchFamily="18" charset="0"/>
                <a:ea typeface="Arial" panose="020B0604020202020204" pitchFamily="34" charset="0"/>
                <a:cs typeface="Times New Roman" panose="02020603050405020304" pitchFamily="18" charset="0"/>
              </a:rPr>
              <a:t> </a:t>
            </a:r>
            <a:r>
              <a:rPr lang="de-DE" sz="2800" spc="-30" dirty="0">
                <a:effectLst/>
                <a:latin typeface="Times New Roman" panose="02020603050405020304" pitchFamily="18" charset="0"/>
                <a:ea typeface="Arial" panose="020B0604020202020204" pitchFamily="34" charset="0"/>
                <a:cs typeface="Times New Roman" panose="02020603050405020304" pitchFamily="18" charset="0"/>
              </a:rPr>
              <a:t>ist</a:t>
            </a:r>
            <a:r>
              <a:rPr lang="de-DE" sz="2800" spc="-40" dirty="0">
                <a:effectLst/>
                <a:latin typeface="Times New Roman" panose="02020603050405020304" pitchFamily="18" charset="0"/>
                <a:ea typeface="Arial" panose="020B0604020202020204" pitchFamily="34" charset="0"/>
                <a:cs typeface="Times New Roman" panose="02020603050405020304" pitchFamily="18" charset="0"/>
              </a:rPr>
              <a:t> </a:t>
            </a:r>
            <a:r>
              <a:rPr lang="de-DE" sz="2800" spc="-30" dirty="0">
                <a:effectLst/>
                <a:latin typeface="Times New Roman" panose="02020603050405020304" pitchFamily="18" charset="0"/>
                <a:ea typeface="Arial" panose="020B0604020202020204" pitchFamily="34" charset="0"/>
                <a:cs typeface="Times New Roman" panose="02020603050405020304" pitchFamily="18" charset="0"/>
              </a:rPr>
              <a:t>euch</a:t>
            </a:r>
            <a:r>
              <a:rPr lang="de-DE" sz="2800" spc="-40" dirty="0">
                <a:effectLst/>
                <a:latin typeface="Times New Roman" panose="02020603050405020304" pitchFamily="18" charset="0"/>
                <a:ea typeface="Arial" panose="020B0604020202020204" pitchFamily="34" charset="0"/>
                <a:cs typeface="Times New Roman" panose="02020603050405020304" pitchFamily="18" charset="0"/>
              </a:rPr>
              <a:t> </a:t>
            </a:r>
            <a:r>
              <a:rPr lang="de-DE" sz="2800" spc="-30" dirty="0">
                <a:effectLst/>
                <a:latin typeface="Times New Roman" panose="02020603050405020304" pitchFamily="18" charset="0"/>
                <a:ea typeface="Arial" panose="020B0604020202020204" pitchFamily="34" charset="0"/>
                <a:cs typeface="Times New Roman" panose="02020603050405020304" pitchFamily="18" charset="0"/>
              </a:rPr>
              <a:t>nicht</a:t>
            </a:r>
            <a:r>
              <a:rPr lang="de-DE" sz="2800" spc="-40" dirty="0">
                <a:effectLst/>
                <a:latin typeface="Times New Roman" panose="02020603050405020304" pitchFamily="18" charset="0"/>
                <a:ea typeface="Arial" panose="020B0604020202020204" pitchFamily="34" charset="0"/>
                <a:cs typeface="Times New Roman" panose="02020603050405020304" pitchFamily="18" charset="0"/>
              </a:rPr>
              <a:t> </a:t>
            </a:r>
            <a:r>
              <a:rPr lang="de-DE" sz="2800" spc="-30" dirty="0">
                <a:effectLst/>
                <a:latin typeface="Times New Roman" panose="02020603050405020304" pitchFamily="18" charset="0"/>
                <a:ea typeface="Arial" panose="020B0604020202020204" pitchFamily="34" charset="0"/>
                <a:cs typeface="Times New Roman" panose="02020603050405020304" pitchFamily="18" charset="0"/>
              </a:rPr>
              <a:t>zu</a:t>
            </a:r>
            <a:r>
              <a:rPr lang="de-DE" sz="2800" spc="-40" dirty="0">
                <a:effectLst/>
                <a:latin typeface="Times New Roman" panose="02020603050405020304" pitchFamily="18" charset="0"/>
                <a:ea typeface="Arial" panose="020B0604020202020204" pitchFamily="34" charset="0"/>
                <a:cs typeface="Times New Roman" panose="02020603050405020304" pitchFamily="18" charset="0"/>
              </a:rPr>
              <a:t> </a:t>
            </a:r>
            <a:r>
              <a:rPr lang="de-DE" sz="2800" spc="-30" dirty="0">
                <a:effectLst/>
                <a:latin typeface="Times New Roman" panose="02020603050405020304" pitchFamily="18" charset="0"/>
                <a:ea typeface="Arial" panose="020B0604020202020204" pitchFamily="34" charset="0"/>
                <a:cs typeface="Times New Roman" panose="02020603050405020304" pitchFamily="18" charset="0"/>
              </a:rPr>
              <a:t>helfen,</a:t>
            </a:r>
            <a:r>
              <a:rPr lang="de-DE" sz="2800" spc="-40" dirty="0">
                <a:effectLst/>
                <a:latin typeface="Times New Roman" panose="02020603050405020304" pitchFamily="18" charset="0"/>
                <a:ea typeface="Arial" panose="020B0604020202020204" pitchFamily="34" charset="0"/>
                <a:cs typeface="Times New Roman" panose="02020603050405020304" pitchFamily="18" charset="0"/>
              </a:rPr>
              <a:t> </a:t>
            </a:r>
            <a:r>
              <a:rPr lang="de-DE" sz="2800" spc="-30" dirty="0">
                <a:effectLst/>
                <a:latin typeface="Times New Roman" panose="02020603050405020304" pitchFamily="18" charset="0"/>
                <a:ea typeface="Arial" panose="020B0604020202020204" pitchFamily="34" charset="0"/>
                <a:cs typeface="Times New Roman" panose="02020603050405020304" pitchFamily="18" charset="0"/>
              </a:rPr>
              <a:t>und</a:t>
            </a:r>
            <a:r>
              <a:rPr lang="de-DE" sz="2800" spc="-40" dirty="0">
                <a:effectLst/>
                <a:latin typeface="Times New Roman" panose="02020603050405020304" pitchFamily="18" charset="0"/>
                <a:ea typeface="Arial" panose="020B0604020202020204" pitchFamily="34" charset="0"/>
                <a:cs typeface="Times New Roman" panose="02020603050405020304" pitchFamily="18" charset="0"/>
              </a:rPr>
              <a:t> </a:t>
            </a:r>
            <a:r>
              <a:rPr lang="de-DE" sz="2800" spc="-30" dirty="0">
                <a:effectLst/>
                <a:latin typeface="Times New Roman" panose="02020603050405020304" pitchFamily="18" charset="0"/>
                <a:ea typeface="Arial" panose="020B0604020202020204" pitchFamily="34" charset="0"/>
                <a:cs typeface="Times New Roman" panose="02020603050405020304" pitchFamily="18" charset="0"/>
              </a:rPr>
              <a:t>Ihr</a:t>
            </a:r>
            <a:r>
              <a:rPr lang="de-DE" sz="2800" spc="-40" dirty="0">
                <a:effectLst/>
                <a:latin typeface="Times New Roman" panose="02020603050405020304" pitchFamily="18" charset="0"/>
                <a:ea typeface="Arial" panose="020B0604020202020204" pitchFamily="34" charset="0"/>
                <a:cs typeface="Times New Roman" panose="02020603050405020304" pitchFamily="18" charset="0"/>
              </a:rPr>
              <a:t> </a:t>
            </a:r>
            <a:r>
              <a:rPr lang="de-DE" sz="2800" spc="-30" dirty="0">
                <a:effectLst/>
                <a:latin typeface="Times New Roman" panose="02020603050405020304" pitchFamily="18" charset="0"/>
                <a:ea typeface="Arial" panose="020B0604020202020204" pitchFamily="34" charset="0"/>
                <a:cs typeface="Times New Roman" panose="02020603050405020304" pitchFamily="18" charset="0"/>
              </a:rPr>
              <a:t>werdet</a:t>
            </a:r>
            <a:r>
              <a:rPr lang="de-DE" sz="2800" spc="-4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2800" spc="-30" dirty="0">
                <a:effectLst/>
                <a:latin typeface="Times New Roman" panose="02020603050405020304" pitchFamily="18" charset="0"/>
                <a:ea typeface="Arial" panose="020B0604020202020204" pitchFamily="34" charset="0"/>
                <a:cs typeface="Times New Roman" panose="02020603050405020304" pitchFamily="18" charset="0"/>
              </a:rPr>
              <a:t>es</a:t>
            </a:r>
            <a:r>
              <a:rPr lang="de-DE" sz="2800" spc="-40" dirty="0">
                <a:effectLst/>
                <a:latin typeface="Times New Roman" panose="02020603050405020304" pitchFamily="18" charset="0"/>
                <a:ea typeface="Arial" panose="020B0604020202020204" pitchFamily="34" charset="0"/>
                <a:cs typeface="Times New Roman" panose="02020603050405020304" pitchFamily="18" charset="0"/>
              </a:rPr>
              <a:t> </a:t>
            </a:r>
            <a:r>
              <a:rPr lang="de-DE" sz="2800" spc="-30" dirty="0">
                <a:effectLst/>
                <a:latin typeface="Times New Roman" panose="02020603050405020304" pitchFamily="18" charset="0"/>
                <a:ea typeface="Arial" panose="020B0604020202020204" pitchFamily="34" charset="0"/>
                <a:cs typeface="Times New Roman" panose="02020603050405020304" pitchFamily="18" charset="0"/>
              </a:rPr>
              <a:t>nie</a:t>
            </a:r>
            <a:r>
              <a:rPr lang="de-DE" sz="2800" spc="-35" dirty="0">
                <a:effectLst/>
                <a:latin typeface="Times New Roman" panose="02020603050405020304" pitchFamily="18" charset="0"/>
                <a:ea typeface="Arial" panose="020B0604020202020204" pitchFamily="34" charset="0"/>
                <a:cs typeface="Times New Roman" panose="02020603050405020304" pitchFamily="18" charset="0"/>
              </a:rPr>
              <a:t> </a:t>
            </a:r>
            <a:r>
              <a:rPr lang="de-DE" sz="2800" spc="-30" dirty="0">
                <a:effectLst/>
                <a:latin typeface="Times New Roman" panose="02020603050405020304" pitchFamily="18" charset="0"/>
                <a:ea typeface="Arial" panose="020B0604020202020204" pitchFamily="34" charset="0"/>
                <a:cs typeface="Times New Roman" panose="02020603050405020304" pitchFamily="18" charset="0"/>
              </a:rPr>
              <a:t>begreifen.</a:t>
            </a:r>
            <a:endParaRPr lang="de-DE" sz="2800" spc="-5" dirty="0">
              <a:effectLst/>
              <a:latin typeface="Times New Roman" panose="02020603050405020304" pitchFamily="18" charset="0"/>
              <a:ea typeface="Arial" panose="020B06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795237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AF3ECF93-2630-2AD8-49A3-9469302EC25C}"/>
              </a:ext>
            </a:extLst>
          </p:cNvPr>
          <p:cNvSpPr>
            <a:spLocks noGrp="1"/>
          </p:cNvSpPr>
          <p:nvPr>
            <p:ph type="dt" sz="half" idx="6"/>
          </p:nvPr>
        </p:nvSpPr>
        <p:spPr>
          <a:xfrm>
            <a:off x="241300" y="6951492"/>
            <a:ext cx="2459482" cy="378142"/>
          </a:xfrm>
        </p:spPr>
        <p:txBody>
          <a:bodyPr/>
          <a:lstStyle/>
          <a:p>
            <a:r>
              <a:rPr lang="de-DE"/>
              <a:t>16.09.26</a:t>
            </a:r>
            <a:endParaRPr lang="en-US"/>
          </a:p>
        </p:txBody>
      </p:sp>
      <p:sp>
        <p:nvSpPr>
          <p:cNvPr id="4" name="Foliennummernplatzhalter 3">
            <a:extLst>
              <a:ext uri="{FF2B5EF4-FFF2-40B4-BE49-F238E27FC236}">
                <a16:creationId xmlns:a16="http://schemas.microsoft.com/office/drawing/2014/main" id="{B17E3F3A-190A-BF9F-73CD-81ED0461EC02}"/>
              </a:ext>
            </a:extLst>
          </p:cNvPr>
          <p:cNvSpPr>
            <a:spLocks noGrp="1"/>
          </p:cNvSpPr>
          <p:nvPr>
            <p:ph type="sldNum" sz="quarter" idx="7"/>
          </p:nvPr>
        </p:nvSpPr>
        <p:spPr>
          <a:xfrm>
            <a:off x="7699248" y="7033450"/>
            <a:ext cx="2459482" cy="378142"/>
          </a:xfrm>
        </p:spPr>
        <p:txBody>
          <a:bodyPr/>
          <a:lstStyle/>
          <a:p>
            <a:fld id="{B6F15528-21DE-4FAA-801E-634DDDAF4B2B}" type="slidenum">
              <a:rPr lang="de-DE" smtClean="0"/>
              <a:t>19</a:t>
            </a:fld>
            <a:endParaRPr lang="de-DE" dirty="0"/>
          </a:p>
        </p:txBody>
      </p:sp>
      <p:pic>
        <p:nvPicPr>
          <p:cNvPr id="6" name="Grafik 5">
            <a:extLst>
              <a:ext uri="{FF2B5EF4-FFF2-40B4-BE49-F238E27FC236}">
                <a16:creationId xmlns:a16="http://schemas.microsoft.com/office/drawing/2014/main" id="{95674A0A-79A0-F891-F2D7-4012BB9DC12D}"/>
              </a:ext>
            </a:extLst>
          </p:cNvPr>
          <p:cNvPicPr>
            <a:picLocks noChangeAspect="1"/>
          </p:cNvPicPr>
          <p:nvPr/>
        </p:nvPicPr>
        <p:blipFill rotWithShape="1">
          <a:blip r:embed="rId2"/>
          <a:srcRect l="2594" t="2377" r="10591" b="3616"/>
          <a:stretch/>
        </p:blipFill>
        <p:spPr>
          <a:xfrm rot="16200000">
            <a:off x="2323178" y="1220367"/>
            <a:ext cx="6596209" cy="5622325"/>
          </a:xfrm>
          <a:prstGeom prst="rect">
            <a:avLst/>
          </a:prstGeom>
        </p:spPr>
      </p:pic>
      <p:sp>
        <p:nvSpPr>
          <p:cNvPr id="7" name="Ovale Legende 6">
            <a:extLst>
              <a:ext uri="{FF2B5EF4-FFF2-40B4-BE49-F238E27FC236}">
                <a16:creationId xmlns:a16="http://schemas.microsoft.com/office/drawing/2014/main" id="{307EC480-0866-3C43-E75B-D2101572CCF2}"/>
              </a:ext>
            </a:extLst>
          </p:cNvPr>
          <p:cNvSpPr/>
          <p:nvPr/>
        </p:nvSpPr>
        <p:spPr>
          <a:xfrm>
            <a:off x="3289300" y="276225"/>
            <a:ext cx="5517684" cy="1828800"/>
          </a:xfrm>
          <a:prstGeom prst="wedgeEllipseCallou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A37D9"/>
              </a:solidFill>
            </a:endParaRPr>
          </a:p>
        </p:txBody>
      </p:sp>
      <p:sp>
        <p:nvSpPr>
          <p:cNvPr id="8" name="Textfeld 7">
            <a:extLst>
              <a:ext uri="{FF2B5EF4-FFF2-40B4-BE49-F238E27FC236}">
                <a16:creationId xmlns:a16="http://schemas.microsoft.com/office/drawing/2014/main" id="{E6E546D8-7B8F-F045-8582-6E2C66B1B5BF}"/>
              </a:ext>
            </a:extLst>
          </p:cNvPr>
          <p:cNvSpPr txBox="1"/>
          <p:nvPr/>
        </p:nvSpPr>
        <p:spPr>
          <a:xfrm>
            <a:off x="3594100" y="428625"/>
            <a:ext cx="4769711" cy="1384995"/>
          </a:xfrm>
          <a:prstGeom prst="rect">
            <a:avLst/>
          </a:prstGeom>
          <a:noFill/>
        </p:spPr>
        <p:txBody>
          <a:bodyPr wrap="square" rtlCol="0">
            <a:spAutoFit/>
          </a:bodyPr>
          <a:lstStyle/>
          <a:p>
            <a:pPr algn="ctr"/>
            <a:r>
              <a:rPr lang="en-US" sz="2800" dirty="0">
                <a:latin typeface="Arial Rounded MT Bold" panose="020F0704030504030204" pitchFamily="34" charset="77"/>
              </a:rPr>
              <a:t>Ach so, Sie </a:t>
            </a:r>
            <a:r>
              <a:rPr lang="en-US" sz="2800" dirty="0" err="1">
                <a:latin typeface="Arial Rounded MT Bold" panose="020F0704030504030204" pitchFamily="34" charset="77"/>
              </a:rPr>
              <a:t>sind</a:t>
            </a:r>
            <a:r>
              <a:rPr lang="en-US" sz="2800" dirty="0">
                <a:latin typeface="Arial Rounded MT Bold" panose="020F0704030504030204" pitchFamily="34" charset="77"/>
              </a:rPr>
              <a:t> Professor.</a:t>
            </a:r>
            <a:br>
              <a:rPr lang="en-US" sz="2800" dirty="0">
                <a:latin typeface="Arial Rounded MT Bold" panose="020F0704030504030204" pitchFamily="34" charset="77"/>
              </a:rPr>
            </a:br>
            <a:r>
              <a:rPr lang="en-US" sz="2800" dirty="0">
                <a:latin typeface="Arial Rounded MT Bold" panose="020F0704030504030204" pitchFamily="34" charset="77"/>
              </a:rPr>
              <a:t> Das </a:t>
            </a:r>
            <a:r>
              <a:rPr lang="en-US" sz="2800" dirty="0" err="1">
                <a:latin typeface="Arial Rounded MT Bold" panose="020F0704030504030204" pitchFamily="34" charset="77"/>
              </a:rPr>
              <a:t>ist</a:t>
            </a:r>
            <a:r>
              <a:rPr lang="en-US" sz="2800" dirty="0">
                <a:latin typeface="Arial Rounded MT Bold" panose="020F0704030504030204" pitchFamily="34" charset="77"/>
              </a:rPr>
              <a:t> was </a:t>
            </a:r>
            <a:r>
              <a:rPr lang="en-US" sz="2800" dirty="0" err="1">
                <a:latin typeface="Arial Rounded MT Bold" panose="020F0704030504030204" pitchFamily="34" charset="77"/>
              </a:rPr>
              <a:t>anderes</a:t>
            </a:r>
            <a:endParaRPr lang="en-US" sz="2800" dirty="0">
              <a:latin typeface="Arial Rounded MT Bold" panose="020F0704030504030204" pitchFamily="34" charset="77"/>
            </a:endParaRPr>
          </a:p>
        </p:txBody>
      </p:sp>
    </p:spTree>
    <p:extLst>
      <p:ext uri="{BB962C8B-B14F-4D97-AF65-F5344CB8AC3E}">
        <p14:creationId xmlns:p14="http://schemas.microsoft.com/office/powerpoint/2010/main" val="31628125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13FE6241-0FEB-C294-E720-913752D0EC68}"/>
              </a:ext>
            </a:extLst>
          </p:cNvPr>
          <p:cNvSpPr>
            <a:spLocks noGrp="1"/>
          </p:cNvSpPr>
          <p:nvPr>
            <p:ph type="dt" sz="half" idx="6"/>
          </p:nvPr>
        </p:nvSpPr>
        <p:spPr/>
        <p:txBody>
          <a:bodyPr/>
          <a:lstStyle/>
          <a:p>
            <a:r>
              <a:rPr lang="de-DE"/>
              <a:t>16.09.26</a:t>
            </a:r>
            <a:endParaRPr lang="en-US"/>
          </a:p>
        </p:txBody>
      </p:sp>
      <p:sp>
        <p:nvSpPr>
          <p:cNvPr id="4" name="Foliennummernplatzhalter 3">
            <a:extLst>
              <a:ext uri="{FF2B5EF4-FFF2-40B4-BE49-F238E27FC236}">
                <a16:creationId xmlns:a16="http://schemas.microsoft.com/office/drawing/2014/main" id="{0D619E1B-97F4-F63E-7F8F-3862D78BFCFA}"/>
              </a:ext>
            </a:extLst>
          </p:cNvPr>
          <p:cNvSpPr>
            <a:spLocks noGrp="1"/>
          </p:cNvSpPr>
          <p:nvPr>
            <p:ph type="sldNum" sz="quarter" idx="7"/>
          </p:nvPr>
        </p:nvSpPr>
        <p:spPr/>
        <p:txBody>
          <a:bodyPr/>
          <a:lstStyle/>
          <a:p>
            <a:fld id="{B6F15528-21DE-4FAA-801E-634DDDAF4B2B}" type="slidenum">
              <a:rPr lang="de-DE" smtClean="0"/>
              <a:t>20</a:t>
            </a:fld>
            <a:endParaRPr lang="de-DE"/>
          </a:p>
        </p:txBody>
      </p:sp>
      <p:pic>
        <p:nvPicPr>
          <p:cNvPr id="7" name="Grafik 6">
            <a:extLst>
              <a:ext uri="{FF2B5EF4-FFF2-40B4-BE49-F238E27FC236}">
                <a16:creationId xmlns:a16="http://schemas.microsoft.com/office/drawing/2014/main" id="{125E70FC-37DF-15CC-80C6-B52562C881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3814" y="151258"/>
            <a:ext cx="8618686" cy="7204278"/>
          </a:xfrm>
          <a:prstGeom prst="rect">
            <a:avLst/>
          </a:prstGeom>
        </p:spPr>
      </p:pic>
    </p:spTree>
    <p:extLst>
      <p:ext uri="{BB962C8B-B14F-4D97-AF65-F5344CB8AC3E}">
        <p14:creationId xmlns:p14="http://schemas.microsoft.com/office/powerpoint/2010/main" val="32760517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0</TotalTime>
  <Words>2343</Words>
  <Application>Microsoft Macintosh PowerPoint</Application>
  <PresentationFormat>Benutzerdefiniert</PresentationFormat>
  <Paragraphs>132</Paragraphs>
  <Slides>20</Slides>
  <Notes>2</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20</vt:i4>
      </vt:variant>
    </vt:vector>
  </HeadingPairs>
  <TitlesOfParts>
    <vt:vector size="26" baseType="lpstr">
      <vt:lpstr>Aptos</vt:lpstr>
      <vt:lpstr>Arial</vt:lpstr>
      <vt:lpstr>Arial Rounded MT Bold</vt:lpstr>
      <vt:lpstr>Times</vt:lpstr>
      <vt:lpstr>Times New Roman</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PowerPoint - zeit</dc:title>
  <dc:creator>Hans</dc:creator>
  <cp:lastModifiedBy>Hans von Storch</cp:lastModifiedBy>
  <cp:revision>26</cp:revision>
  <dcterms:created xsi:type="dcterms:W3CDTF">2026-09-04T10:38:18Z</dcterms:created>
  <dcterms:modified xsi:type="dcterms:W3CDTF">2026-09-09T15:15:14Z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2017-04-02T00:00:00Z</vt:filetime>
  </property>
  <property fmtid="{D5CDD505-2E9C-101B-9397-08002B2CF9AE}" pid="3" name="Creator">
    <vt:lpwstr>PScript5.dll Version 5.2.2</vt:lpwstr>
  </property>
  <property fmtid="{D5CDD505-2E9C-101B-9397-08002B2CF9AE}" pid="4" name="LastSaved">
    <vt:filetime>2026-09-04T00:00:00Z</vt:filetime>
  </property>
  <property fmtid="{D5CDD505-2E9C-101B-9397-08002B2CF9AE}" pid="5" name="Producer">
    <vt:lpwstr>Acrobat Distiller 11.0 (Windows)</vt:lpwstr>
  </property>
</Properties>
</file>