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6" r:id="rId9"/>
    <p:sldId id="267" r:id="rId10"/>
    <p:sldId id="268" r:id="rId11"/>
    <p:sldId id="265" r:id="rId12"/>
    <p:sldId id="269" r:id="rId13"/>
  </p:sldIdLst>
  <p:sldSz cx="12192000" cy="6858000"/>
  <p:notesSz cx="6669088"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B07D329-2021-4425-BF92-0B3974951115}">
          <p14:sldIdLst>
            <p14:sldId id="256"/>
            <p14:sldId id="257"/>
            <p14:sldId id="258"/>
            <p14:sldId id="259"/>
            <p14:sldId id="260"/>
            <p14:sldId id="261"/>
            <p14:sldId id="262"/>
            <p14:sldId id="266"/>
            <p14:sldId id="267"/>
            <p14:sldId id="268"/>
            <p14:sldId id="265"/>
            <p14:sldId id="269"/>
          </p14:sldIdLst>
        </p14:section>
        <p14:section name="Abschnitt ohne Titel" id="{A40E0A8C-260D-42B5-B1BA-99BC6A12AE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0" autoAdjust="0"/>
    <p:restoredTop sz="94660"/>
  </p:normalViewPr>
  <p:slideViewPr>
    <p:cSldViewPr snapToGrid="0" showGuides="1">
      <p:cViewPr varScale="1">
        <p:scale>
          <a:sx n="84" d="100"/>
          <a:sy n="84" d="100"/>
        </p:scale>
        <p:origin x="58" y="309"/>
      </p:cViewPr>
      <p:guideLst>
        <p:guide orient="horz" pos="2160"/>
        <p:guide pos="3840"/>
      </p:guideLst>
    </p:cSldViewPr>
  </p:slideViewPr>
  <p:notesTextViewPr>
    <p:cViewPr>
      <p:scale>
        <a:sx n="1" d="1"/>
        <a:sy n="1" d="1"/>
      </p:scale>
      <p:origin x="0" y="0"/>
    </p:cViewPr>
  </p:notesTextViewPr>
  <p:sorterViewPr>
    <p:cViewPr varScale="1">
      <p:scale>
        <a:sx n="1" d="1"/>
        <a:sy n="1" d="1"/>
      </p:scale>
      <p:origin x="0" y="-2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C4A5B842-B2D1-4E80-8440-CB1E4D691F51}" type="datetimeFigureOut">
              <a:rPr lang="de-DE" smtClean="0"/>
              <a:t>24.09.2016</a:t>
            </a:fld>
            <a:endParaRPr lang="de-DE"/>
          </a:p>
        </p:txBody>
      </p:sp>
      <p:sp>
        <p:nvSpPr>
          <p:cNvPr id="4" name="Fußzeilenplatzhalter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080B236F-A372-4295-9EC0-229C3B2372BE}" type="slidenum">
              <a:rPr lang="de-DE" smtClean="0"/>
              <a:t>‹Nr.›</a:t>
            </a:fld>
            <a:endParaRPr lang="de-DE"/>
          </a:p>
        </p:txBody>
      </p:sp>
    </p:spTree>
    <p:extLst>
      <p:ext uri="{BB962C8B-B14F-4D97-AF65-F5344CB8AC3E}">
        <p14:creationId xmlns:p14="http://schemas.microsoft.com/office/powerpoint/2010/main" val="16292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9F812BFF-2B7F-4CC2-A331-9D0ED51454BC}" type="datetimeFigureOut">
              <a:rPr lang="de-DE" smtClean="0"/>
              <a:t>24.09.2016</a:t>
            </a:fld>
            <a:endParaRPr lang="de-DE"/>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C39DA721-FA0A-4106-AFF3-43CB9C714961}" type="slidenum">
              <a:rPr lang="de-DE" smtClean="0"/>
              <a:t>‹Nr.›</a:t>
            </a:fld>
            <a:endParaRPr lang="de-DE"/>
          </a:p>
        </p:txBody>
      </p:sp>
    </p:spTree>
    <p:extLst>
      <p:ext uri="{BB962C8B-B14F-4D97-AF65-F5344CB8AC3E}">
        <p14:creationId xmlns:p14="http://schemas.microsoft.com/office/powerpoint/2010/main" val="213380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12 </a:t>
            </a:r>
            <a:r>
              <a:rPr lang="de-DE" dirty="0" err="1" smtClean="0"/>
              <a:t>minutes</a:t>
            </a:r>
            <a:endParaRPr lang="de-DE" dirty="0"/>
          </a:p>
        </p:txBody>
      </p:sp>
      <p:sp>
        <p:nvSpPr>
          <p:cNvPr id="4" name="Foliennummernplatzhalter 3"/>
          <p:cNvSpPr>
            <a:spLocks noGrp="1"/>
          </p:cNvSpPr>
          <p:nvPr>
            <p:ph type="sldNum" sz="quarter" idx="10"/>
          </p:nvPr>
        </p:nvSpPr>
        <p:spPr/>
        <p:txBody>
          <a:bodyPr/>
          <a:lstStyle/>
          <a:p>
            <a:fld id="{C39DA721-FA0A-4106-AFF3-43CB9C714961}" type="slidenum">
              <a:rPr lang="de-DE" smtClean="0"/>
              <a:t>1</a:t>
            </a:fld>
            <a:endParaRPr lang="de-DE"/>
          </a:p>
        </p:txBody>
      </p:sp>
    </p:spTree>
    <p:extLst>
      <p:ext uri="{BB962C8B-B14F-4D97-AF65-F5344CB8AC3E}">
        <p14:creationId xmlns:p14="http://schemas.microsoft.com/office/powerpoint/2010/main" val="116944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39DA721-FA0A-4106-AFF3-43CB9C714961}" type="slidenum">
              <a:rPr lang="de-DE" smtClean="0"/>
              <a:t>7</a:t>
            </a:fld>
            <a:endParaRPr lang="de-DE"/>
          </a:p>
        </p:txBody>
      </p:sp>
    </p:spTree>
    <p:extLst>
      <p:ext uri="{BB962C8B-B14F-4D97-AF65-F5344CB8AC3E}">
        <p14:creationId xmlns:p14="http://schemas.microsoft.com/office/powerpoint/2010/main" val="266628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80D099A-691A-46E3-97C8-F413CAB0347C}" type="datetime1">
              <a:rPr lang="de-DE" smtClean="0"/>
              <a:t>24.09.2016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81940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5F7AB05-9C23-4450-B03C-4C2CEB1912A1}" type="datetime1">
              <a:rPr lang="de-DE" smtClean="0"/>
              <a:t>24.09.2016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238421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4CE9976-221F-48FB-BB22-B3CADF7AD049}" type="datetime1">
              <a:rPr lang="de-DE" smtClean="0"/>
              <a:t>24.09.2016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105233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891FAA3-26E1-4CFF-96F1-99D938146F37}" type="datetime1">
              <a:rPr lang="de-DE" smtClean="0"/>
              <a:t>24.09.2016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280091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8F64F4B-600F-41BC-9F7B-89103DB97514}" type="datetime1">
              <a:rPr lang="de-DE" smtClean="0"/>
              <a:t>24.09.2016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302512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0E94FA6-7E19-47BD-9E19-A523D458A702}" type="datetime1">
              <a:rPr lang="de-DE" smtClean="0"/>
              <a:t>24.09.2016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37937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C47631B-FDC7-4553-A51A-5DC6B7B78442}" type="datetime1">
              <a:rPr lang="de-DE" smtClean="0"/>
              <a:t>24.09.2016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372520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1251CF4-04D6-4EB8-AD02-FC9A6CC2201C}" type="datetime1">
              <a:rPr lang="de-DE" smtClean="0"/>
              <a:t>24.09.2016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11029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E6B19C3-2C09-41B4-B1FA-7CC0F84069DB}" type="datetime1">
              <a:rPr lang="de-DE" smtClean="0"/>
              <a:t>24.09.2016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215223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C9554C5-B890-4BAF-8B4F-9A90D00A8453}" type="datetime1">
              <a:rPr lang="de-DE" smtClean="0"/>
              <a:t>24.09.2016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17020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B182A4A-5B19-4184-8529-B8D4422D3724}" type="datetime1">
              <a:rPr lang="de-DE" smtClean="0"/>
              <a:t>24.09.2016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F3CC0F-D5F0-4F8A-8A53-42AA149F4821}" type="slidenum">
              <a:rPr lang="de-DE" smtClean="0"/>
              <a:t>‹Nr.›</a:t>
            </a:fld>
            <a:endParaRPr lang="de-DE"/>
          </a:p>
        </p:txBody>
      </p:sp>
    </p:spTree>
    <p:extLst>
      <p:ext uri="{BB962C8B-B14F-4D97-AF65-F5344CB8AC3E}">
        <p14:creationId xmlns:p14="http://schemas.microsoft.com/office/powerpoint/2010/main" val="243671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AC43C-527C-4BE4-A128-10F98A2BDE78}" type="datetime1">
              <a:rPr lang="de-DE" smtClean="0"/>
              <a:t>24.09.2016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3CC0F-D5F0-4F8A-8A53-42AA149F4821}" type="slidenum">
              <a:rPr lang="de-DE" smtClean="0"/>
              <a:t>‹Nr.›</a:t>
            </a:fld>
            <a:endParaRPr lang="de-DE"/>
          </a:p>
        </p:txBody>
      </p:sp>
    </p:spTree>
    <p:extLst>
      <p:ext uri="{BB962C8B-B14F-4D97-AF65-F5344CB8AC3E}">
        <p14:creationId xmlns:p14="http://schemas.microsoft.com/office/powerpoint/2010/main" val="2201804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file:///C:\Users\Hans\html\klima\ABSTRACTS\160927.SHO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875503" y="1258111"/>
            <a:ext cx="6018179" cy="1039137"/>
          </a:xfrm>
        </p:spPr>
        <p:txBody>
          <a:bodyPr>
            <a:normAutofit/>
          </a:bodyPr>
          <a:lstStyle/>
          <a:p>
            <a:r>
              <a:rPr lang="de-DE" b="1" dirty="0" smtClean="0">
                <a:latin typeface="+mn-lt"/>
              </a:rPr>
              <a:t>Storm </a:t>
            </a:r>
            <a:r>
              <a:rPr lang="de-DE" b="1" dirty="0" err="1" smtClean="0">
                <a:latin typeface="+mn-lt"/>
              </a:rPr>
              <a:t>surge</a:t>
            </a:r>
            <a:r>
              <a:rPr lang="de-DE" b="1" dirty="0" smtClean="0">
                <a:latin typeface="+mn-lt"/>
              </a:rPr>
              <a:t> </a:t>
            </a:r>
            <a:r>
              <a:rPr lang="de-DE" b="1" dirty="0" err="1" smtClean="0">
                <a:latin typeface="+mn-lt"/>
              </a:rPr>
              <a:t>cases</a:t>
            </a:r>
            <a:endParaRPr lang="de-DE" b="1" dirty="0">
              <a:latin typeface="+mn-lt"/>
            </a:endParaRPr>
          </a:p>
        </p:txBody>
      </p:sp>
      <p:sp>
        <p:nvSpPr>
          <p:cNvPr id="3" name="Untertitel 2"/>
          <p:cNvSpPr>
            <a:spLocks noGrp="1"/>
          </p:cNvSpPr>
          <p:nvPr>
            <p:ph type="subTitle" idx="1"/>
          </p:nvPr>
        </p:nvSpPr>
        <p:spPr>
          <a:xfrm>
            <a:off x="5956568" y="2654351"/>
            <a:ext cx="5856051" cy="1822115"/>
          </a:xfrm>
        </p:spPr>
        <p:txBody>
          <a:bodyPr>
            <a:noAutofit/>
          </a:bodyPr>
          <a:lstStyle/>
          <a:p>
            <a:pPr>
              <a:lnSpc>
                <a:spcPct val="120000"/>
              </a:lnSpc>
            </a:pPr>
            <a:r>
              <a:rPr lang="de-DE" dirty="0" smtClean="0"/>
              <a:t>Hans von Storch</a:t>
            </a:r>
            <a:br>
              <a:rPr lang="de-DE" dirty="0" smtClean="0"/>
            </a:br>
            <a:r>
              <a:rPr lang="de-DE" sz="2000" dirty="0" smtClean="0"/>
              <a:t>(</a:t>
            </a:r>
            <a:r>
              <a:rPr lang="de-DE" sz="2000" dirty="0" err="1" smtClean="0"/>
              <a:t>IfK@HZG</a:t>
            </a:r>
            <a:r>
              <a:rPr lang="de-DE" sz="2000" dirty="0" smtClean="0"/>
              <a:t>, CLISAP@UHH – </a:t>
            </a:r>
            <a:r>
              <a:rPr lang="de-DE" sz="2000" dirty="0"/>
              <a:t>G</a:t>
            </a:r>
            <a:r>
              <a:rPr lang="de-DE" sz="2000" dirty="0" smtClean="0"/>
              <a:t>ermany)</a:t>
            </a:r>
          </a:p>
          <a:p>
            <a:pPr>
              <a:lnSpc>
                <a:spcPct val="120000"/>
              </a:lnSpc>
            </a:pPr>
            <a:r>
              <a:rPr lang="ja-JP" altLang="de-DE" sz="2000" dirty="0" smtClean="0"/>
              <a:t>江文胜</a:t>
            </a:r>
            <a:r>
              <a:rPr lang="de-DE" altLang="ja-JP" dirty="0" smtClean="0"/>
              <a:t>(</a:t>
            </a:r>
            <a:r>
              <a:rPr lang="de-DE" dirty="0" smtClean="0"/>
              <a:t>Jiang </a:t>
            </a:r>
            <a:r>
              <a:rPr lang="de-DE" dirty="0" err="1" smtClean="0"/>
              <a:t>Wensheng</a:t>
            </a:r>
            <a:r>
              <a:rPr lang="de-DE" dirty="0" smtClean="0"/>
              <a:t>)</a:t>
            </a:r>
            <a:br>
              <a:rPr lang="de-DE" dirty="0" smtClean="0"/>
            </a:br>
            <a:r>
              <a:rPr lang="zh-CN" altLang="de-DE" sz="1600" dirty="0" smtClean="0"/>
              <a:t>中国海洋大学 </a:t>
            </a:r>
            <a:r>
              <a:rPr lang="de-DE" altLang="zh-CN" sz="1600" dirty="0" smtClean="0"/>
              <a:t>(</a:t>
            </a:r>
            <a:r>
              <a:rPr lang="de-DE" sz="1600" dirty="0" smtClean="0"/>
              <a:t>OUC) </a:t>
            </a:r>
            <a:r>
              <a:rPr lang="ja-JP" altLang="de-DE" sz="1600" b="1" dirty="0" smtClean="0"/>
              <a:t>青岛</a:t>
            </a:r>
            <a:r>
              <a:rPr lang="de-DE" sz="1600" dirty="0" smtClean="0"/>
              <a:t> </a:t>
            </a:r>
            <a:endParaRPr lang="de-DE" sz="1800" dirty="0"/>
          </a:p>
          <a:p>
            <a:pPr>
              <a:lnSpc>
                <a:spcPct val="120000"/>
              </a:lnSpc>
            </a:pPr>
            <a:r>
              <a:rPr lang="de-DE" dirty="0" smtClean="0"/>
              <a:t>Kazimierz </a:t>
            </a:r>
            <a:r>
              <a:rPr lang="de-DE" dirty="0" err="1" smtClean="0"/>
              <a:t>Furmańczyk</a:t>
            </a:r>
            <a:r>
              <a:rPr lang="de-DE" dirty="0"/>
              <a:t/>
            </a:r>
            <a:br>
              <a:rPr lang="de-DE" dirty="0"/>
            </a:br>
            <a:r>
              <a:rPr lang="de-DE" sz="2000" dirty="0" smtClean="0"/>
              <a:t>U Szczecin – </a:t>
            </a:r>
            <a:r>
              <a:rPr lang="de-DE" sz="2000" dirty="0" err="1" smtClean="0"/>
              <a:t>Poland</a:t>
            </a:r>
            <a:endParaRPr lang="de-DE" dirty="0"/>
          </a:p>
        </p:txBody>
      </p:sp>
      <p:pic>
        <p:nvPicPr>
          <p:cNvPr id="4" name="Grafik 3"/>
          <p:cNvPicPr>
            <a:picLocks noChangeAspect="1"/>
          </p:cNvPicPr>
          <p:nvPr/>
        </p:nvPicPr>
        <p:blipFill>
          <a:blip r:embed="rId3"/>
          <a:stretch>
            <a:fillRect/>
          </a:stretch>
        </p:blipFill>
        <p:spPr>
          <a:xfrm>
            <a:off x="214123" y="67341"/>
            <a:ext cx="5682703" cy="6644744"/>
          </a:xfrm>
          <a:prstGeom prst="rect">
            <a:avLst/>
          </a:prstGeom>
        </p:spPr>
      </p:pic>
      <p:sp>
        <p:nvSpPr>
          <p:cNvPr id="5" name="Textfeld 4"/>
          <p:cNvSpPr txBox="1"/>
          <p:nvPr/>
        </p:nvSpPr>
        <p:spPr>
          <a:xfrm>
            <a:off x="6095999" y="6018179"/>
            <a:ext cx="5869021" cy="923330"/>
          </a:xfrm>
          <a:prstGeom prst="rect">
            <a:avLst/>
          </a:prstGeom>
          <a:noFill/>
        </p:spPr>
        <p:txBody>
          <a:bodyPr wrap="square" rtlCol="0">
            <a:spAutoFit/>
          </a:bodyPr>
          <a:lstStyle/>
          <a:p>
            <a:r>
              <a:rPr lang="en-US" dirty="0"/>
              <a:t>27 September 2016 - College of Marine Sciences, Shanghai Ocean University (SHOU), </a:t>
            </a:r>
            <a:r>
              <a:rPr lang="en-US" b="1" dirty="0" err="1"/>
              <a:t>上海</a:t>
            </a:r>
            <a:r>
              <a:rPr lang="en-US" b="1"/>
              <a:t> (Shanghai)</a:t>
            </a:r>
            <a:r>
              <a:rPr lang="en-US"/>
              <a:t/>
            </a:r>
            <a:br>
              <a:rPr lang="en-US"/>
            </a:br>
            <a:r>
              <a:rPr lang="en-US" i="1">
                <a:hlinkClick r:id="rId4"/>
              </a:rPr>
              <a:t>Analysis of Historical Storms and Storm surges</a:t>
            </a:r>
            <a:endParaRPr lang="de-DE" dirty="0"/>
          </a:p>
        </p:txBody>
      </p:sp>
      <p:sp>
        <p:nvSpPr>
          <p:cNvPr id="6" name="Foliennummernplatzhalter 5"/>
          <p:cNvSpPr>
            <a:spLocks noGrp="1"/>
          </p:cNvSpPr>
          <p:nvPr>
            <p:ph type="sldNum" sz="quarter" idx="12"/>
          </p:nvPr>
        </p:nvSpPr>
        <p:spPr/>
        <p:txBody>
          <a:bodyPr/>
          <a:lstStyle/>
          <a:p>
            <a:fld id="{E8F3CC0F-D5F0-4F8A-8A53-42AA149F4821}" type="slidenum">
              <a:rPr lang="de-DE" smtClean="0"/>
              <a:t>1</a:t>
            </a:fld>
            <a:endParaRPr lang="de-DE"/>
          </a:p>
        </p:txBody>
      </p:sp>
    </p:spTree>
    <p:extLst>
      <p:ext uri="{BB962C8B-B14F-4D97-AF65-F5344CB8AC3E}">
        <p14:creationId xmlns:p14="http://schemas.microsoft.com/office/powerpoint/2010/main" val="4196807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0514" y="115473"/>
            <a:ext cx="5569274" cy="1325563"/>
          </a:xfrm>
        </p:spPr>
        <p:txBody>
          <a:bodyPr>
            <a:normAutofit fontScale="90000"/>
          </a:bodyPr>
          <a:lstStyle/>
          <a:p>
            <a:r>
              <a:rPr lang="de-DE" b="1" dirty="0" err="1" smtClean="0">
                <a:latin typeface="+mn-lt"/>
              </a:rPr>
              <a:t>Dynamical</a:t>
            </a:r>
            <a:r>
              <a:rPr lang="de-DE" b="1" dirty="0" smtClean="0">
                <a:latin typeface="+mn-lt"/>
              </a:rPr>
              <a:t> </a:t>
            </a:r>
            <a:r>
              <a:rPr lang="de-DE" b="1" dirty="0" err="1" smtClean="0">
                <a:latin typeface="+mn-lt"/>
              </a:rPr>
              <a:t>modelling</a:t>
            </a:r>
            <a:r>
              <a:rPr lang="de-DE" b="1" dirty="0" smtClean="0">
                <a:latin typeface="+mn-lt"/>
              </a:rPr>
              <a:t> </a:t>
            </a:r>
            <a:r>
              <a:rPr lang="de-DE" b="1" dirty="0" err="1" smtClean="0">
                <a:latin typeface="+mn-lt"/>
              </a:rPr>
              <a:t>of</a:t>
            </a:r>
            <a:r>
              <a:rPr lang="de-DE" b="1" dirty="0" smtClean="0">
                <a:latin typeface="+mn-lt"/>
              </a:rPr>
              <a:t> </a:t>
            </a:r>
            <a:br>
              <a:rPr lang="de-DE" b="1" dirty="0" smtClean="0">
                <a:latin typeface="+mn-lt"/>
              </a:rPr>
            </a:br>
            <a:r>
              <a:rPr lang="de-DE" b="1" dirty="0" err="1" smtClean="0">
                <a:latin typeface="+mn-lt"/>
              </a:rPr>
              <a:t>past</a:t>
            </a:r>
            <a:r>
              <a:rPr lang="de-DE" b="1" dirty="0" smtClean="0">
                <a:latin typeface="+mn-lt"/>
              </a:rPr>
              <a:t> </a:t>
            </a:r>
            <a:r>
              <a:rPr lang="de-DE" b="1" dirty="0" err="1" smtClean="0">
                <a:latin typeface="+mn-lt"/>
              </a:rPr>
              <a:t>events</a:t>
            </a:r>
            <a:endParaRPr lang="de-DE" b="1" dirty="0">
              <a:latin typeface="+mn-lt"/>
            </a:endParaRPr>
          </a:p>
        </p:txBody>
      </p:sp>
      <p:sp>
        <p:nvSpPr>
          <p:cNvPr id="3" name="Inhaltsplatzhalter 2"/>
          <p:cNvSpPr>
            <a:spLocks noGrp="1"/>
          </p:cNvSpPr>
          <p:nvPr>
            <p:ph idx="1"/>
          </p:nvPr>
        </p:nvSpPr>
        <p:spPr>
          <a:xfrm>
            <a:off x="440514" y="1435006"/>
            <a:ext cx="6556107" cy="5352911"/>
          </a:xfrm>
        </p:spPr>
        <p:txBody>
          <a:bodyPr>
            <a:normAutofit lnSpcReduction="10000"/>
          </a:bodyPr>
          <a:lstStyle/>
          <a:p>
            <a:pPr>
              <a:lnSpc>
                <a:spcPct val="110000"/>
              </a:lnSpc>
            </a:pPr>
            <a:r>
              <a:rPr lang="en-US" sz="1800" dirty="0" smtClean="0"/>
              <a:t>When state of the atmosphere is known, </a:t>
            </a:r>
            <a:r>
              <a:rPr lang="en-US" sz="1800" dirty="0" err="1" smtClean="0"/>
              <a:t>hydrodynamical</a:t>
            </a:r>
            <a:r>
              <a:rPr lang="en-US" sz="1800" dirty="0" smtClean="0"/>
              <a:t> models may be used to re-</a:t>
            </a:r>
            <a:r>
              <a:rPr lang="en-US" sz="1800" dirty="0" err="1" smtClean="0"/>
              <a:t>analyse</a:t>
            </a:r>
            <a:r>
              <a:rPr lang="en-US" sz="1800" dirty="0" smtClean="0"/>
              <a:t> the resulting storm surge.</a:t>
            </a:r>
          </a:p>
          <a:p>
            <a:pPr>
              <a:lnSpc>
                <a:spcPct val="110000"/>
              </a:lnSpc>
            </a:pPr>
            <a:r>
              <a:rPr lang="en-US" sz="1800" dirty="0" smtClean="0"/>
              <a:t>Example: 13. November 1872, southwestern Baltic Sea coast; an extraordinary surge, with heights far beyond what has been observed </a:t>
            </a:r>
            <a:r>
              <a:rPr lang="en-US" sz="1800" dirty="0"/>
              <a:t>ever </a:t>
            </a:r>
            <a:r>
              <a:rPr lang="en-US" sz="1800" dirty="0" smtClean="0"/>
              <a:t>since. (</a:t>
            </a:r>
            <a:r>
              <a:rPr lang="en-US" sz="1800" dirty="0" err="1" smtClean="0"/>
              <a:t>Rosenhagen</a:t>
            </a:r>
            <a:r>
              <a:rPr lang="en-US" sz="1800" dirty="0" smtClean="0"/>
              <a:t>, G., and I. Bork, 2009: </a:t>
            </a:r>
            <a:r>
              <a:rPr lang="en-US" sz="1800" dirty="0" err="1" smtClean="0"/>
              <a:t>Rekonstruktion</a:t>
            </a:r>
            <a:r>
              <a:rPr lang="en-US" sz="1800" dirty="0" smtClean="0"/>
              <a:t> der </a:t>
            </a:r>
            <a:r>
              <a:rPr lang="en-US" sz="1800" dirty="0" err="1" smtClean="0"/>
              <a:t>Sturmflutwetterlage</a:t>
            </a:r>
            <a:r>
              <a:rPr lang="en-US" sz="1800" dirty="0" smtClean="0"/>
              <a:t> </a:t>
            </a:r>
            <a:r>
              <a:rPr lang="en-US" sz="1800" dirty="0" err="1" smtClean="0"/>
              <a:t>vom</a:t>
            </a:r>
            <a:r>
              <a:rPr lang="en-US" sz="1800" dirty="0" smtClean="0"/>
              <a:t> 13. November 1872, </a:t>
            </a:r>
            <a:r>
              <a:rPr lang="en-US" sz="1800" i="1" dirty="0" err="1" smtClean="0"/>
              <a:t>Küste</a:t>
            </a:r>
            <a:r>
              <a:rPr lang="en-US" sz="1800" dirty="0" smtClean="0"/>
              <a:t> 75: 51-70)</a:t>
            </a:r>
          </a:p>
          <a:p>
            <a:pPr>
              <a:lnSpc>
                <a:spcPct val="110000"/>
              </a:lnSpc>
            </a:pPr>
            <a:r>
              <a:rPr lang="en-US" sz="1800" dirty="0" err="1" smtClean="0"/>
              <a:t>Hydrodynamical</a:t>
            </a:r>
            <a:r>
              <a:rPr lang="en-US" sz="1800" dirty="0" smtClean="0"/>
              <a:t> modelling may supply estimates of „normal range“ auf extreme events</a:t>
            </a:r>
          </a:p>
          <a:p>
            <a:pPr>
              <a:lnSpc>
                <a:spcPct val="110000"/>
              </a:lnSpc>
            </a:pPr>
            <a:r>
              <a:rPr lang="en-US" sz="1800" b="1" dirty="0" err="1" smtClean="0"/>
              <a:t>Bohai</a:t>
            </a:r>
            <a:r>
              <a:rPr lang="en-US" sz="1800" dirty="0" smtClean="0"/>
              <a:t>: </a:t>
            </a:r>
            <a:r>
              <a:rPr lang="ja-JP" altLang="en-US" sz="1800" dirty="0" smtClean="0"/>
              <a:t>冯建龙 </a:t>
            </a:r>
            <a:r>
              <a:rPr lang="en-US" altLang="ja-JP" sz="1800" dirty="0" smtClean="0"/>
              <a:t>(</a:t>
            </a:r>
            <a:r>
              <a:rPr lang="en-US" sz="1800" dirty="0" smtClean="0"/>
              <a:t>Feng J.), H. von Storch, R. </a:t>
            </a:r>
            <a:r>
              <a:rPr lang="en-US" sz="1800" dirty="0" err="1" smtClean="0"/>
              <a:t>Weisse</a:t>
            </a:r>
            <a:r>
              <a:rPr lang="en-US" sz="1800" dirty="0" smtClean="0"/>
              <a:t>, and </a:t>
            </a:r>
            <a:r>
              <a:rPr lang="ja-JP" altLang="en-US" sz="1800" dirty="0" smtClean="0"/>
              <a:t>江文胜 </a:t>
            </a:r>
            <a:r>
              <a:rPr lang="en-US" altLang="ja-JP" sz="1800" dirty="0" smtClean="0"/>
              <a:t>(</a:t>
            </a:r>
            <a:r>
              <a:rPr lang="en-US" sz="1800" dirty="0" smtClean="0"/>
              <a:t>Jiang W.), 2016: Changes of storm surges in the </a:t>
            </a:r>
            <a:r>
              <a:rPr lang="en-US" sz="1800" dirty="0" err="1" smtClean="0"/>
              <a:t>Bohai</a:t>
            </a:r>
            <a:r>
              <a:rPr lang="en-US" sz="1800" dirty="0" smtClean="0"/>
              <a:t> Sea derived from a numerical model simulation, 1961-2006.</a:t>
            </a:r>
            <a:r>
              <a:rPr lang="en-US" sz="1800" i="1" dirty="0" smtClean="0"/>
              <a:t>Ocean Dynamics</a:t>
            </a:r>
            <a:r>
              <a:rPr lang="en-US" sz="1800" dirty="0" smtClean="0"/>
              <a:t>; (see separate </a:t>
            </a:r>
            <a:r>
              <a:rPr lang="en-US" sz="1800" dirty="0" err="1" smtClean="0"/>
              <a:t>preentation</a:t>
            </a:r>
            <a:r>
              <a:rPr lang="en-US" sz="1800" dirty="0" smtClean="0"/>
              <a:t> by</a:t>
            </a:r>
            <a:r>
              <a:rPr lang="ja-JP" altLang="en-US" sz="1800" dirty="0" smtClean="0"/>
              <a:t>冯建龙 </a:t>
            </a:r>
            <a:r>
              <a:rPr lang="en-US" altLang="ja-JP" sz="1800" dirty="0" smtClean="0"/>
              <a:t>(</a:t>
            </a:r>
            <a:r>
              <a:rPr lang="en-US" sz="1800" dirty="0" smtClean="0"/>
              <a:t>Feng J.))</a:t>
            </a:r>
          </a:p>
          <a:p>
            <a:pPr>
              <a:lnSpc>
                <a:spcPct val="110000"/>
              </a:lnSpc>
            </a:pPr>
            <a:r>
              <a:rPr lang="en-US" sz="1800" b="1" dirty="0" smtClean="0"/>
              <a:t>North Sea</a:t>
            </a:r>
            <a:r>
              <a:rPr lang="en-US" sz="1800" dirty="0" smtClean="0"/>
              <a:t>: </a:t>
            </a:r>
            <a:r>
              <a:rPr lang="en-US" sz="1800" dirty="0" err="1" smtClean="0"/>
              <a:t>Langenberg</a:t>
            </a:r>
            <a:r>
              <a:rPr lang="en-US" sz="1800" dirty="0" smtClean="0"/>
              <a:t>, H., A. </a:t>
            </a:r>
            <a:r>
              <a:rPr lang="en-US" sz="1800" dirty="0" err="1" smtClean="0"/>
              <a:t>Pfizenmayer</a:t>
            </a:r>
            <a:r>
              <a:rPr lang="en-US" sz="1800" dirty="0" smtClean="0"/>
              <a:t>, H. von Storch and J. </a:t>
            </a:r>
            <a:r>
              <a:rPr lang="en-US" sz="1800" dirty="0" err="1" smtClean="0"/>
              <a:t>Sündermann</a:t>
            </a:r>
            <a:r>
              <a:rPr lang="en-US" sz="1800" dirty="0" smtClean="0"/>
              <a:t>, 1999: Storm related sea level variations along the North Sea coast: natural variability and anthropogenic change.- </a:t>
            </a:r>
            <a:r>
              <a:rPr lang="en-US" sz="1800" i="1" dirty="0" smtClean="0"/>
              <a:t>Cont. Shelf Res.</a:t>
            </a:r>
            <a:r>
              <a:rPr lang="en-US" sz="1800" dirty="0" smtClean="0"/>
              <a:t> 19: 821-842 </a:t>
            </a:r>
          </a:p>
        </p:txBody>
      </p:sp>
      <p:sp>
        <p:nvSpPr>
          <p:cNvPr id="4" name="Foliennummernplatzhalter 3"/>
          <p:cNvSpPr>
            <a:spLocks noGrp="1"/>
          </p:cNvSpPr>
          <p:nvPr>
            <p:ph type="sldNum" sz="quarter" idx="12"/>
          </p:nvPr>
        </p:nvSpPr>
        <p:spPr/>
        <p:txBody>
          <a:bodyPr/>
          <a:lstStyle/>
          <a:p>
            <a:fld id="{E8F3CC0F-D5F0-4F8A-8A53-42AA149F4821}" type="slidenum">
              <a:rPr lang="de-DE" smtClean="0"/>
              <a:t>10</a:t>
            </a:fld>
            <a:endParaRPr lang="de-DE"/>
          </a:p>
        </p:txBody>
      </p:sp>
      <p:pic>
        <p:nvPicPr>
          <p:cNvPr id="7" name="Grafik 6"/>
          <p:cNvPicPr>
            <a:picLocks noChangeAspect="1"/>
          </p:cNvPicPr>
          <p:nvPr/>
        </p:nvPicPr>
        <p:blipFill>
          <a:blip r:embed="rId2"/>
          <a:stretch>
            <a:fillRect/>
          </a:stretch>
        </p:blipFill>
        <p:spPr>
          <a:xfrm>
            <a:off x="7074920" y="115473"/>
            <a:ext cx="5117080" cy="3344142"/>
          </a:xfrm>
          <a:prstGeom prst="rect">
            <a:avLst/>
          </a:prstGeom>
        </p:spPr>
      </p:pic>
      <p:pic>
        <p:nvPicPr>
          <p:cNvPr id="8" name="Grafik 7"/>
          <p:cNvPicPr>
            <a:picLocks noChangeAspect="1"/>
          </p:cNvPicPr>
          <p:nvPr/>
        </p:nvPicPr>
        <p:blipFill>
          <a:blip r:embed="rId3"/>
          <a:stretch>
            <a:fillRect/>
          </a:stretch>
        </p:blipFill>
        <p:spPr>
          <a:xfrm>
            <a:off x="7074920" y="3326250"/>
            <a:ext cx="5038781" cy="3531750"/>
          </a:xfrm>
          <a:prstGeom prst="rect">
            <a:avLst/>
          </a:prstGeom>
        </p:spPr>
      </p:pic>
      <p:sp>
        <p:nvSpPr>
          <p:cNvPr id="5" name="Textfeld 4"/>
          <p:cNvSpPr txBox="1"/>
          <p:nvPr/>
        </p:nvSpPr>
        <p:spPr>
          <a:xfrm>
            <a:off x="7094706" y="142911"/>
            <a:ext cx="1848257" cy="280356"/>
          </a:xfrm>
          <a:prstGeom prst="rect">
            <a:avLst/>
          </a:prstGeom>
          <a:noFill/>
        </p:spPr>
        <p:txBody>
          <a:bodyPr wrap="square" rtlCol="0">
            <a:spAutoFit/>
          </a:bodyPr>
          <a:lstStyle/>
          <a:p>
            <a:r>
              <a:rPr lang="de-DE" sz="1200" dirty="0" err="1" smtClean="0"/>
              <a:t>Rosenhagen</a:t>
            </a:r>
            <a:r>
              <a:rPr lang="de-DE" sz="1200" dirty="0" smtClean="0"/>
              <a:t> &amp; Bork, 2009</a:t>
            </a:r>
            <a:endParaRPr lang="de-DE" sz="1200" dirty="0"/>
          </a:p>
        </p:txBody>
      </p:sp>
      <p:sp>
        <p:nvSpPr>
          <p:cNvPr id="9" name="Textfeld 8"/>
          <p:cNvSpPr txBox="1"/>
          <p:nvPr/>
        </p:nvSpPr>
        <p:spPr>
          <a:xfrm>
            <a:off x="7124654" y="3383858"/>
            <a:ext cx="1848257" cy="280356"/>
          </a:xfrm>
          <a:prstGeom prst="rect">
            <a:avLst/>
          </a:prstGeom>
          <a:noFill/>
        </p:spPr>
        <p:txBody>
          <a:bodyPr wrap="square" rtlCol="0">
            <a:spAutoFit/>
          </a:bodyPr>
          <a:lstStyle/>
          <a:p>
            <a:r>
              <a:rPr lang="de-DE" sz="1200" dirty="0" err="1" smtClean="0"/>
              <a:t>Rosenhagen</a:t>
            </a:r>
            <a:r>
              <a:rPr lang="de-DE" sz="1200" dirty="0" smtClean="0"/>
              <a:t> &amp; Bork, 2009</a:t>
            </a:r>
            <a:endParaRPr lang="de-DE" sz="1200" dirty="0"/>
          </a:p>
        </p:txBody>
      </p:sp>
    </p:spTree>
    <p:extLst>
      <p:ext uri="{BB962C8B-B14F-4D97-AF65-F5344CB8AC3E}">
        <p14:creationId xmlns:p14="http://schemas.microsoft.com/office/powerpoint/2010/main" val="3329375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n-lt"/>
              </a:rPr>
              <a:t>Summary</a:t>
            </a:r>
            <a:endParaRPr lang="de-DE" b="1" dirty="0">
              <a:latin typeface="+mn-lt"/>
            </a:endParaRPr>
          </a:p>
        </p:txBody>
      </p:sp>
      <p:sp>
        <p:nvSpPr>
          <p:cNvPr id="3" name="Inhaltsplatzhalter 2"/>
          <p:cNvSpPr>
            <a:spLocks noGrp="1"/>
          </p:cNvSpPr>
          <p:nvPr>
            <p:ph idx="1"/>
          </p:nvPr>
        </p:nvSpPr>
        <p:spPr>
          <a:xfrm>
            <a:off x="8523832" y="1239519"/>
            <a:ext cx="3173088" cy="4104301"/>
          </a:xfrm>
          <a:solidFill>
            <a:schemeClr val="bg1">
              <a:lumMod val="85000"/>
            </a:schemeClr>
          </a:solidFill>
        </p:spPr>
        <p:txBody>
          <a:bodyPr>
            <a:normAutofit/>
          </a:bodyPr>
          <a:lstStyle/>
          <a:p>
            <a:r>
              <a:rPr lang="de-DE" sz="1600" dirty="0"/>
              <a:t>von Storch, H., </a:t>
            </a:r>
            <a:r>
              <a:rPr lang="ja-JP" altLang="de-DE" sz="1400" dirty="0"/>
              <a:t>江文胜</a:t>
            </a:r>
            <a:r>
              <a:rPr lang="ja-JP" altLang="de-DE" sz="1600" dirty="0"/>
              <a:t> </a:t>
            </a:r>
            <a:r>
              <a:rPr lang="de-DE" altLang="ja-JP" sz="1600" dirty="0"/>
              <a:t>(</a:t>
            </a:r>
            <a:r>
              <a:rPr lang="de-DE" sz="1600" dirty="0"/>
              <a:t>Jiang W.), </a:t>
            </a:r>
            <a:r>
              <a:rPr lang="de-DE" sz="1600" dirty="0" err="1"/>
              <a:t>and</a:t>
            </a:r>
            <a:r>
              <a:rPr lang="de-DE" sz="1600" dirty="0"/>
              <a:t> K </a:t>
            </a:r>
            <a:r>
              <a:rPr lang="de-DE" sz="1600" dirty="0" err="1"/>
              <a:t>K</a:t>
            </a:r>
            <a:r>
              <a:rPr lang="de-DE" sz="1600" dirty="0"/>
              <a:t>. </a:t>
            </a:r>
            <a:r>
              <a:rPr lang="de-DE" sz="1600" dirty="0" err="1" smtClean="0"/>
              <a:t>Furmańczyk</a:t>
            </a:r>
            <a:r>
              <a:rPr lang="de-DE" sz="1600" dirty="0"/>
              <a:t>, 2014: </a:t>
            </a:r>
            <a:r>
              <a:rPr lang="de-DE" sz="1600" dirty="0">
                <a:solidFill>
                  <a:srgbClr val="FF0000"/>
                </a:solidFill>
              </a:rPr>
              <a:t>Storm Surge Case Studies.</a:t>
            </a:r>
            <a:r>
              <a:rPr lang="de-DE" sz="1600" dirty="0"/>
              <a:t> In J. Ellis, D. Sherman, </a:t>
            </a:r>
            <a:r>
              <a:rPr lang="de-DE" sz="1600" dirty="0" err="1"/>
              <a:t>and</a:t>
            </a:r>
            <a:r>
              <a:rPr lang="de-DE" sz="1600" dirty="0"/>
              <a:t> J.F. Schroder (</a:t>
            </a:r>
            <a:r>
              <a:rPr lang="de-DE" sz="1600" dirty="0" err="1"/>
              <a:t>eds</a:t>
            </a:r>
            <a:r>
              <a:rPr lang="de-DE" sz="1600" dirty="0"/>
              <a:t>): </a:t>
            </a:r>
            <a:r>
              <a:rPr lang="de-DE" sz="1600" i="1" dirty="0" err="1"/>
              <a:t>Coastal</a:t>
            </a:r>
            <a:r>
              <a:rPr lang="de-DE" sz="1600" i="1" dirty="0"/>
              <a:t> </a:t>
            </a:r>
            <a:r>
              <a:rPr lang="de-DE" sz="1600" i="1" dirty="0" err="1"/>
              <a:t>and</a:t>
            </a:r>
            <a:r>
              <a:rPr lang="de-DE" sz="1600" i="1" dirty="0"/>
              <a:t> Marine Natural </a:t>
            </a:r>
            <a:r>
              <a:rPr lang="de-DE" sz="1600" i="1" dirty="0" err="1"/>
              <a:t>Hazards</a:t>
            </a:r>
            <a:r>
              <a:rPr lang="de-DE" sz="1600" i="1" dirty="0"/>
              <a:t> </a:t>
            </a:r>
            <a:r>
              <a:rPr lang="de-DE" sz="1600" i="1" dirty="0" err="1"/>
              <a:t>and</a:t>
            </a:r>
            <a:r>
              <a:rPr lang="de-DE" sz="1600" i="1" dirty="0"/>
              <a:t> </a:t>
            </a:r>
            <a:r>
              <a:rPr lang="de-DE" sz="1600" i="1" dirty="0" err="1"/>
              <a:t>Disasters</a:t>
            </a:r>
            <a:r>
              <a:rPr lang="de-DE" sz="1600" dirty="0"/>
              <a:t>, </a:t>
            </a:r>
            <a:r>
              <a:rPr lang="de-DE" sz="1600" dirty="0" err="1"/>
              <a:t>Elsevier</a:t>
            </a:r>
            <a:r>
              <a:rPr lang="de-DE" sz="1600" dirty="0"/>
              <a:t> </a:t>
            </a:r>
            <a:r>
              <a:rPr lang="de-DE" sz="1600" dirty="0" err="1"/>
              <a:t>Treatise</a:t>
            </a:r>
            <a:r>
              <a:rPr lang="de-DE" sz="1600" dirty="0"/>
              <a:t> in </a:t>
            </a:r>
            <a:r>
              <a:rPr lang="de-DE" sz="1600" dirty="0" err="1"/>
              <a:t>Hazards</a:t>
            </a:r>
            <a:r>
              <a:rPr lang="de-DE" sz="1600" dirty="0"/>
              <a:t> </a:t>
            </a:r>
            <a:r>
              <a:rPr lang="de-DE" sz="1600" dirty="0" err="1"/>
              <a:t>and</a:t>
            </a:r>
            <a:r>
              <a:rPr lang="de-DE" sz="1600" dirty="0"/>
              <a:t> </a:t>
            </a:r>
            <a:r>
              <a:rPr lang="de-DE" sz="1600" dirty="0" err="1"/>
              <a:t>Disasters</a:t>
            </a:r>
            <a:r>
              <a:rPr lang="de-DE" sz="1600" dirty="0"/>
              <a:t> </a:t>
            </a:r>
            <a:r>
              <a:rPr lang="de-DE" sz="1600" dirty="0" err="1"/>
              <a:t>Coastal</a:t>
            </a:r>
            <a:r>
              <a:rPr lang="de-DE" sz="1600" dirty="0"/>
              <a:t> </a:t>
            </a:r>
            <a:r>
              <a:rPr lang="de-DE" sz="1600" dirty="0" err="1"/>
              <a:t>and</a:t>
            </a:r>
            <a:r>
              <a:rPr lang="de-DE" sz="1600" dirty="0"/>
              <a:t> Marine </a:t>
            </a:r>
            <a:r>
              <a:rPr lang="de-DE" sz="1600" dirty="0" err="1"/>
              <a:t>Hazards</a:t>
            </a:r>
            <a:r>
              <a:rPr lang="de-DE" sz="1600" dirty="0"/>
              <a:t>, </a:t>
            </a:r>
            <a:r>
              <a:rPr lang="de-DE" sz="1600" dirty="0" err="1"/>
              <a:t>Risks</a:t>
            </a:r>
            <a:r>
              <a:rPr lang="de-DE" sz="1600" dirty="0"/>
              <a:t>, </a:t>
            </a:r>
            <a:r>
              <a:rPr lang="de-DE" sz="1600" dirty="0" err="1"/>
              <a:t>and</a:t>
            </a:r>
            <a:r>
              <a:rPr lang="de-DE" sz="1600" dirty="0"/>
              <a:t> </a:t>
            </a:r>
            <a:r>
              <a:rPr lang="de-DE" sz="1600" dirty="0" err="1"/>
              <a:t>Disasters</a:t>
            </a:r>
            <a:r>
              <a:rPr lang="de-DE" sz="1600" dirty="0"/>
              <a:t> ISBN: 978-0-12-396483-0, 181-196 </a:t>
            </a:r>
            <a:endParaRPr lang="de-DE" sz="1600" dirty="0" smtClean="0"/>
          </a:p>
          <a:p>
            <a:r>
              <a:rPr lang="en-US" sz="1600" dirty="0"/>
              <a:t>Wagner, D., B. </a:t>
            </a:r>
            <a:r>
              <a:rPr lang="en-US" sz="1600" dirty="0" err="1"/>
              <a:t>Tinz</a:t>
            </a:r>
            <a:r>
              <a:rPr lang="en-US" sz="1600" dirty="0"/>
              <a:t>, and H. von Storch, 2016: </a:t>
            </a:r>
            <a:r>
              <a:rPr lang="en-US" sz="1600" dirty="0">
                <a:solidFill>
                  <a:srgbClr val="FF0000"/>
                </a:solidFill>
              </a:rPr>
              <a:t>Newly Digitized Historical Climate Data of the German Bight and the Southern Baltic Sea Coasts.</a:t>
            </a:r>
            <a:r>
              <a:rPr lang="en-US" sz="1600" dirty="0"/>
              <a:t> </a:t>
            </a:r>
            <a:r>
              <a:rPr lang="en-US" sz="1600" i="1" dirty="0"/>
              <a:t>J. </a:t>
            </a:r>
            <a:r>
              <a:rPr lang="en-US" sz="1600" i="1" dirty="0" err="1"/>
              <a:t>Atmos</a:t>
            </a:r>
            <a:r>
              <a:rPr lang="en-US" sz="1600" i="1" dirty="0"/>
              <a:t> Ocean Technology</a:t>
            </a:r>
            <a:r>
              <a:rPr lang="en-US" sz="1600" dirty="0"/>
              <a:t>, in press</a:t>
            </a:r>
            <a:endParaRPr lang="de-DE" sz="1600" dirty="0"/>
          </a:p>
        </p:txBody>
      </p:sp>
      <p:sp>
        <p:nvSpPr>
          <p:cNvPr id="4" name="Foliennummernplatzhalter 3"/>
          <p:cNvSpPr>
            <a:spLocks noGrp="1"/>
          </p:cNvSpPr>
          <p:nvPr>
            <p:ph type="sldNum" sz="quarter" idx="12"/>
          </p:nvPr>
        </p:nvSpPr>
        <p:spPr/>
        <p:txBody>
          <a:bodyPr/>
          <a:lstStyle/>
          <a:p>
            <a:fld id="{E8F3CC0F-D5F0-4F8A-8A53-42AA149F4821}" type="slidenum">
              <a:rPr lang="de-DE" smtClean="0"/>
              <a:t>11</a:t>
            </a:fld>
            <a:endParaRPr lang="de-DE"/>
          </a:p>
        </p:txBody>
      </p:sp>
      <p:sp>
        <p:nvSpPr>
          <p:cNvPr id="5" name="Textfeld 4"/>
          <p:cNvSpPr txBox="1"/>
          <p:nvPr/>
        </p:nvSpPr>
        <p:spPr>
          <a:xfrm>
            <a:off x="838200" y="1501752"/>
            <a:ext cx="77724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Long time series of historical storm surges are needed </a:t>
            </a:r>
          </a:p>
          <a:p>
            <a:pPr marL="285750" indent="-285750">
              <a:buFontTx/>
              <a:buChar char="-"/>
            </a:pPr>
            <a:r>
              <a:rPr lang="en-US" dirty="0" smtClean="0"/>
              <a:t>For understanding processes and drivers of storm surges</a:t>
            </a:r>
          </a:p>
          <a:p>
            <a:pPr marL="285750" indent="-285750">
              <a:buFontTx/>
              <a:buChar char="-"/>
            </a:pPr>
            <a:r>
              <a:rPr lang="en-US" dirty="0" smtClean="0"/>
              <a:t>For assessing the risk of rare events</a:t>
            </a:r>
          </a:p>
          <a:p>
            <a:pPr marL="285750" indent="-285750">
              <a:buFontTx/>
              <a:buChar char="-"/>
            </a:pPr>
            <a:r>
              <a:rPr lang="en-US" dirty="0" smtClean="0"/>
              <a:t>For assessing change and </a:t>
            </a:r>
          </a:p>
          <a:p>
            <a:pPr marL="285750" indent="-285750">
              <a:buFontTx/>
              <a:buChar char="-"/>
            </a:pPr>
            <a:r>
              <a:rPr lang="en-US" dirty="0" smtClean="0"/>
              <a:t>For projecting future developments</a:t>
            </a:r>
            <a:br>
              <a:rPr lang="en-US" dirty="0" smtClean="0"/>
            </a:br>
            <a:r>
              <a:rPr lang="en-US" dirty="0" smtClean="0"/>
              <a:t>but also</a:t>
            </a:r>
          </a:p>
          <a:p>
            <a:pPr marL="285750" indent="-285750">
              <a:buFontTx/>
              <a:buChar char="-"/>
            </a:pPr>
            <a:r>
              <a:rPr lang="en-US" dirty="0" smtClean="0"/>
              <a:t>For assessing disaster management</a:t>
            </a:r>
          </a:p>
          <a:p>
            <a:pPr marL="285750" indent="-285750">
              <a:buFontTx/>
              <a:buChar char="-"/>
            </a:pPr>
            <a:r>
              <a:rPr lang="en-US" dirty="0" smtClean="0"/>
              <a:t>For assessing the effects of water works</a:t>
            </a:r>
          </a:p>
          <a:p>
            <a:endParaRPr lang="en-US" dirty="0"/>
          </a:p>
          <a:p>
            <a:pPr marL="285750" indent="-285750">
              <a:buFont typeface="Arial" panose="020B0604020202020204" pitchFamily="34" charset="0"/>
              <a:buChar char="•"/>
            </a:pPr>
            <a:r>
              <a:rPr lang="en-US" dirty="0" smtClean="0"/>
              <a:t>To do so, we need more historical data of past rare events. This can be achieved by additional data, which may be forgotten in forgotten archives. It can also be achieved by setting up hydro-dynamical models, which process estimates of past weather states.</a:t>
            </a:r>
            <a:endParaRPr lang="en-US" dirty="0"/>
          </a:p>
        </p:txBody>
      </p:sp>
    </p:spTree>
    <p:extLst>
      <p:ext uri="{BB962C8B-B14F-4D97-AF65-F5344CB8AC3E}">
        <p14:creationId xmlns:p14="http://schemas.microsoft.com/office/powerpoint/2010/main" val="1814339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8F3CC0F-D5F0-4F8A-8A53-42AA149F4821}" type="slidenum">
              <a:rPr lang="de-DE" smtClean="0"/>
              <a:t>12</a:t>
            </a:fld>
            <a:endParaRPr lang="de-DE"/>
          </a:p>
        </p:txBody>
      </p:sp>
      <p:pic>
        <p:nvPicPr>
          <p:cNvPr id="5" name="Grafik 4"/>
          <p:cNvPicPr>
            <a:picLocks noChangeAspect="1"/>
          </p:cNvPicPr>
          <p:nvPr/>
        </p:nvPicPr>
        <p:blipFill>
          <a:blip r:embed="rId2"/>
          <a:stretch>
            <a:fillRect/>
          </a:stretch>
        </p:blipFill>
        <p:spPr>
          <a:xfrm>
            <a:off x="755515" y="28153"/>
            <a:ext cx="10680970" cy="6829847"/>
          </a:xfrm>
          <a:prstGeom prst="rect">
            <a:avLst/>
          </a:prstGeom>
        </p:spPr>
      </p:pic>
    </p:spTree>
    <p:extLst>
      <p:ext uri="{BB962C8B-B14F-4D97-AF65-F5344CB8AC3E}">
        <p14:creationId xmlns:p14="http://schemas.microsoft.com/office/powerpoint/2010/main" val="3238277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8370"/>
            <a:ext cx="10515600" cy="1325563"/>
          </a:xfrm>
        </p:spPr>
        <p:txBody>
          <a:bodyPr/>
          <a:lstStyle/>
          <a:p>
            <a:pPr algn="ctr"/>
            <a:r>
              <a:rPr lang="de-DE" b="1" dirty="0" smtClean="0">
                <a:latin typeface="+mn-lt"/>
              </a:rPr>
              <a:t>Global </a:t>
            </a:r>
            <a:r>
              <a:rPr lang="de-DE" b="1" dirty="0" err="1" smtClean="0">
                <a:latin typeface="+mn-lt"/>
              </a:rPr>
              <a:t>distribution</a:t>
            </a:r>
            <a:r>
              <a:rPr lang="de-DE" b="1" dirty="0" smtClean="0">
                <a:latin typeface="+mn-lt"/>
              </a:rPr>
              <a:t> </a:t>
            </a:r>
            <a:r>
              <a:rPr lang="de-DE" b="1" dirty="0" err="1" smtClean="0">
                <a:latin typeface="+mn-lt"/>
              </a:rPr>
              <a:t>of</a:t>
            </a:r>
            <a:r>
              <a:rPr lang="de-DE" b="1" dirty="0" smtClean="0">
                <a:latin typeface="+mn-lt"/>
              </a:rPr>
              <a:t> </a:t>
            </a:r>
            <a:r>
              <a:rPr lang="de-DE" b="1" dirty="0" err="1" smtClean="0">
                <a:latin typeface="+mn-lt"/>
              </a:rPr>
              <a:t>storm</a:t>
            </a:r>
            <a:r>
              <a:rPr lang="de-DE" b="1" dirty="0" smtClean="0">
                <a:latin typeface="+mn-lt"/>
              </a:rPr>
              <a:t> </a:t>
            </a:r>
            <a:r>
              <a:rPr lang="de-DE" b="1" dirty="0" err="1" smtClean="0">
                <a:latin typeface="+mn-lt"/>
              </a:rPr>
              <a:t>surges</a:t>
            </a:r>
            <a:endParaRPr lang="de-DE" b="1" dirty="0">
              <a:latin typeface="+mn-lt"/>
            </a:endParaRPr>
          </a:p>
        </p:txBody>
      </p:sp>
      <p:pic>
        <p:nvPicPr>
          <p:cNvPr id="4" name="Grafik 1" descr="surges.munich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1709" y="1346907"/>
            <a:ext cx="84963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1921050" y="5983638"/>
            <a:ext cx="8351838" cy="461962"/>
          </a:xfrm>
          <a:prstGeom prst="rect">
            <a:avLst/>
          </a:prstGeom>
          <a:noFill/>
        </p:spPr>
        <p:txBody>
          <a:bodyPr>
            <a:spAutoFit/>
          </a:bodyPr>
          <a:lstStyle/>
          <a:p>
            <a:pPr>
              <a:defRPr/>
            </a:pPr>
            <a:r>
              <a:rPr lang="en-US" sz="2400" dirty="0">
                <a:latin typeface="+mj-lt"/>
              </a:rPr>
              <a:t>Spatial distribution of storm surge risks according to Munich Re</a:t>
            </a:r>
          </a:p>
        </p:txBody>
      </p:sp>
      <p:sp>
        <p:nvSpPr>
          <p:cNvPr id="8" name="Textfeld 7"/>
          <p:cNvSpPr txBox="1"/>
          <p:nvPr/>
        </p:nvSpPr>
        <p:spPr>
          <a:xfrm>
            <a:off x="2212622" y="2596444"/>
            <a:ext cx="7936089" cy="1938992"/>
          </a:xfrm>
          <a:prstGeom prst="rect">
            <a:avLst/>
          </a:prstGeom>
          <a:solidFill>
            <a:schemeClr val="bg1">
              <a:lumMod val="65000"/>
            </a:schemeClr>
          </a:solidFill>
        </p:spPr>
        <p:txBody>
          <a:bodyPr wrap="square" rtlCol="0">
            <a:spAutoFit/>
          </a:bodyPr>
          <a:lstStyle/>
          <a:p>
            <a:r>
              <a:rPr lang="en-US" sz="2400" b="1" dirty="0" smtClean="0">
                <a:solidFill>
                  <a:srgbClr val="FFFF00"/>
                </a:solidFill>
              </a:rPr>
              <a:t>Storm surge research is fragmented</a:t>
            </a:r>
          </a:p>
          <a:p>
            <a:pPr marL="285750" indent="-285750">
              <a:buFontTx/>
              <a:buChar char="-"/>
            </a:pPr>
            <a:r>
              <a:rPr lang="en-US" sz="2400" dirty="0">
                <a:solidFill>
                  <a:srgbClr val="FFFF00"/>
                </a:solidFill>
              </a:rPr>
              <a:t>f</a:t>
            </a:r>
            <a:r>
              <a:rPr lang="en-US" sz="2400" dirty="0" smtClean="0">
                <a:solidFill>
                  <a:srgbClr val="FFFF00"/>
                </a:solidFill>
              </a:rPr>
              <a:t>ollowing different </a:t>
            </a:r>
            <a:r>
              <a:rPr lang="en-US" sz="2400" b="1" dirty="0" smtClean="0">
                <a:solidFill>
                  <a:srgbClr val="FFFF00"/>
                </a:solidFill>
              </a:rPr>
              <a:t>disciplines</a:t>
            </a:r>
            <a:r>
              <a:rPr lang="en-US" sz="2400" dirty="0" smtClean="0">
                <a:solidFill>
                  <a:srgbClr val="FFFF00"/>
                </a:solidFill>
              </a:rPr>
              <a:t> </a:t>
            </a:r>
            <a:br>
              <a:rPr lang="en-US" sz="2400" dirty="0" smtClean="0">
                <a:solidFill>
                  <a:srgbClr val="FFFF00"/>
                </a:solidFill>
              </a:rPr>
            </a:br>
            <a:r>
              <a:rPr lang="en-US" sz="2400" dirty="0" smtClean="0">
                <a:solidFill>
                  <a:srgbClr val="FFFF00"/>
                </a:solidFill>
              </a:rPr>
              <a:t>(coastal engineering, operational oceanography, coastal climate, risk management, others?)</a:t>
            </a:r>
          </a:p>
          <a:p>
            <a:pPr marL="285750" indent="-285750">
              <a:buFontTx/>
              <a:buChar char="-"/>
            </a:pPr>
            <a:r>
              <a:rPr lang="en-US" sz="2400" dirty="0">
                <a:solidFill>
                  <a:srgbClr val="FFFF00"/>
                </a:solidFill>
              </a:rPr>
              <a:t>f</a:t>
            </a:r>
            <a:r>
              <a:rPr lang="en-US" sz="2400" dirty="0" smtClean="0">
                <a:solidFill>
                  <a:srgbClr val="FFFF00"/>
                </a:solidFill>
              </a:rPr>
              <a:t>ollowing different </a:t>
            </a:r>
            <a:r>
              <a:rPr lang="en-US" sz="2400" b="1" dirty="0" smtClean="0">
                <a:solidFill>
                  <a:srgbClr val="FFFF00"/>
                </a:solidFill>
              </a:rPr>
              <a:t>regions</a:t>
            </a:r>
            <a:endParaRPr lang="en-US" sz="2400" b="1" dirty="0">
              <a:solidFill>
                <a:srgbClr val="FFFF00"/>
              </a:solidFill>
            </a:endParaRPr>
          </a:p>
        </p:txBody>
      </p:sp>
      <p:sp>
        <p:nvSpPr>
          <p:cNvPr id="9" name="Foliennummernplatzhalter 8"/>
          <p:cNvSpPr>
            <a:spLocks noGrp="1"/>
          </p:cNvSpPr>
          <p:nvPr>
            <p:ph type="sldNum" sz="quarter" idx="12"/>
          </p:nvPr>
        </p:nvSpPr>
        <p:spPr/>
        <p:txBody>
          <a:bodyPr/>
          <a:lstStyle/>
          <a:p>
            <a:fld id="{E8F3CC0F-D5F0-4F8A-8A53-42AA149F4821}" type="slidenum">
              <a:rPr lang="de-DE" smtClean="0"/>
              <a:t>2</a:t>
            </a:fld>
            <a:endParaRPr lang="de-DE"/>
          </a:p>
        </p:txBody>
      </p:sp>
    </p:spTree>
    <p:extLst>
      <p:ext uri="{BB962C8B-B14F-4D97-AF65-F5344CB8AC3E}">
        <p14:creationId xmlns:p14="http://schemas.microsoft.com/office/powerpoint/2010/main" val="19254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 descr="surges.munich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116012"/>
            <a:ext cx="84963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3160889" y="508000"/>
            <a:ext cx="4176889"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838200" y="1825625"/>
            <a:ext cx="6499578" cy="4351338"/>
          </a:xfrm>
        </p:spPr>
        <p:txBody>
          <a:bodyPr/>
          <a:lstStyle/>
          <a:p>
            <a:r>
              <a:rPr lang="de-DE" dirty="0" smtClean="0"/>
              <a:t>30 </a:t>
            </a:r>
            <a:r>
              <a:rPr lang="de-DE" dirty="0" err="1" smtClean="0"/>
              <a:t>December</a:t>
            </a:r>
            <a:r>
              <a:rPr lang="de-DE" dirty="0" smtClean="0"/>
              <a:t> 1913 - </a:t>
            </a:r>
            <a:r>
              <a:rPr lang="de-DE" b="1" dirty="0" err="1" smtClean="0"/>
              <a:t>Dziwnów</a:t>
            </a:r>
            <a:r>
              <a:rPr lang="de-DE" dirty="0" smtClean="0"/>
              <a:t>, </a:t>
            </a:r>
            <a:r>
              <a:rPr lang="de-DE" dirty="0" err="1" smtClean="0"/>
              <a:t>Poland</a:t>
            </a:r>
            <a:endParaRPr lang="de-DE" dirty="0" smtClean="0"/>
          </a:p>
          <a:p>
            <a:r>
              <a:rPr lang="de-DE" dirty="0" smtClean="0"/>
              <a:t>16 </a:t>
            </a:r>
            <a:r>
              <a:rPr lang="de-DE" dirty="0" err="1" smtClean="0"/>
              <a:t>February</a:t>
            </a:r>
            <a:r>
              <a:rPr lang="de-DE" dirty="0" smtClean="0"/>
              <a:t> 1962 – </a:t>
            </a:r>
            <a:r>
              <a:rPr lang="de-DE" b="1" dirty="0" smtClean="0"/>
              <a:t>Hamburg</a:t>
            </a:r>
            <a:r>
              <a:rPr lang="de-DE" dirty="0" smtClean="0"/>
              <a:t>, Germany</a:t>
            </a:r>
          </a:p>
          <a:p>
            <a:r>
              <a:rPr lang="de-DE" dirty="0" smtClean="0"/>
              <a:t>30 August 1939 - </a:t>
            </a:r>
            <a:r>
              <a:rPr lang="de-DE" b="1" dirty="0" err="1" smtClean="0"/>
              <a:t>Qingdao</a:t>
            </a:r>
            <a:r>
              <a:rPr lang="de-DE" dirty="0" smtClean="0"/>
              <a:t>, China</a:t>
            </a:r>
          </a:p>
          <a:p>
            <a:endParaRPr lang="de-DE" dirty="0"/>
          </a:p>
        </p:txBody>
      </p:sp>
      <p:sp>
        <p:nvSpPr>
          <p:cNvPr id="2" name="Titel 1"/>
          <p:cNvSpPr>
            <a:spLocks noGrp="1"/>
          </p:cNvSpPr>
          <p:nvPr>
            <p:ph type="title"/>
          </p:nvPr>
        </p:nvSpPr>
        <p:spPr>
          <a:xfrm>
            <a:off x="838200" y="365125"/>
            <a:ext cx="6296378" cy="1325563"/>
          </a:xfrm>
        </p:spPr>
        <p:txBody>
          <a:bodyPr/>
          <a:lstStyle/>
          <a:p>
            <a:pPr algn="ctr"/>
            <a:r>
              <a:rPr lang="de-DE" b="1" dirty="0" smtClean="0">
                <a:latin typeface="+mn-lt"/>
              </a:rPr>
              <a:t>Cases</a:t>
            </a:r>
            <a:endParaRPr lang="de-DE" b="1" dirty="0">
              <a:latin typeface="+mn-lt"/>
            </a:endParaRPr>
          </a:p>
        </p:txBody>
      </p:sp>
      <p:sp>
        <p:nvSpPr>
          <p:cNvPr id="7" name="Pfeil nach rechts 6"/>
          <p:cNvSpPr/>
          <p:nvPr/>
        </p:nvSpPr>
        <p:spPr>
          <a:xfrm rot="7809542">
            <a:off x="8071114" y="1397784"/>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rot="3707144">
            <a:off x="7209502" y="1331230"/>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rot="13739084">
            <a:off x="10619582" y="2641605"/>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10"/>
          <p:cNvSpPr>
            <a:spLocks noGrp="1"/>
          </p:cNvSpPr>
          <p:nvPr>
            <p:ph type="sldNum" sz="quarter" idx="12"/>
          </p:nvPr>
        </p:nvSpPr>
        <p:spPr/>
        <p:txBody>
          <a:bodyPr/>
          <a:lstStyle/>
          <a:p>
            <a:fld id="{E8F3CC0F-D5F0-4F8A-8A53-42AA149F4821}" type="slidenum">
              <a:rPr lang="de-DE" smtClean="0"/>
              <a:t>3</a:t>
            </a:fld>
            <a:endParaRPr lang="de-DE"/>
          </a:p>
        </p:txBody>
      </p:sp>
    </p:spTree>
    <p:extLst>
      <p:ext uri="{BB962C8B-B14F-4D97-AF65-F5344CB8AC3E}">
        <p14:creationId xmlns:p14="http://schemas.microsoft.com/office/powerpoint/2010/main" val="35022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03000"/>
            <a:ext cx="10515600" cy="1325563"/>
          </a:xfrm>
        </p:spPr>
        <p:txBody>
          <a:bodyPr>
            <a:normAutofit/>
          </a:bodyPr>
          <a:lstStyle/>
          <a:p>
            <a:r>
              <a:rPr lang="de-DE" b="1" dirty="0" smtClean="0">
                <a:latin typeface="+mn-lt"/>
              </a:rPr>
              <a:t>30 </a:t>
            </a:r>
            <a:r>
              <a:rPr lang="de-DE" b="1" dirty="0" err="1" smtClean="0">
                <a:latin typeface="+mn-lt"/>
              </a:rPr>
              <a:t>December</a:t>
            </a:r>
            <a:r>
              <a:rPr lang="de-DE" b="1" dirty="0" smtClean="0">
                <a:latin typeface="+mn-lt"/>
              </a:rPr>
              <a:t> 1913 </a:t>
            </a:r>
            <a:br>
              <a:rPr lang="de-DE" b="1" dirty="0" smtClean="0">
                <a:latin typeface="+mn-lt"/>
              </a:rPr>
            </a:br>
            <a:r>
              <a:rPr lang="de-DE" b="1" dirty="0" smtClean="0">
                <a:latin typeface="+mn-lt"/>
              </a:rPr>
              <a:t>- </a:t>
            </a:r>
            <a:r>
              <a:rPr lang="de-DE" b="1" dirty="0" err="1" smtClean="0">
                <a:latin typeface="+mn-lt"/>
              </a:rPr>
              <a:t>Dziwnów</a:t>
            </a:r>
            <a:r>
              <a:rPr lang="de-DE" b="1" dirty="0" smtClean="0">
                <a:latin typeface="+mn-lt"/>
              </a:rPr>
              <a:t>, </a:t>
            </a:r>
            <a:r>
              <a:rPr lang="de-DE" b="1" dirty="0" err="1" smtClean="0">
                <a:latin typeface="+mn-lt"/>
              </a:rPr>
              <a:t>Poland</a:t>
            </a:r>
            <a:endParaRPr lang="de-DE" b="1" dirty="0" smtClean="0">
              <a:latin typeface="+mn-lt"/>
            </a:endParaRPr>
          </a:p>
        </p:txBody>
      </p:sp>
      <p:sp>
        <p:nvSpPr>
          <p:cNvPr id="3" name="Inhaltsplatzhalter 2"/>
          <p:cNvSpPr>
            <a:spLocks noGrp="1"/>
          </p:cNvSpPr>
          <p:nvPr>
            <p:ph idx="1"/>
          </p:nvPr>
        </p:nvSpPr>
        <p:spPr>
          <a:xfrm>
            <a:off x="784746" y="1653627"/>
            <a:ext cx="7310652" cy="4351338"/>
          </a:xfrm>
        </p:spPr>
        <p:txBody>
          <a:bodyPr>
            <a:noAutofit/>
          </a:bodyPr>
          <a:lstStyle/>
          <a:p>
            <a:pPr>
              <a:lnSpc>
                <a:spcPct val="112000"/>
              </a:lnSpc>
            </a:pPr>
            <a:r>
              <a:rPr lang="en-US" sz="1800" dirty="0" smtClean="0"/>
              <a:t>Originally, </a:t>
            </a:r>
            <a:r>
              <a:rPr lang="de-DE" sz="1800" b="1" dirty="0" err="1" smtClean="0"/>
              <a:t>Dziwnów</a:t>
            </a:r>
            <a:r>
              <a:rPr lang="en-US" sz="1800" dirty="0" smtClean="0"/>
              <a:t> </a:t>
            </a:r>
            <a:r>
              <a:rPr lang="en-US" sz="1800" dirty="0"/>
              <a:t>was initially a small fishing </a:t>
            </a:r>
            <a:r>
              <a:rPr lang="en-US" sz="1800" dirty="0" smtClean="0"/>
              <a:t>village at the Southern Baltic Sea coast. Beginning at about 1890, it </a:t>
            </a:r>
            <a:r>
              <a:rPr lang="en-US" sz="1800" dirty="0"/>
              <a:t>gained importance as a holiday and spa </a:t>
            </a:r>
            <a:r>
              <a:rPr lang="en-US" sz="1800" dirty="0" smtClean="0"/>
              <a:t>resort. </a:t>
            </a:r>
            <a:r>
              <a:rPr lang="en-US" sz="1800" dirty="0"/>
              <a:t>Hotels and health centers, </a:t>
            </a:r>
            <a:r>
              <a:rPr lang="en-US" sz="1800" dirty="0" smtClean="0"/>
              <a:t>including “</a:t>
            </a:r>
            <a:r>
              <a:rPr lang="en-US" sz="1800" dirty="0" err="1" smtClean="0"/>
              <a:t>Kurhaus</a:t>
            </a:r>
            <a:r>
              <a:rPr lang="en-US" sz="1800" dirty="0" smtClean="0"/>
              <a:t>” (the greatest at the Baltic coast), a </a:t>
            </a:r>
            <a:r>
              <a:rPr lang="en-US" sz="1800" dirty="0"/>
              <a:t>beach hall, a promenade </a:t>
            </a:r>
            <a:r>
              <a:rPr lang="en-US" sz="1800" dirty="0" smtClean="0"/>
              <a:t>on the </a:t>
            </a:r>
            <a:r>
              <a:rPr lang="en-US" sz="1800" dirty="0"/>
              <a:t>dune, beach </a:t>
            </a:r>
            <a:r>
              <a:rPr lang="en-US" sz="1800" dirty="0" smtClean="0"/>
              <a:t>baths, </a:t>
            </a:r>
            <a:r>
              <a:rPr lang="en-US" sz="1800" dirty="0"/>
              <a:t>and a pier were </a:t>
            </a:r>
            <a:r>
              <a:rPr lang="en-US" sz="1800" dirty="0" smtClean="0"/>
              <a:t>constructed. It became </a:t>
            </a:r>
            <a:r>
              <a:rPr lang="en-US" sz="1800" dirty="0"/>
              <a:t>a</a:t>
            </a:r>
            <a:r>
              <a:rPr lang="en-US" sz="1800" dirty="0" smtClean="0"/>
              <a:t> </a:t>
            </a:r>
            <a:r>
              <a:rPr lang="en-US" sz="1800" dirty="0"/>
              <a:t>popular holiday destination on the Baltic </a:t>
            </a:r>
            <a:r>
              <a:rPr lang="en-US" sz="1800" dirty="0" smtClean="0"/>
              <a:t>coast.</a:t>
            </a:r>
            <a:endParaRPr lang="en-US" sz="1800" dirty="0"/>
          </a:p>
          <a:p>
            <a:pPr>
              <a:lnSpc>
                <a:spcPct val="112000"/>
              </a:lnSpc>
            </a:pPr>
            <a:r>
              <a:rPr lang="en-US" sz="1800" dirty="0" smtClean="0"/>
              <a:t>On 30 December </a:t>
            </a:r>
            <a:r>
              <a:rPr lang="en-US" sz="1800" dirty="0"/>
              <a:t>1913, a substantial storm devastated </a:t>
            </a:r>
            <a:r>
              <a:rPr lang="de-DE" sz="1800" dirty="0" err="1" smtClean="0"/>
              <a:t>Dziwnów</a:t>
            </a:r>
            <a:r>
              <a:rPr lang="de-DE" sz="1800" dirty="0" smtClean="0"/>
              <a:t>. </a:t>
            </a:r>
            <a:r>
              <a:rPr lang="en-US" sz="1800" dirty="0" smtClean="0"/>
              <a:t>Several buildings and tourist infrastructure, including </a:t>
            </a:r>
            <a:r>
              <a:rPr lang="en-US" sz="1800" dirty="0" err="1" smtClean="0"/>
              <a:t>Kurhaus</a:t>
            </a:r>
            <a:r>
              <a:rPr lang="en-US" sz="1800" smtClean="0"/>
              <a:t>, </a:t>
            </a:r>
            <a:r>
              <a:rPr lang="en-US" sz="1800" dirty="0" smtClean="0"/>
              <a:t>were destroyed. The resort town never recovered in full.</a:t>
            </a:r>
          </a:p>
          <a:p>
            <a:pPr>
              <a:lnSpc>
                <a:spcPct val="112000"/>
              </a:lnSpc>
            </a:pPr>
            <a:r>
              <a:rPr lang="en-US" sz="1800" dirty="0" smtClean="0"/>
              <a:t>The storm began on 27 </a:t>
            </a:r>
            <a:r>
              <a:rPr lang="en-US" sz="1800" dirty="0"/>
              <a:t>December with strong </a:t>
            </a:r>
            <a:r>
              <a:rPr lang="en-US" sz="1800" dirty="0" smtClean="0"/>
              <a:t>N-NW </a:t>
            </a:r>
            <a:r>
              <a:rPr lang="en-US" sz="1800" dirty="0"/>
              <a:t>winds (</a:t>
            </a:r>
            <a:r>
              <a:rPr lang="en-US" sz="1800" dirty="0" smtClean="0"/>
              <a:t>Beaufort 8-9</a:t>
            </a:r>
            <a:r>
              <a:rPr lang="en-US" sz="1800" dirty="0"/>
              <a:t>). On 30 December the winds shifted to </a:t>
            </a:r>
            <a:r>
              <a:rPr lang="en-US" sz="1800" dirty="0" smtClean="0"/>
              <a:t>N-NE </a:t>
            </a:r>
            <a:r>
              <a:rPr lang="en-US" sz="1800" dirty="0"/>
              <a:t>and formed a strong </a:t>
            </a:r>
            <a:r>
              <a:rPr lang="en-US" sz="1800" dirty="0" smtClean="0"/>
              <a:t>storm surge</a:t>
            </a:r>
            <a:r>
              <a:rPr lang="en-US" sz="1800" dirty="0"/>
              <a:t>. </a:t>
            </a:r>
            <a:r>
              <a:rPr lang="en-US" sz="1800" dirty="0" smtClean="0"/>
              <a:t>Storm surge levels of +1.98 m were recorded for </a:t>
            </a:r>
            <a:r>
              <a:rPr lang="en-US" sz="1800" dirty="0" err="1" smtClean="0"/>
              <a:t>Świnoujście</a:t>
            </a:r>
            <a:r>
              <a:rPr lang="en-US" sz="1800" dirty="0"/>
              <a:t>,</a:t>
            </a:r>
            <a:r>
              <a:rPr lang="de-DE" sz="1800" dirty="0" smtClean="0"/>
              <a:t> </a:t>
            </a:r>
            <a:r>
              <a:rPr lang="de-DE" sz="1800" dirty="0" err="1" smtClean="0"/>
              <a:t>and</a:t>
            </a:r>
            <a:r>
              <a:rPr lang="de-DE" sz="1800" dirty="0" smtClean="0"/>
              <a:t> +1.82m </a:t>
            </a:r>
            <a:r>
              <a:rPr lang="de-DE" sz="1800" dirty="0" err="1" smtClean="0"/>
              <a:t>for</a:t>
            </a:r>
            <a:r>
              <a:rPr lang="de-DE" sz="1800" dirty="0" smtClean="0"/>
              <a:t> </a:t>
            </a:r>
            <a:r>
              <a:rPr lang="en-US" sz="1800" dirty="0" smtClean="0"/>
              <a:t>Kiel. </a:t>
            </a:r>
            <a:br>
              <a:rPr lang="en-US" sz="1800" dirty="0" smtClean="0"/>
            </a:br>
            <a:r>
              <a:rPr lang="en-US" sz="1800" dirty="0" smtClean="0"/>
              <a:t>In </a:t>
            </a:r>
            <a:r>
              <a:rPr lang="en-US" sz="1800" dirty="0"/>
              <a:t>the afternoon of 30 </a:t>
            </a:r>
            <a:r>
              <a:rPr lang="en-US" sz="1800" dirty="0" smtClean="0"/>
              <a:t>December water </a:t>
            </a:r>
            <a:r>
              <a:rPr lang="en-US" sz="1800" dirty="0"/>
              <a:t>overflowed the low dunes and flooded the low-lying </a:t>
            </a:r>
            <a:r>
              <a:rPr lang="en-US" sz="1800" dirty="0" smtClean="0"/>
              <a:t>hinterland.</a:t>
            </a:r>
            <a:endParaRPr lang="de-DE" sz="1800" dirty="0"/>
          </a:p>
        </p:txBody>
      </p:sp>
      <p:pic>
        <p:nvPicPr>
          <p:cNvPr id="4" name="Grafik 3"/>
          <p:cNvPicPr>
            <a:picLocks noChangeAspect="1"/>
          </p:cNvPicPr>
          <p:nvPr/>
        </p:nvPicPr>
        <p:blipFill>
          <a:blip r:embed="rId2"/>
          <a:stretch>
            <a:fillRect/>
          </a:stretch>
        </p:blipFill>
        <p:spPr>
          <a:xfrm>
            <a:off x="8132738" y="3045455"/>
            <a:ext cx="3936196" cy="3346850"/>
          </a:xfrm>
          <a:prstGeom prst="rect">
            <a:avLst/>
          </a:prstGeom>
        </p:spPr>
      </p:pic>
      <p:sp>
        <p:nvSpPr>
          <p:cNvPr id="7" name="Pfeil nach unten 6"/>
          <p:cNvSpPr/>
          <p:nvPr/>
        </p:nvSpPr>
        <p:spPr>
          <a:xfrm rot="3220397">
            <a:off x="10573810" y="3552113"/>
            <a:ext cx="484632" cy="97840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8"/>
          <p:cNvSpPr>
            <a:spLocks noGrp="1"/>
          </p:cNvSpPr>
          <p:nvPr>
            <p:ph type="sldNum" sz="quarter" idx="12"/>
          </p:nvPr>
        </p:nvSpPr>
        <p:spPr/>
        <p:txBody>
          <a:bodyPr/>
          <a:lstStyle/>
          <a:p>
            <a:fld id="{E8F3CC0F-D5F0-4F8A-8A53-42AA149F4821}" type="slidenum">
              <a:rPr lang="de-DE" smtClean="0"/>
              <a:t>4</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738" y="475457"/>
            <a:ext cx="4007740" cy="2517258"/>
          </a:xfrm>
          <a:prstGeom prst="rect">
            <a:avLst/>
          </a:prstGeom>
        </p:spPr>
      </p:pic>
    </p:spTree>
    <p:extLst>
      <p:ext uri="{BB962C8B-B14F-4D97-AF65-F5344CB8AC3E}">
        <p14:creationId xmlns:p14="http://schemas.microsoft.com/office/powerpoint/2010/main" val="1339431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52400" y="1690688"/>
            <a:ext cx="6881164" cy="4955772"/>
          </a:xfrm>
        </p:spPr>
        <p:txBody>
          <a:bodyPr>
            <a:normAutofit/>
          </a:bodyPr>
          <a:lstStyle/>
          <a:p>
            <a:pPr>
              <a:lnSpc>
                <a:spcPct val="112000"/>
              </a:lnSpc>
            </a:pPr>
            <a:r>
              <a:rPr lang="en-US" sz="1600" dirty="0" smtClean="0"/>
              <a:t>The </a:t>
            </a:r>
            <a:r>
              <a:rPr lang="en-US" sz="1600" dirty="0"/>
              <a:t>history of storm </a:t>
            </a:r>
            <a:r>
              <a:rPr lang="en-US" sz="1600" dirty="0" smtClean="0"/>
              <a:t>surges in </a:t>
            </a:r>
            <a:r>
              <a:rPr lang="en-US" sz="1600" b="1" dirty="0"/>
              <a:t>Hamburg</a:t>
            </a:r>
            <a:r>
              <a:rPr lang="en-US" sz="1600" dirty="0"/>
              <a:t> since </a:t>
            </a:r>
            <a:r>
              <a:rPr lang="en-US" sz="1600" dirty="0" smtClean="0"/>
              <a:t>1750: </a:t>
            </a:r>
            <a:br>
              <a:rPr lang="en-US" sz="1600" dirty="0" smtClean="0"/>
            </a:br>
            <a:r>
              <a:rPr lang="en-US" sz="1600" dirty="0" smtClean="0"/>
              <a:t>(</a:t>
            </a:r>
            <a:r>
              <a:rPr lang="en-US" sz="1600" dirty="0"/>
              <a:t>1) a frequent </a:t>
            </a:r>
            <a:r>
              <a:rPr lang="en-US" sz="1600" dirty="0" smtClean="0"/>
              <a:t>damage period </a:t>
            </a:r>
            <a:r>
              <a:rPr lang="en-US" sz="1600" dirty="0"/>
              <a:t>(prior to 1850</a:t>
            </a:r>
            <a:r>
              <a:rPr lang="en-US" sz="1600" dirty="0" smtClean="0"/>
              <a:t>) - </a:t>
            </a:r>
            <a:r>
              <a:rPr lang="en-US" sz="1600" dirty="0"/>
              <a:t>S</a:t>
            </a:r>
            <a:r>
              <a:rPr lang="en-US" sz="1600" dirty="0" smtClean="0"/>
              <a:t>torm surges and breaking dikes were relative frequent in Hamburg. </a:t>
            </a:r>
            <a:r>
              <a:rPr lang="en-US" sz="1600" dirty="0"/>
              <a:t>D</a:t>
            </a:r>
            <a:r>
              <a:rPr lang="en-US" sz="1600" dirty="0" smtClean="0"/>
              <a:t>ike failures took place at water levels of </a:t>
            </a:r>
            <a:r>
              <a:rPr lang="en-US" sz="1800" dirty="0" smtClean="0"/>
              <a:t>about</a:t>
            </a:r>
            <a:r>
              <a:rPr lang="en-US" sz="1600" dirty="0" smtClean="0"/>
              <a:t> +5.20 m. Eventually dike heights were raised to +5.70 m.</a:t>
            </a:r>
            <a:br>
              <a:rPr lang="en-US" sz="1600" dirty="0" smtClean="0"/>
            </a:br>
            <a:r>
              <a:rPr lang="en-US" sz="1600" dirty="0" smtClean="0"/>
              <a:t>(</a:t>
            </a:r>
            <a:r>
              <a:rPr lang="en-US" sz="1600" dirty="0"/>
              <a:t>2) a calm period (</a:t>
            </a:r>
            <a:r>
              <a:rPr lang="en-US" sz="1600" dirty="0" smtClean="0"/>
              <a:t>1855-1962). Only one severe storm surge happened </a:t>
            </a:r>
            <a:br>
              <a:rPr lang="en-US" sz="1600" dirty="0" smtClean="0"/>
            </a:br>
            <a:r>
              <a:rPr lang="en-US" sz="1600" dirty="0" smtClean="0"/>
              <a:t>(in 1855). For more than 100 years, the improved dike levels were not really </a:t>
            </a:r>
            <a:br>
              <a:rPr lang="en-US" sz="1600" dirty="0" smtClean="0"/>
            </a:br>
            <a:r>
              <a:rPr lang="en-US" sz="1600" dirty="0" smtClean="0"/>
              <a:t>challenged; all gauge readings were </a:t>
            </a:r>
            <a:r>
              <a:rPr lang="de-DE" sz="1600" dirty="0" err="1" smtClean="0"/>
              <a:t>below</a:t>
            </a:r>
            <a:r>
              <a:rPr lang="de-DE" sz="1600" dirty="0" smtClean="0"/>
              <a:t> +5.00 m.</a:t>
            </a:r>
            <a:r>
              <a:rPr lang="en-US" sz="1600" dirty="0" smtClean="0"/>
              <a:t/>
            </a:r>
            <a:br>
              <a:rPr lang="en-US" sz="1600" dirty="0" smtClean="0"/>
            </a:br>
            <a:r>
              <a:rPr lang="en-US" sz="1600" dirty="0" smtClean="0"/>
              <a:t>(</a:t>
            </a:r>
            <a:r>
              <a:rPr lang="en-US" sz="1600" dirty="0"/>
              <a:t>3) a period </a:t>
            </a:r>
            <a:r>
              <a:rPr lang="en-US" sz="1600" dirty="0" smtClean="0"/>
              <a:t>of </a:t>
            </a:r>
            <a:r>
              <a:rPr lang="en-US" sz="1600" dirty="0"/>
              <a:t>elevated but well-managed storm surge levels (1962 to present) </a:t>
            </a:r>
            <a:r>
              <a:rPr lang="en-US" sz="1600" dirty="0" smtClean="0"/>
              <a:t/>
            </a:r>
            <a:br>
              <a:rPr lang="en-US" sz="1600" dirty="0" smtClean="0"/>
            </a:br>
            <a:r>
              <a:rPr lang="en-US" sz="1600" dirty="0" smtClean="0"/>
              <a:t>After a catastrophic storm surge in 1962 dikes were raised to +7.20 m. </a:t>
            </a:r>
            <a:br>
              <a:rPr lang="en-US" sz="1600" dirty="0" smtClean="0"/>
            </a:br>
            <a:r>
              <a:rPr lang="en-US" sz="1600" dirty="0" smtClean="0"/>
              <a:t>Since then coastal defense held and damages were insignificant in Hamburg. </a:t>
            </a:r>
            <a:br>
              <a:rPr lang="en-US" sz="1600" dirty="0" smtClean="0"/>
            </a:br>
            <a:r>
              <a:rPr lang="en-US" sz="1600" dirty="0" smtClean="0"/>
              <a:t>The major reason for the elevated storm surges since 1962 was the </a:t>
            </a:r>
            <a:br>
              <a:rPr lang="en-US" sz="1600" dirty="0" smtClean="0"/>
            </a:br>
            <a:r>
              <a:rPr lang="en-US" sz="1600" dirty="0" smtClean="0"/>
              <a:t>transformation of the river into a channel for better shipping and improved </a:t>
            </a:r>
            <a:br>
              <a:rPr lang="en-US" sz="1600" dirty="0" smtClean="0"/>
            </a:br>
            <a:r>
              <a:rPr lang="en-US" sz="1600" dirty="0" smtClean="0"/>
              <a:t>coastal defense, while sea level rise played a secondary role.</a:t>
            </a:r>
          </a:p>
          <a:p>
            <a:pPr>
              <a:lnSpc>
                <a:spcPct val="112000"/>
              </a:lnSpc>
            </a:pPr>
            <a:r>
              <a:rPr lang="en-US" sz="1600" dirty="0" smtClean="0"/>
              <a:t>The 1962 storm surge killed more than 300 people in Hamburg. The badly </a:t>
            </a:r>
            <a:br>
              <a:rPr lang="en-US" sz="1600" dirty="0" smtClean="0"/>
            </a:br>
            <a:r>
              <a:rPr lang="en-US" sz="1600" dirty="0" smtClean="0"/>
              <a:t>maintained dikes broke in several locations and the civil defense for the case </a:t>
            </a:r>
            <a:br>
              <a:rPr lang="en-US" sz="1600" dirty="0" smtClean="0"/>
            </a:br>
            <a:r>
              <a:rPr lang="en-US" sz="1600" dirty="0" smtClean="0"/>
              <a:t>of a dike failure turned out to be inefficient.</a:t>
            </a:r>
            <a:endParaRPr lang="de-DE" sz="1400" dirty="0"/>
          </a:p>
        </p:txBody>
      </p:sp>
      <p:sp>
        <p:nvSpPr>
          <p:cNvPr id="2" name="Titel 1"/>
          <p:cNvSpPr>
            <a:spLocks noGrp="1"/>
          </p:cNvSpPr>
          <p:nvPr>
            <p:ph type="title"/>
          </p:nvPr>
        </p:nvSpPr>
        <p:spPr/>
        <p:txBody>
          <a:bodyPr>
            <a:normAutofit/>
          </a:bodyPr>
          <a:lstStyle/>
          <a:p>
            <a:r>
              <a:rPr lang="de-DE" b="1" dirty="0" smtClean="0">
                <a:latin typeface="+mn-lt"/>
              </a:rPr>
              <a:t>16 </a:t>
            </a:r>
            <a:r>
              <a:rPr lang="de-DE" b="1" dirty="0" err="1" smtClean="0">
                <a:latin typeface="+mn-lt"/>
              </a:rPr>
              <a:t>February</a:t>
            </a:r>
            <a:r>
              <a:rPr lang="de-DE" b="1" dirty="0" smtClean="0">
                <a:latin typeface="+mn-lt"/>
              </a:rPr>
              <a:t> 1962 </a:t>
            </a:r>
            <a:br>
              <a:rPr lang="de-DE" b="1" dirty="0" smtClean="0">
                <a:latin typeface="+mn-lt"/>
              </a:rPr>
            </a:br>
            <a:r>
              <a:rPr lang="de-DE" b="1" dirty="0" smtClean="0">
                <a:latin typeface="+mn-lt"/>
              </a:rPr>
              <a:t>– Hamburg, Germany</a:t>
            </a:r>
          </a:p>
        </p:txBody>
      </p:sp>
      <p:pic>
        <p:nvPicPr>
          <p:cNvPr id="4" name="Grafik 3"/>
          <p:cNvPicPr>
            <a:picLocks noChangeAspect="1"/>
          </p:cNvPicPr>
          <p:nvPr/>
        </p:nvPicPr>
        <p:blipFill>
          <a:blip r:embed="rId2"/>
          <a:stretch>
            <a:fillRect/>
          </a:stretch>
        </p:blipFill>
        <p:spPr>
          <a:xfrm>
            <a:off x="7390262" y="153585"/>
            <a:ext cx="4406787" cy="2335950"/>
          </a:xfrm>
          <a:prstGeom prst="rect">
            <a:avLst/>
          </a:prstGeom>
        </p:spPr>
      </p:pic>
      <p:pic>
        <p:nvPicPr>
          <p:cNvPr id="5" name="Grafik 4"/>
          <p:cNvPicPr>
            <a:picLocks noChangeAspect="1"/>
          </p:cNvPicPr>
          <p:nvPr/>
        </p:nvPicPr>
        <p:blipFill>
          <a:blip r:embed="rId3"/>
          <a:stretch>
            <a:fillRect/>
          </a:stretch>
        </p:blipFill>
        <p:spPr>
          <a:xfrm>
            <a:off x="7376971" y="3118005"/>
            <a:ext cx="4433368" cy="3132000"/>
          </a:xfrm>
          <a:prstGeom prst="rect">
            <a:avLst/>
          </a:prstGeom>
        </p:spPr>
      </p:pic>
      <p:sp>
        <p:nvSpPr>
          <p:cNvPr id="8" name="Textfeld 7"/>
          <p:cNvSpPr txBox="1"/>
          <p:nvPr/>
        </p:nvSpPr>
        <p:spPr>
          <a:xfrm>
            <a:off x="7444854" y="6209061"/>
            <a:ext cx="4365485" cy="369332"/>
          </a:xfrm>
          <a:prstGeom prst="rect">
            <a:avLst/>
          </a:prstGeom>
          <a:noFill/>
        </p:spPr>
        <p:txBody>
          <a:bodyPr wrap="square" rtlCol="0">
            <a:spAutoFit/>
          </a:bodyPr>
          <a:lstStyle/>
          <a:p>
            <a:r>
              <a:rPr lang="en-US" sz="900" dirty="0"/>
              <a:t>Flooded areas (blue) during the storm surge of February 16, 1962, in Hamburg. </a:t>
            </a:r>
            <a:r>
              <a:rPr lang="en-US" sz="900" dirty="0" smtClean="0"/>
              <a:t>The black </a:t>
            </a:r>
            <a:r>
              <a:rPr lang="en-US" sz="900" dirty="0"/>
              <a:t>line describes the coastal defense line; the red triangles represent dike failures.</a:t>
            </a:r>
            <a:endParaRPr lang="de-DE" sz="900" dirty="0"/>
          </a:p>
        </p:txBody>
      </p:sp>
      <p:sp>
        <p:nvSpPr>
          <p:cNvPr id="9" name="Textfeld 8"/>
          <p:cNvSpPr txBox="1"/>
          <p:nvPr/>
        </p:nvSpPr>
        <p:spPr>
          <a:xfrm>
            <a:off x="7444854" y="2556862"/>
            <a:ext cx="4247687" cy="507831"/>
          </a:xfrm>
          <a:prstGeom prst="rect">
            <a:avLst/>
          </a:prstGeom>
          <a:noFill/>
        </p:spPr>
        <p:txBody>
          <a:bodyPr wrap="square" rtlCol="0">
            <a:spAutoFit/>
          </a:bodyPr>
          <a:lstStyle/>
          <a:p>
            <a:r>
              <a:rPr lang="en-US" sz="900" dirty="0"/>
              <a:t>Storm surge heights (vertical bars) and dike heights (red horizontal lines) </a:t>
            </a:r>
            <a:r>
              <a:rPr lang="en-US" sz="900" dirty="0" smtClean="0"/>
              <a:t>as recorded </a:t>
            </a:r>
            <a:r>
              <a:rPr lang="en-US" sz="900" dirty="0"/>
              <a:t>at the tide gauge St Pauli in Hamburg from 1750 to 2004. The color coding </a:t>
            </a:r>
            <a:r>
              <a:rPr lang="en-US" sz="900" dirty="0" smtClean="0"/>
              <a:t>represents different </a:t>
            </a:r>
            <a:r>
              <a:rPr lang="en-US" sz="900" dirty="0"/>
              <a:t>surge heights. The red stars indicate dike failures.</a:t>
            </a:r>
            <a:endParaRPr lang="de-DE" sz="900" dirty="0"/>
          </a:p>
        </p:txBody>
      </p:sp>
      <p:sp>
        <p:nvSpPr>
          <p:cNvPr id="10" name="Foliennummernplatzhalter 9"/>
          <p:cNvSpPr>
            <a:spLocks noGrp="1"/>
          </p:cNvSpPr>
          <p:nvPr>
            <p:ph type="sldNum" sz="quarter" idx="12"/>
          </p:nvPr>
        </p:nvSpPr>
        <p:spPr/>
        <p:txBody>
          <a:bodyPr/>
          <a:lstStyle/>
          <a:p>
            <a:fld id="{E8F3CC0F-D5F0-4F8A-8A53-42AA149F4821}" type="slidenum">
              <a:rPr lang="de-DE" smtClean="0"/>
              <a:t>5</a:t>
            </a:fld>
            <a:endParaRPr lang="de-DE"/>
          </a:p>
        </p:txBody>
      </p:sp>
    </p:spTree>
    <p:extLst>
      <p:ext uri="{BB962C8B-B14F-4D97-AF65-F5344CB8AC3E}">
        <p14:creationId xmlns:p14="http://schemas.microsoft.com/office/powerpoint/2010/main" val="1707126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n-lt"/>
              </a:rPr>
              <a:t>30 August 1939 - </a:t>
            </a:r>
            <a:r>
              <a:rPr lang="de-DE" b="1" dirty="0" err="1" smtClean="0">
                <a:latin typeface="+mn-lt"/>
              </a:rPr>
              <a:t>Qingdao</a:t>
            </a:r>
            <a:r>
              <a:rPr lang="de-DE" b="1" dirty="0" smtClean="0">
                <a:latin typeface="+mn-lt"/>
              </a:rPr>
              <a:t>, China</a:t>
            </a:r>
            <a:r>
              <a:rPr lang="de-DE" dirty="0" smtClean="0"/>
              <a:t/>
            </a:r>
            <a:br>
              <a:rPr lang="de-DE" dirty="0" smtClean="0"/>
            </a:br>
            <a:endParaRPr lang="de-DE" b="1" dirty="0" smtClean="0"/>
          </a:p>
        </p:txBody>
      </p:sp>
      <p:sp>
        <p:nvSpPr>
          <p:cNvPr id="3" name="Inhaltsplatzhalter 2"/>
          <p:cNvSpPr>
            <a:spLocks noGrp="1"/>
          </p:cNvSpPr>
          <p:nvPr>
            <p:ph idx="1"/>
          </p:nvPr>
        </p:nvSpPr>
        <p:spPr>
          <a:xfrm>
            <a:off x="838200" y="1385247"/>
            <a:ext cx="10515600" cy="4626592"/>
          </a:xfrm>
        </p:spPr>
        <p:txBody>
          <a:bodyPr>
            <a:normAutofit/>
          </a:bodyPr>
          <a:lstStyle/>
          <a:p>
            <a:pPr>
              <a:lnSpc>
                <a:spcPct val="112000"/>
              </a:lnSpc>
            </a:pPr>
            <a:r>
              <a:rPr lang="en-US" sz="1600" dirty="0" smtClean="0"/>
              <a:t>A  nameless typhoon formed on 22 August 1939, in the Pacific Ocean.</a:t>
            </a:r>
            <a:br>
              <a:rPr lang="en-US" sz="1600" dirty="0" smtClean="0"/>
            </a:br>
            <a:r>
              <a:rPr lang="en-US" sz="1600" dirty="0" smtClean="0"/>
              <a:t>- On the evening of 30 </a:t>
            </a:r>
            <a:r>
              <a:rPr lang="en-US" sz="1600" b="1" dirty="0" smtClean="0"/>
              <a:t>August 1939 </a:t>
            </a:r>
            <a:r>
              <a:rPr lang="en-US" sz="1600" dirty="0" smtClean="0"/>
              <a:t>the typhoon approached Qingdao </a:t>
            </a:r>
            <a:br>
              <a:rPr lang="en-US" sz="1600" dirty="0" smtClean="0"/>
            </a:br>
            <a:r>
              <a:rPr lang="en-US" sz="1600" dirty="0" smtClean="0"/>
              <a:t>and was accompanied by severe precipitation. </a:t>
            </a:r>
            <a:br>
              <a:rPr lang="en-US" sz="1600" dirty="0" smtClean="0"/>
            </a:br>
            <a:r>
              <a:rPr lang="en-US" sz="1600" dirty="0" smtClean="0"/>
              <a:t>- At 6 am on 31 August, the typhoon center was about 120 km south of Qingdao </a:t>
            </a:r>
            <a:br>
              <a:rPr lang="en-US" sz="1600" dirty="0" smtClean="0"/>
            </a:br>
            <a:r>
              <a:rPr lang="en-US" sz="1600" dirty="0" smtClean="0"/>
              <a:t>and the wind speed in Qingdao likely exceeded 150 km/h. </a:t>
            </a:r>
            <a:br>
              <a:rPr lang="en-US" sz="1600" dirty="0" smtClean="0"/>
            </a:br>
            <a:r>
              <a:rPr lang="en-US" sz="1600" dirty="0" smtClean="0"/>
              <a:t>- At 9 am the typhoon made landfall on the  west coast of Qingdao’s  </a:t>
            </a:r>
            <a:r>
              <a:rPr lang="en-US" sz="1600" dirty="0" err="1" smtClean="0"/>
              <a:t>Jiaozhou</a:t>
            </a:r>
            <a:r>
              <a:rPr lang="en-US" sz="1600" dirty="0" smtClean="0"/>
              <a:t> Bay. </a:t>
            </a:r>
          </a:p>
          <a:p>
            <a:pPr>
              <a:lnSpc>
                <a:spcPct val="112000"/>
              </a:lnSpc>
            </a:pPr>
            <a:r>
              <a:rPr lang="en-US" sz="1600" dirty="0" smtClean="0"/>
              <a:t>In Qingdao </a:t>
            </a:r>
            <a:r>
              <a:rPr lang="en-US" sz="1600" dirty="0"/>
              <a:t>city, 17 people were killed by storm surge. More than 1,000 </a:t>
            </a:r>
            <a:r>
              <a:rPr lang="en-US" sz="1600" dirty="0" smtClean="0"/>
              <a:t>houses were </a:t>
            </a:r>
            <a:br>
              <a:rPr lang="en-US" sz="1600" dirty="0" smtClean="0"/>
            </a:br>
            <a:r>
              <a:rPr lang="en-US" sz="1600" dirty="0" smtClean="0"/>
              <a:t>destroyed </a:t>
            </a:r>
            <a:r>
              <a:rPr lang="en-US" sz="1600" dirty="0"/>
              <a:t>and an additional 3,000 houses were damaged. About 460 </a:t>
            </a:r>
            <a:r>
              <a:rPr lang="en-US" sz="1600" dirty="0" smtClean="0"/>
              <a:t>ha of </a:t>
            </a:r>
            <a:r>
              <a:rPr lang="en-US" sz="1600" dirty="0"/>
              <a:t>farmland </a:t>
            </a:r>
            <a:r>
              <a:rPr lang="en-US" sz="1600" dirty="0" smtClean="0"/>
              <a:t/>
            </a:r>
            <a:br>
              <a:rPr lang="en-US" sz="1600" dirty="0" smtClean="0"/>
            </a:br>
            <a:r>
              <a:rPr lang="en-US" sz="1600" dirty="0" smtClean="0"/>
              <a:t>near </a:t>
            </a:r>
            <a:r>
              <a:rPr lang="en-US" sz="1600" dirty="0"/>
              <a:t>the coast was inundated. The loss of grain harvest </a:t>
            </a:r>
            <a:r>
              <a:rPr lang="en-US" sz="1600" dirty="0" smtClean="0"/>
              <a:t>was estimated </a:t>
            </a:r>
            <a:r>
              <a:rPr lang="en-US" sz="1600" dirty="0"/>
              <a:t>at approximately </a:t>
            </a:r>
            <a:r>
              <a:rPr lang="en-US" sz="1600" dirty="0" smtClean="0"/>
              <a:t/>
            </a:r>
            <a:br>
              <a:rPr lang="en-US" sz="1600" dirty="0" smtClean="0"/>
            </a:br>
            <a:r>
              <a:rPr lang="en-US" sz="1600" dirty="0" smtClean="0"/>
              <a:t>11,000 </a:t>
            </a:r>
            <a:r>
              <a:rPr lang="en-US" sz="1600" dirty="0"/>
              <a:t>tons. The total economic loss was </a:t>
            </a:r>
            <a:r>
              <a:rPr lang="en-US" sz="1600" dirty="0" smtClean="0"/>
              <a:t>equivalent to US$ </a:t>
            </a:r>
            <a:r>
              <a:rPr lang="en-US" sz="1600" dirty="0"/>
              <a:t>4 </a:t>
            </a:r>
            <a:r>
              <a:rPr lang="en-US" sz="1600" dirty="0" smtClean="0"/>
              <a:t>million. </a:t>
            </a:r>
          </a:p>
          <a:p>
            <a:pPr>
              <a:lnSpc>
                <a:spcPct val="112000"/>
              </a:lnSpc>
            </a:pPr>
            <a:r>
              <a:rPr lang="en-US" sz="1600" dirty="0" smtClean="0"/>
              <a:t>The </a:t>
            </a:r>
            <a:r>
              <a:rPr lang="en-US" sz="1600" dirty="0"/>
              <a:t>disaster is still remembered by the </a:t>
            </a:r>
            <a:r>
              <a:rPr lang="en-US" sz="1600" dirty="0" smtClean="0"/>
              <a:t>local people </a:t>
            </a:r>
            <a:r>
              <a:rPr lang="en-US" sz="1600" dirty="0"/>
              <a:t>through oral transmission from the community </a:t>
            </a:r>
            <a:r>
              <a:rPr lang="en-US" sz="1600" dirty="0" smtClean="0"/>
              <a:t>elders.</a:t>
            </a:r>
            <a:endParaRPr lang="en-US" sz="1600" dirty="0"/>
          </a:p>
          <a:p>
            <a:pPr>
              <a:lnSpc>
                <a:spcPct val="112000"/>
              </a:lnSpc>
            </a:pPr>
            <a:r>
              <a:rPr lang="en-US" sz="1600" dirty="0" smtClean="0"/>
              <a:t>More </a:t>
            </a:r>
            <a:r>
              <a:rPr lang="en-US" sz="1600" dirty="0"/>
              <a:t>recently, in </a:t>
            </a:r>
            <a:r>
              <a:rPr lang="en-US" sz="1600" b="1" dirty="0"/>
              <a:t>August 1985</a:t>
            </a:r>
            <a:r>
              <a:rPr lang="en-US" sz="1600" dirty="0"/>
              <a:t>, a storm surge disaster happened </a:t>
            </a:r>
            <a:r>
              <a:rPr lang="en-US" sz="1600" dirty="0" smtClean="0"/>
              <a:t>when Typhoon </a:t>
            </a:r>
            <a:r>
              <a:rPr lang="en-US" sz="1600" dirty="0"/>
              <a:t>Mamie hit </a:t>
            </a:r>
            <a:r>
              <a:rPr lang="en-US" sz="1600" dirty="0" smtClean="0"/>
              <a:t>Qingdao. 29 </a:t>
            </a:r>
            <a:r>
              <a:rPr lang="en-US" sz="1600" dirty="0"/>
              <a:t>people </a:t>
            </a:r>
            <a:r>
              <a:rPr lang="en-US" sz="1600" dirty="0" smtClean="0"/>
              <a:t>were killed </a:t>
            </a:r>
            <a:r>
              <a:rPr lang="en-US" sz="1600" dirty="0"/>
              <a:t>and 368 people were wounded. More than 8,000 m of sea dikes </a:t>
            </a:r>
            <a:r>
              <a:rPr lang="en-US" sz="1600" dirty="0" smtClean="0"/>
              <a:t>and other </a:t>
            </a:r>
            <a:r>
              <a:rPr lang="en-US" sz="1600" dirty="0"/>
              <a:t>coastal defense measures were destroyed. The economic loss </a:t>
            </a:r>
            <a:r>
              <a:rPr lang="en-US" sz="1600" dirty="0" smtClean="0"/>
              <a:t>was equivalent </a:t>
            </a:r>
            <a:r>
              <a:rPr lang="en-US" sz="1600" dirty="0"/>
              <a:t>to around US$ 200 million.</a:t>
            </a:r>
            <a:endParaRPr lang="de-DE" sz="1600" dirty="0"/>
          </a:p>
        </p:txBody>
      </p:sp>
      <p:sp>
        <p:nvSpPr>
          <p:cNvPr id="4" name="Rechteck 3"/>
          <p:cNvSpPr/>
          <p:nvPr/>
        </p:nvSpPr>
        <p:spPr>
          <a:xfrm>
            <a:off x="3048000" y="3136613"/>
            <a:ext cx="6096000" cy="584775"/>
          </a:xfrm>
          <a:prstGeom prst="rect">
            <a:avLst/>
          </a:prstGeom>
        </p:spPr>
        <p:txBody>
          <a:bodyPr>
            <a:spAutoFit/>
          </a:bodyPr>
          <a:lstStyle/>
          <a:p>
            <a:endParaRPr lang="de-DE" sz="800" b="0" i="0" u="none" strike="noStrike" baseline="0" dirty="0" smtClean="0">
              <a:latin typeface="Times New Roman" panose="02020603050405020304" pitchFamily="18" charset="0"/>
            </a:endParaRPr>
          </a:p>
          <a:p>
            <a:endParaRPr lang="de-DE" sz="2400" b="0" i="0" u="none" strike="noStrike" baseline="0" dirty="0" smtClean="0">
              <a:latin typeface="Times New Roman" panose="02020603050405020304" pitchFamily="18" charset="0"/>
            </a:endParaRPr>
          </a:p>
        </p:txBody>
      </p:sp>
      <p:pic>
        <p:nvPicPr>
          <p:cNvPr id="7" name="Grafik 6"/>
          <p:cNvPicPr>
            <a:picLocks noChangeAspect="1"/>
          </p:cNvPicPr>
          <p:nvPr/>
        </p:nvPicPr>
        <p:blipFill>
          <a:blip r:embed="rId2"/>
          <a:stretch>
            <a:fillRect/>
          </a:stretch>
        </p:blipFill>
        <p:spPr>
          <a:xfrm>
            <a:off x="8425032" y="375756"/>
            <a:ext cx="3093863" cy="3332100"/>
          </a:xfrm>
          <a:prstGeom prst="rect">
            <a:avLst/>
          </a:prstGeom>
        </p:spPr>
      </p:pic>
      <p:sp>
        <p:nvSpPr>
          <p:cNvPr id="8" name="Pfeil nach unten 7"/>
          <p:cNvSpPr/>
          <p:nvPr/>
        </p:nvSpPr>
        <p:spPr>
          <a:xfrm rot="7759982">
            <a:off x="9953729" y="1119983"/>
            <a:ext cx="484632" cy="130199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8"/>
          <p:cNvSpPr>
            <a:spLocks noGrp="1"/>
          </p:cNvSpPr>
          <p:nvPr>
            <p:ph type="sldNum" sz="quarter" idx="12"/>
          </p:nvPr>
        </p:nvSpPr>
        <p:spPr/>
        <p:txBody>
          <a:bodyPr/>
          <a:lstStyle/>
          <a:p>
            <a:fld id="{E8F3CC0F-D5F0-4F8A-8A53-42AA149F4821}" type="slidenum">
              <a:rPr lang="de-DE" smtClean="0"/>
              <a:t>6</a:t>
            </a:fld>
            <a:endParaRPr lang="de-DE"/>
          </a:p>
        </p:txBody>
      </p:sp>
    </p:spTree>
    <p:extLst>
      <p:ext uri="{BB962C8B-B14F-4D97-AF65-F5344CB8AC3E}">
        <p14:creationId xmlns:p14="http://schemas.microsoft.com/office/powerpoint/2010/main" val="1885353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n-lt"/>
              </a:rPr>
              <a:t>D&amp;A  – </a:t>
            </a:r>
            <a:r>
              <a:rPr lang="de-DE" b="1" dirty="0" err="1" smtClean="0">
                <a:latin typeface="+mn-lt"/>
              </a:rPr>
              <a:t>statistics</a:t>
            </a:r>
            <a:r>
              <a:rPr lang="de-DE" b="1" dirty="0" smtClean="0">
                <a:latin typeface="+mn-lt"/>
              </a:rPr>
              <a:t> </a:t>
            </a:r>
            <a:r>
              <a:rPr lang="de-DE" b="1" dirty="0" err="1" smtClean="0">
                <a:latin typeface="+mn-lt"/>
              </a:rPr>
              <a:t>needed</a:t>
            </a:r>
            <a:endParaRPr lang="de-DE" b="1" dirty="0">
              <a:latin typeface="+mn-lt"/>
            </a:endParaRPr>
          </a:p>
        </p:txBody>
      </p:sp>
      <p:sp>
        <p:nvSpPr>
          <p:cNvPr id="3" name="Inhaltsplatzhalter 2"/>
          <p:cNvSpPr>
            <a:spLocks noGrp="1"/>
          </p:cNvSpPr>
          <p:nvPr>
            <p:ph idx="1"/>
          </p:nvPr>
        </p:nvSpPr>
        <p:spPr>
          <a:xfrm>
            <a:off x="838200" y="1517513"/>
            <a:ext cx="10515600" cy="4909226"/>
          </a:xfrm>
        </p:spPr>
        <p:txBody>
          <a:bodyPr>
            <a:normAutofit/>
          </a:bodyPr>
          <a:lstStyle/>
          <a:p>
            <a:pPr>
              <a:lnSpc>
                <a:spcPct val="110000"/>
              </a:lnSpc>
            </a:pPr>
            <a:r>
              <a:rPr lang="en-US" sz="1800" dirty="0" smtClean="0"/>
              <a:t>A key issue in current climate science is the question if the </a:t>
            </a:r>
            <a:r>
              <a:rPr lang="en-US" sz="1800" b="1" dirty="0" smtClean="0"/>
              <a:t>statistics of (atmospheric and oceanic) weather </a:t>
            </a:r>
            <a:r>
              <a:rPr lang="en-US" sz="1800" dirty="0" smtClean="0"/>
              <a:t>have changed.</a:t>
            </a:r>
          </a:p>
          <a:p>
            <a:pPr>
              <a:lnSpc>
                <a:spcPct val="110000"/>
              </a:lnSpc>
            </a:pPr>
            <a:r>
              <a:rPr lang="en-US" sz="1800" dirty="0" smtClean="0"/>
              <a:t>A significant aspect is risks, such as storm surges.</a:t>
            </a:r>
          </a:p>
          <a:p>
            <a:pPr>
              <a:lnSpc>
                <a:spcPct val="110000"/>
              </a:lnSpc>
            </a:pPr>
            <a:r>
              <a:rPr lang="en-US" sz="1800" dirty="0" smtClean="0"/>
              <a:t>For finding and describing changes in the statistics of storm surges, long times series of the timing, the frequency and the intensity of such storm surges is needed.</a:t>
            </a:r>
          </a:p>
          <a:p>
            <a:pPr>
              <a:lnSpc>
                <a:spcPct val="110000"/>
              </a:lnSpc>
            </a:pPr>
            <a:r>
              <a:rPr lang="en-US" sz="1800" dirty="0" smtClean="0"/>
              <a:t>Such changes may be due to decadal climate variability, but also to global climate change (sea level rise, changing storm characteristics) or to local (morphological) changes  (such a dredging shipping channels).</a:t>
            </a:r>
          </a:p>
          <a:p>
            <a:pPr>
              <a:lnSpc>
                <a:spcPct val="110000"/>
              </a:lnSpc>
            </a:pPr>
            <a:r>
              <a:rPr lang="en-US" sz="1800" dirty="0" smtClean="0"/>
              <a:t>The task of identifying a change beyond the natural variability is called </a:t>
            </a:r>
            <a:r>
              <a:rPr lang="en-US" sz="1800" b="1" dirty="0" smtClean="0"/>
              <a:t>detection. </a:t>
            </a:r>
            <a:r>
              <a:rPr lang="en-US" sz="1800" dirty="0" smtClean="0"/>
              <a:t>The task of explaining a detected change is named </a:t>
            </a:r>
            <a:r>
              <a:rPr lang="en-US" sz="1800" b="1" dirty="0" smtClean="0"/>
              <a:t>attribution.</a:t>
            </a:r>
          </a:p>
          <a:p>
            <a:pPr>
              <a:lnSpc>
                <a:spcPct val="110000"/>
              </a:lnSpc>
            </a:pPr>
            <a:r>
              <a:rPr lang="en-US" sz="1800" dirty="0" smtClean="0"/>
              <a:t>D&amp;A (detection and attribution) is a key effort prior to implementing adaptive efforts for reducing risks and designing risk management.</a:t>
            </a:r>
          </a:p>
          <a:p>
            <a:pPr>
              <a:lnSpc>
                <a:spcPct val="110000"/>
              </a:lnSpc>
            </a:pPr>
            <a:r>
              <a:rPr lang="en-US" sz="1800" dirty="0" smtClean="0"/>
              <a:t>Knowledge about characteristics of historical storm surges is needed.</a:t>
            </a:r>
          </a:p>
        </p:txBody>
      </p:sp>
      <p:sp>
        <p:nvSpPr>
          <p:cNvPr id="4" name="Foliennummernplatzhalter 3"/>
          <p:cNvSpPr>
            <a:spLocks noGrp="1"/>
          </p:cNvSpPr>
          <p:nvPr>
            <p:ph type="sldNum" sz="quarter" idx="12"/>
          </p:nvPr>
        </p:nvSpPr>
        <p:spPr/>
        <p:txBody>
          <a:bodyPr/>
          <a:lstStyle/>
          <a:p>
            <a:fld id="{E8F3CC0F-D5F0-4F8A-8A53-42AA149F4821}" type="slidenum">
              <a:rPr lang="de-DE" smtClean="0"/>
              <a:t>7</a:t>
            </a:fld>
            <a:endParaRPr lang="de-DE"/>
          </a:p>
        </p:txBody>
      </p:sp>
    </p:spTree>
    <p:extLst>
      <p:ext uri="{BB962C8B-B14F-4D97-AF65-F5344CB8AC3E}">
        <p14:creationId xmlns:p14="http://schemas.microsoft.com/office/powerpoint/2010/main" val="2281289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latin typeface="+mn-lt"/>
              </a:rPr>
              <a:t>Additional </a:t>
            </a:r>
            <a:r>
              <a:rPr lang="de-DE" b="1" dirty="0" err="1" smtClean="0">
                <a:latin typeface="+mn-lt"/>
              </a:rPr>
              <a:t>historical</a:t>
            </a:r>
            <a:r>
              <a:rPr lang="de-DE" b="1" dirty="0" smtClean="0">
                <a:latin typeface="+mn-lt"/>
              </a:rPr>
              <a:t> </a:t>
            </a:r>
            <a:r>
              <a:rPr lang="de-DE" b="1" dirty="0" err="1" smtClean="0">
                <a:latin typeface="+mn-lt"/>
              </a:rPr>
              <a:t>data</a:t>
            </a:r>
            <a:r>
              <a:rPr lang="de-DE" b="1" dirty="0" smtClean="0">
                <a:latin typeface="+mn-lt"/>
              </a:rPr>
              <a:t> </a:t>
            </a:r>
            <a:br>
              <a:rPr lang="de-DE" b="1" dirty="0" smtClean="0">
                <a:latin typeface="+mn-lt"/>
              </a:rPr>
            </a:br>
            <a:r>
              <a:rPr lang="de-DE" b="1" dirty="0" smtClean="0">
                <a:latin typeface="+mn-lt"/>
              </a:rPr>
              <a:t>– </a:t>
            </a:r>
            <a:r>
              <a:rPr lang="de-DE" b="1" dirty="0" err="1" smtClean="0">
                <a:latin typeface="+mn-lt"/>
              </a:rPr>
              <a:t>signal</a:t>
            </a:r>
            <a:r>
              <a:rPr lang="de-DE" b="1" dirty="0" smtClean="0">
                <a:latin typeface="+mn-lt"/>
              </a:rPr>
              <a:t> </a:t>
            </a:r>
            <a:r>
              <a:rPr lang="de-DE" b="1" dirty="0" err="1" smtClean="0">
                <a:latin typeface="+mn-lt"/>
              </a:rPr>
              <a:t>station</a:t>
            </a:r>
            <a:r>
              <a:rPr lang="de-DE" b="1" dirty="0" smtClean="0">
                <a:latin typeface="+mn-lt"/>
              </a:rPr>
              <a:t> </a:t>
            </a:r>
            <a:r>
              <a:rPr lang="de-DE" b="1" dirty="0" err="1" smtClean="0">
                <a:latin typeface="+mn-lt"/>
              </a:rPr>
              <a:t>data</a:t>
            </a:r>
            <a:endParaRPr lang="de-DE" b="1" dirty="0">
              <a:latin typeface="+mn-lt"/>
            </a:endParaRPr>
          </a:p>
        </p:txBody>
      </p:sp>
      <p:sp>
        <p:nvSpPr>
          <p:cNvPr id="4" name="Foliennummernplatzhalter 3"/>
          <p:cNvSpPr>
            <a:spLocks noGrp="1"/>
          </p:cNvSpPr>
          <p:nvPr>
            <p:ph type="sldNum" sz="quarter" idx="12"/>
          </p:nvPr>
        </p:nvSpPr>
        <p:spPr/>
        <p:txBody>
          <a:bodyPr/>
          <a:lstStyle/>
          <a:p>
            <a:fld id="{E8F3CC0F-D5F0-4F8A-8A53-42AA149F4821}" type="slidenum">
              <a:rPr lang="de-DE" smtClean="0"/>
              <a:t>8</a:t>
            </a:fld>
            <a:endParaRPr lang="de-DE"/>
          </a:p>
        </p:txBody>
      </p:sp>
      <p:sp>
        <p:nvSpPr>
          <p:cNvPr id="5" name="Textfeld 4"/>
          <p:cNvSpPr txBox="1"/>
          <p:nvPr/>
        </p:nvSpPr>
        <p:spPr>
          <a:xfrm>
            <a:off x="838200" y="1666669"/>
            <a:ext cx="5458838"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Synoptic data were collected at warning </a:t>
            </a:r>
            <a:r>
              <a:rPr lang="en-US" dirty="0"/>
              <a:t>posts in harbors along the </a:t>
            </a:r>
            <a:r>
              <a:rPr lang="en-US" dirty="0" smtClean="0"/>
              <a:t>German coast</a:t>
            </a:r>
            <a:r>
              <a:rPr lang="en-US" dirty="0"/>
              <a:t>, </a:t>
            </a:r>
            <a:r>
              <a:rPr lang="en-US" dirty="0" smtClean="0"/>
              <a:t>at </a:t>
            </a:r>
            <a:r>
              <a:rPr lang="en-US" dirty="0"/>
              <a:t>called “</a:t>
            </a:r>
            <a:r>
              <a:rPr lang="en-US" dirty="0" err="1"/>
              <a:t>Signalstationen</a:t>
            </a:r>
            <a:r>
              <a:rPr lang="en-US" dirty="0" smtClean="0"/>
              <a:t>”.</a:t>
            </a:r>
          </a:p>
          <a:p>
            <a:pPr marL="285750" indent="-285750">
              <a:buFont typeface="Arial" panose="020B0604020202020204" pitchFamily="34" charset="0"/>
              <a:buChar char="•"/>
            </a:pPr>
            <a:r>
              <a:rPr lang="en-US" dirty="0" smtClean="0"/>
              <a:t>1877 – 1939 (- 1999)</a:t>
            </a:r>
          </a:p>
          <a:p>
            <a:pPr marL="285750" indent="-285750">
              <a:buFont typeface="Arial" panose="020B0604020202020204" pitchFamily="34" charset="0"/>
              <a:buChar char="•"/>
            </a:pPr>
            <a:r>
              <a:rPr lang="en-US" dirty="0" smtClean="0"/>
              <a:t>Estimated wind-speed </a:t>
            </a:r>
            <a:r>
              <a:rPr lang="en-US" dirty="0"/>
              <a:t>and direction, wave conditions, air pressure and precipitation. </a:t>
            </a:r>
            <a:endParaRPr lang="en-US" dirty="0" smtClean="0"/>
          </a:p>
          <a:p>
            <a:pPr marL="285750" indent="-285750">
              <a:buFont typeface="Arial" panose="020B0604020202020204" pitchFamily="34" charset="0"/>
              <a:buChar char="•"/>
            </a:pPr>
            <a:r>
              <a:rPr lang="en-US" dirty="0" smtClean="0"/>
              <a:t>Signal </a:t>
            </a:r>
            <a:r>
              <a:rPr lang="en-US" dirty="0"/>
              <a:t>Stations were positioned close to the shore to convey severe weather warning </a:t>
            </a:r>
            <a:r>
              <a:rPr lang="en-US" dirty="0" smtClean="0"/>
              <a:t>to </a:t>
            </a:r>
            <a:r>
              <a:rPr lang="en-US" dirty="0"/>
              <a:t>ships and the coastal population. This was done by raising optical signals such as balloons, triangles, cylinders and flags</a:t>
            </a:r>
            <a:r>
              <a:rPr lang="en-US" dirty="0" smtClean="0"/>
              <a:t>.</a:t>
            </a:r>
          </a:p>
          <a:p>
            <a:pPr marL="285750" indent="-285750">
              <a:buFont typeface="Arial" panose="020B0604020202020204" pitchFamily="34" charset="0"/>
              <a:buChar char="•"/>
            </a:pPr>
            <a:r>
              <a:rPr lang="en-US" dirty="0" smtClean="0"/>
              <a:t>Reports </a:t>
            </a:r>
            <a:r>
              <a:rPr lang="en-US" dirty="0"/>
              <a:t>were prepared 3 to 9 times per day. These observations did not enter the regular weather analysis process of the weather service, but were later </a:t>
            </a:r>
            <a:r>
              <a:rPr lang="en-US" dirty="0" smtClean="0"/>
              <a:t>archived</a:t>
            </a:r>
            <a:r>
              <a:rPr lang="en-US" dirty="0"/>
              <a:t>.</a:t>
            </a:r>
            <a:endParaRPr lang="en-US" dirty="0" smtClean="0"/>
          </a:p>
          <a:p>
            <a:pPr marL="285750" indent="-285750">
              <a:buFont typeface="Arial" panose="020B0604020202020204" pitchFamily="34" charset="0"/>
              <a:buChar char="•"/>
            </a:pPr>
            <a:r>
              <a:rPr lang="en-US" dirty="0"/>
              <a:t>A</a:t>
            </a:r>
            <a:r>
              <a:rPr lang="en-US" dirty="0" smtClean="0"/>
              <a:t>bout </a:t>
            </a:r>
            <a:r>
              <a:rPr lang="en-US" dirty="0"/>
              <a:t>800 handwritten journals are archived at the German Meteorological Service in Hamburg, and some are now available for further analysis</a:t>
            </a:r>
            <a:r>
              <a:rPr lang="en-US" dirty="0" smtClean="0"/>
              <a:t>.</a:t>
            </a:r>
            <a:endParaRPr lang="de-DE" dirty="0"/>
          </a:p>
        </p:txBody>
      </p:sp>
      <p:pic>
        <p:nvPicPr>
          <p:cNvPr id="6" name="Grafik 31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5353" y="1348904"/>
            <a:ext cx="4931289" cy="510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505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8F3CC0F-D5F0-4F8A-8A53-42AA149F4821}" type="slidenum">
              <a:rPr lang="de-DE" smtClean="0"/>
              <a:t>9</a:t>
            </a:fld>
            <a:endParaRPr lang="de-DE"/>
          </a:p>
        </p:txBody>
      </p:sp>
      <p:sp>
        <p:nvSpPr>
          <p:cNvPr id="12" name="Textfeld 17"/>
          <p:cNvSpPr txBox="1">
            <a:spLocks noChangeArrowheads="1"/>
          </p:cNvSpPr>
          <p:nvPr/>
        </p:nvSpPr>
        <p:spPr bwMode="auto">
          <a:xfrm>
            <a:off x="340204" y="1990658"/>
            <a:ext cx="5817196" cy="122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defTabSz="417512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512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512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5125" eaLnBrk="0" fontAlgn="base" hangingPunct="0">
              <a:spcBef>
                <a:spcPct val="0"/>
              </a:spcBef>
              <a:spcAft>
                <a:spcPct val="0"/>
              </a:spcAft>
              <a:defRPr sz="8200">
                <a:solidFill>
                  <a:schemeClr val="tx1"/>
                </a:solidFill>
                <a:latin typeface="Arial" panose="020B0604020202020204" pitchFamily="34" charset="0"/>
              </a:defRPr>
            </a:lvl9pPr>
          </a:lstStyle>
          <a:p>
            <a:pPr>
              <a:lnSpc>
                <a:spcPct val="113000"/>
              </a:lnSpc>
            </a:pPr>
            <a:r>
              <a:rPr lang="en-US" altLang="de-DE" sz="1800" dirty="0" smtClean="0">
                <a:latin typeface="+mn-lt"/>
                <a:ea typeface="MS PGothic" panose="020B0600070205080204" pitchFamily="34" charset="-128"/>
              </a:rPr>
              <a:t>For the analysis of the  </a:t>
            </a:r>
            <a:r>
              <a:rPr lang="en-US" altLang="de-DE" sz="1800" dirty="0">
                <a:latin typeface="+mn-lt"/>
                <a:ea typeface="MS PGothic" panose="020B0600070205080204" pitchFamily="34" charset="-128"/>
              </a:rPr>
              <a:t>storm surge on </a:t>
            </a:r>
            <a:r>
              <a:rPr lang="en-US" altLang="de-DE" sz="1800" dirty="0" smtClean="0">
                <a:latin typeface="+mn-lt"/>
                <a:ea typeface="MS PGothic" panose="020B0600070205080204" pitchFamily="34" charset="-128"/>
              </a:rPr>
              <a:t>30 </a:t>
            </a:r>
            <a:r>
              <a:rPr lang="en-US" altLang="de-DE" sz="1800" dirty="0">
                <a:latin typeface="+mn-lt"/>
                <a:ea typeface="MS PGothic" panose="020B0600070205080204" pitchFamily="34" charset="-128"/>
              </a:rPr>
              <a:t>December 1913 </a:t>
            </a:r>
            <a:r>
              <a:rPr lang="en-US" altLang="de-DE" sz="1800" dirty="0" smtClean="0">
                <a:latin typeface="+mn-lt"/>
                <a:ea typeface="MS PGothic" panose="020B0600070205080204" pitchFamily="34" charset="-128"/>
              </a:rPr>
              <a:t>at </a:t>
            </a:r>
            <a:r>
              <a:rPr lang="de-DE" sz="1800" b="1" dirty="0" err="1" smtClean="0">
                <a:latin typeface="+mn-lt"/>
              </a:rPr>
              <a:t>Dziwnów</a:t>
            </a:r>
            <a:r>
              <a:rPr lang="de-DE" sz="1800" b="1" dirty="0" smtClean="0">
                <a:latin typeface="+mn-lt"/>
              </a:rPr>
              <a:t>, </a:t>
            </a:r>
            <a:r>
              <a:rPr lang="de-DE" sz="1800" b="1" dirty="0" err="1" smtClean="0">
                <a:latin typeface="+mn-lt"/>
              </a:rPr>
              <a:t>Poland</a:t>
            </a:r>
            <a:r>
              <a:rPr lang="de-DE" sz="1800" b="1" dirty="0" smtClean="0">
                <a:latin typeface="+mn-lt"/>
              </a:rPr>
              <a:t> </a:t>
            </a:r>
            <a:r>
              <a:rPr lang="en-US" altLang="de-DE" sz="1800" dirty="0" smtClean="0">
                <a:latin typeface="+mn-lt"/>
                <a:ea typeface="MS PGothic" panose="020B0600070205080204" pitchFamily="34" charset="-128"/>
              </a:rPr>
              <a:t>in </a:t>
            </a:r>
            <a:r>
              <a:rPr lang="en-US" altLang="de-DE" sz="1800" dirty="0">
                <a:latin typeface="+mn-lt"/>
                <a:ea typeface="MS PGothic" panose="020B0600070205080204" pitchFamily="34" charset="-128"/>
              </a:rPr>
              <a:t>the southwestern Baltic Sea Coast w</a:t>
            </a:r>
            <a:r>
              <a:rPr lang="en-US" altLang="de-DE" sz="1800" dirty="0" smtClean="0">
                <a:latin typeface="+mn-lt"/>
                <a:ea typeface="MS PGothic" panose="020B0600070205080204" pitchFamily="34" charset="-128"/>
              </a:rPr>
              <a:t>ind </a:t>
            </a:r>
            <a:r>
              <a:rPr lang="en-US" altLang="de-DE" sz="1800" dirty="0">
                <a:latin typeface="+mn-lt"/>
                <a:ea typeface="MS PGothic" panose="020B0600070205080204" pitchFamily="34" charset="-128"/>
              </a:rPr>
              <a:t>and air pressure data of signal stations and the German naval observatory were </a:t>
            </a:r>
            <a:r>
              <a:rPr lang="en-US" altLang="de-DE" sz="1800" dirty="0" smtClean="0">
                <a:latin typeface="+mn-lt"/>
                <a:ea typeface="MS PGothic" panose="020B0600070205080204" pitchFamily="34" charset="-128"/>
              </a:rPr>
              <a:t>used.</a:t>
            </a:r>
          </a:p>
          <a:p>
            <a:pPr>
              <a:lnSpc>
                <a:spcPct val="113000"/>
              </a:lnSpc>
            </a:pPr>
            <a:endParaRPr lang="en-US" altLang="de-DE" sz="1800" dirty="0">
              <a:ea typeface="MS PGothic" panose="020B0600070205080204" pitchFamily="34" charset="-128"/>
            </a:endParaRPr>
          </a:p>
          <a:p>
            <a:pPr eaLnBrk="1" hangingPunct="1">
              <a:lnSpc>
                <a:spcPct val="113000"/>
              </a:lnSpc>
            </a:pPr>
            <a:endParaRPr lang="en-US" altLang="de-DE" sz="3200" dirty="0">
              <a:ea typeface="MS PGothic" panose="020B0600070205080204" pitchFamily="34" charset="-128"/>
            </a:endParaRPr>
          </a:p>
          <a:p>
            <a:pPr eaLnBrk="1" hangingPunct="1">
              <a:lnSpc>
                <a:spcPct val="113000"/>
              </a:lnSpc>
            </a:pPr>
            <a:endParaRPr lang="en-US" altLang="de-DE" sz="3200" dirty="0">
              <a:ea typeface="MS PGothic" panose="020B0600070205080204" pitchFamily="34" charset="-128"/>
            </a:endParaRPr>
          </a:p>
          <a:p>
            <a:pPr eaLnBrk="1" hangingPunct="1">
              <a:lnSpc>
                <a:spcPct val="113000"/>
              </a:lnSpc>
            </a:pPr>
            <a:endParaRPr lang="en-US" altLang="de-DE" sz="3200" dirty="0">
              <a:ea typeface="MS PGothic" panose="020B0600070205080204" pitchFamily="34" charset="-128"/>
            </a:endParaRPr>
          </a:p>
          <a:p>
            <a:pPr eaLnBrk="1" hangingPunct="1">
              <a:lnSpc>
                <a:spcPct val="113000"/>
              </a:lnSpc>
            </a:pPr>
            <a:endParaRPr lang="en-US" altLang="de-DE" sz="3200" dirty="0">
              <a:ea typeface="MS PGothic" panose="020B0600070205080204" pitchFamily="34" charset="-128"/>
            </a:endParaRPr>
          </a:p>
        </p:txBody>
      </p:sp>
      <p:pic>
        <p:nvPicPr>
          <p:cNvPr id="13" name="Grafik 31"/>
          <p:cNvPicPr>
            <a:picLocks noChangeAspect="1"/>
          </p:cNvPicPr>
          <p:nvPr/>
        </p:nvPicPr>
        <p:blipFill>
          <a:blip r:embed="rId2">
            <a:extLst>
              <a:ext uri="{28A0092B-C50C-407E-A947-70E740481C1C}">
                <a14:useLocalDpi xmlns:a14="http://schemas.microsoft.com/office/drawing/2010/main" val="0"/>
              </a:ext>
            </a:extLst>
          </a:blip>
          <a:srcRect t="2718"/>
          <a:stretch>
            <a:fillRect/>
          </a:stretch>
        </p:blipFill>
        <p:spPr bwMode="auto">
          <a:xfrm>
            <a:off x="6337842" y="896195"/>
            <a:ext cx="5359111" cy="289474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4" name="Grafik 3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79" y="3380665"/>
            <a:ext cx="4380497" cy="266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22"/>
          <p:cNvSpPr txBox="1">
            <a:spLocks noChangeArrowheads="1"/>
          </p:cNvSpPr>
          <p:nvPr/>
        </p:nvSpPr>
        <p:spPr bwMode="auto">
          <a:xfrm>
            <a:off x="6318090" y="242772"/>
            <a:ext cx="5424554" cy="476668"/>
          </a:xfrm>
          <a:prstGeom prst="rect">
            <a:avLst/>
          </a:prstGeom>
          <a:solidFill>
            <a:schemeClr val="bg1"/>
          </a:solidFill>
          <a:ln>
            <a:noFill/>
          </a:ln>
          <a:extLst/>
        </p:spPr>
        <p:txBody>
          <a:bodyPr lIns="0" tIns="0" rIns="0" bIns="0"/>
          <a:lstStyle>
            <a:lvl1pPr eaLnBrk="0" hangingPunct="0">
              <a:defRPr sz="8200">
                <a:solidFill>
                  <a:schemeClr val="tx1"/>
                </a:solidFill>
                <a:latin typeface="Calibri" pitchFamily="34" charset="0"/>
                <a:ea typeface="MS PGothic" pitchFamily="34" charset="-128"/>
              </a:defRPr>
            </a:lvl1pPr>
            <a:lvl2pPr marL="742950" indent="-285750" eaLnBrk="0" hangingPunct="0">
              <a:defRPr sz="8200">
                <a:solidFill>
                  <a:schemeClr val="tx1"/>
                </a:solidFill>
                <a:latin typeface="Calibri" pitchFamily="34" charset="0"/>
                <a:ea typeface="MS PGothic" pitchFamily="34" charset="-128"/>
              </a:defRPr>
            </a:lvl2pPr>
            <a:lvl3pPr marL="1143000" indent="-228600" eaLnBrk="0" hangingPunct="0">
              <a:defRPr sz="8200">
                <a:solidFill>
                  <a:schemeClr val="tx1"/>
                </a:solidFill>
                <a:latin typeface="Calibri" pitchFamily="34" charset="0"/>
                <a:ea typeface="MS PGothic" pitchFamily="34" charset="-128"/>
              </a:defRPr>
            </a:lvl3pPr>
            <a:lvl4pPr marL="1600200" indent="-228600" eaLnBrk="0" hangingPunct="0">
              <a:defRPr sz="8200">
                <a:solidFill>
                  <a:schemeClr val="tx1"/>
                </a:solidFill>
                <a:latin typeface="Calibri" pitchFamily="34" charset="0"/>
                <a:ea typeface="MS PGothic" pitchFamily="34" charset="-128"/>
              </a:defRPr>
            </a:lvl4pPr>
            <a:lvl5pPr marL="2057400" indent="-228600" eaLnBrk="0" hangingPunct="0">
              <a:defRPr sz="8200">
                <a:solidFill>
                  <a:schemeClr val="tx1"/>
                </a:solidFill>
                <a:latin typeface="Calibri" pitchFamily="34" charset="0"/>
                <a:ea typeface="MS PGothic" pitchFamily="34" charset="-128"/>
              </a:defRPr>
            </a:lvl5pPr>
            <a:lvl6pPr marL="2514600" indent="-228600" defTabSz="4175125" eaLnBrk="0" fontAlgn="base" hangingPunct="0">
              <a:spcBef>
                <a:spcPct val="0"/>
              </a:spcBef>
              <a:spcAft>
                <a:spcPct val="0"/>
              </a:spcAft>
              <a:defRPr sz="8200">
                <a:solidFill>
                  <a:schemeClr val="tx1"/>
                </a:solidFill>
                <a:latin typeface="Calibri" pitchFamily="34" charset="0"/>
                <a:ea typeface="MS PGothic" pitchFamily="34" charset="-128"/>
              </a:defRPr>
            </a:lvl6pPr>
            <a:lvl7pPr marL="2971800" indent="-228600" defTabSz="4175125" eaLnBrk="0" fontAlgn="base" hangingPunct="0">
              <a:spcBef>
                <a:spcPct val="0"/>
              </a:spcBef>
              <a:spcAft>
                <a:spcPct val="0"/>
              </a:spcAft>
              <a:defRPr sz="8200">
                <a:solidFill>
                  <a:schemeClr val="tx1"/>
                </a:solidFill>
                <a:latin typeface="Calibri" pitchFamily="34" charset="0"/>
                <a:ea typeface="MS PGothic" pitchFamily="34" charset="-128"/>
              </a:defRPr>
            </a:lvl7pPr>
            <a:lvl8pPr marL="3429000" indent="-228600" defTabSz="4175125" eaLnBrk="0" fontAlgn="base" hangingPunct="0">
              <a:spcBef>
                <a:spcPct val="0"/>
              </a:spcBef>
              <a:spcAft>
                <a:spcPct val="0"/>
              </a:spcAft>
              <a:defRPr sz="8200">
                <a:solidFill>
                  <a:schemeClr val="tx1"/>
                </a:solidFill>
                <a:latin typeface="Calibri" pitchFamily="34" charset="0"/>
                <a:ea typeface="MS PGothic" pitchFamily="34" charset="-128"/>
              </a:defRPr>
            </a:lvl8pPr>
            <a:lvl9pPr marL="3886200" indent="-228600" defTabSz="4175125" eaLnBrk="0" fontAlgn="base" hangingPunct="0">
              <a:spcBef>
                <a:spcPct val="0"/>
              </a:spcBef>
              <a:spcAft>
                <a:spcPct val="0"/>
              </a:spcAft>
              <a:defRPr sz="8200">
                <a:solidFill>
                  <a:schemeClr val="tx1"/>
                </a:solidFill>
                <a:latin typeface="Calibri" pitchFamily="34" charset="0"/>
                <a:ea typeface="MS PGothic" pitchFamily="34" charset="-128"/>
              </a:defRPr>
            </a:lvl9pPr>
          </a:lstStyle>
          <a:p>
            <a:pPr eaLnBrk="1" hangingPunct="1">
              <a:defRPr/>
            </a:pPr>
            <a:r>
              <a:rPr lang="en-US" sz="1200" dirty="0" smtClean="0">
                <a:solidFill>
                  <a:schemeClr val="accent3">
                    <a:lumMod val="25000"/>
                  </a:schemeClr>
                </a:solidFill>
                <a:latin typeface="+mn-lt"/>
              </a:rPr>
              <a:t>Positions </a:t>
            </a:r>
            <a:r>
              <a:rPr lang="en-US" sz="1200" dirty="0">
                <a:solidFill>
                  <a:schemeClr val="accent3">
                    <a:lumMod val="25000"/>
                  </a:schemeClr>
                </a:solidFill>
                <a:latin typeface="+mn-lt"/>
              </a:rPr>
              <a:t>and wind observations of the signal stations which reported on 30</a:t>
            </a:r>
            <a:r>
              <a:rPr lang="en-US" sz="1200" baseline="30000" dirty="0">
                <a:solidFill>
                  <a:schemeClr val="accent3">
                    <a:lumMod val="25000"/>
                  </a:schemeClr>
                </a:solidFill>
                <a:latin typeface="+mn-lt"/>
              </a:rPr>
              <a:t>th</a:t>
            </a:r>
            <a:r>
              <a:rPr lang="en-US" sz="1200" dirty="0">
                <a:solidFill>
                  <a:schemeClr val="accent3">
                    <a:lumMod val="25000"/>
                  </a:schemeClr>
                </a:solidFill>
                <a:latin typeface="+mn-lt"/>
              </a:rPr>
              <a:t> December 1913. The red flags represent the data of signal stations and the black ones represent data of the German Naval Observatory</a:t>
            </a:r>
            <a:r>
              <a:rPr lang="en-US" altLang="de-DE" sz="1200" i="1" dirty="0" smtClean="0">
                <a:solidFill>
                  <a:schemeClr val="accent5">
                    <a:lumMod val="75000"/>
                  </a:schemeClr>
                </a:solidFill>
                <a:latin typeface="+mn-lt"/>
              </a:rPr>
              <a:t>.</a:t>
            </a:r>
          </a:p>
        </p:txBody>
      </p:sp>
      <p:sp>
        <p:nvSpPr>
          <p:cNvPr id="18" name="Textfeld 22"/>
          <p:cNvSpPr txBox="1">
            <a:spLocks noChangeArrowheads="1"/>
          </p:cNvSpPr>
          <p:nvPr/>
        </p:nvSpPr>
        <p:spPr bwMode="auto">
          <a:xfrm>
            <a:off x="531779" y="6049467"/>
            <a:ext cx="5149174" cy="37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defTabSz="417512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512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512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512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en-US" altLang="en-US" sz="1200" dirty="0">
                <a:solidFill>
                  <a:srgbClr val="15345D"/>
                </a:solidFill>
                <a:latin typeface="+mn-lt"/>
                <a:ea typeface="MS PGothic" panose="020B0600070205080204" pitchFamily="34" charset="-128"/>
              </a:rPr>
              <a:t>Chronological sequences of water level, air pressure, water temperature, wind force and wind direction at </a:t>
            </a:r>
            <a:r>
              <a:rPr lang="en-US" altLang="en-US" sz="1200" dirty="0" err="1">
                <a:solidFill>
                  <a:srgbClr val="15345D"/>
                </a:solidFill>
                <a:latin typeface="+mn-lt"/>
                <a:ea typeface="MS PGothic" panose="020B0600070205080204" pitchFamily="34" charset="-128"/>
              </a:rPr>
              <a:t>Greifswalder</a:t>
            </a:r>
            <a:r>
              <a:rPr lang="en-US" altLang="en-US" sz="1200" dirty="0">
                <a:solidFill>
                  <a:srgbClr val="15345D"/>
                </a:solidFill>
                <a:latin typeface="+mn-lt"/>
                <a:ea typeface="MS PGothic" panose="020B0600070205080204" pitchFamily="34" charset="-128"/>
              </a:rPr>
              <a:t> </a:t>
            </a:r>
            <a:r>
              <a:rPr lang="en-US" altLang="en-US" sz="1200" dirty="0" err="1">
                <a:solidFill>
                  <a:srgbClr val="15345D"/>
                </a:solidFill>
                <a:latin typeface="+mn-lt"/>
                <a:ea typeface="MS PGothic" panose="020B0600070205080204" pitchFamily="34" charset="-128"/>
              </a:rPr>
              <a:t>Oie</a:t>
            </a:r>
            <a:r>
              <a:rPr lang="en-US" altLang="en-US" sz="1200" dirty="0">
                <a:solidFill>
                  <a:srgbClr val="15345D"/>
                </a:solidFill>
                <a:latin typeface="+mn-lt"/>
                <a:ea typeface="MS PGothic" panose="020B0600070205080204" pitchFamily="34" charset="-128"/>
              </a:rPr>
              <a:t> (</a:t>
            </a:r>
            <a:r>
              <a:rPr lang="en-US" altLang="en-US" sz="1200" dirty="0" err="1">
                <a:solidFill>
                  <a:srgbClr val="15345D"/>
                </a:solidFill>
                <a:latin typeface="+mn-lt"/>
                <a:ea typeface="MS PGothic" panose="020B0600070205080204" pitchFamily="34" charset="-128"/>
              </a:rPr>
              <a:t>Data:BSH</a:t>
            </a:r>
            <a:r>
              <a:rPr lang="en-US" altLang="en-US" sz="1200" dirty="0">
                <a:solidFill>
                  <a:srgbClr val="15345D"/>
                </a:solidFill>
                <a:latin typeface="+mn-lt"/>
                <a:ea typeface="MS PGothic" panose="020B0600070205080204" pitchFamily="34" charset="-128"/>
              </a:rPr>
              <a:t>).</a:t>
            </a:r>
            <a:endParaRPr lang="en-US" altLang="de-DE" sz="1200" i="1" dirty="0">
              <a:solidFill>
                <a:srgbClr val="15345D"/>
              </a:solidFill>
              <a:latin typeface="+mn-lt"/>
              <a:ea typeface="MS PGothic" panose="020B0600070205080204" pitchFamily="34" charset="-128"/>
            </a:endParaRPr>
          </a:p>
        </p:txBody>
      </p:sp>
      <p:sp>
        <p:nvSpPr>
          <p:cNvPr id="19" name="Titel 1"/>
          <p:cNvSpPr>
            <a:spLocks noGrp="1"/>
          </p:cNvSpPr>
          <p:nvPr>
            <p:ph type="title"/>
          </p:nvPr>
        </p:nvSpPr>
        <p:spPr>
          <a:xfrm>
            <a:off x="838200" y="365125"/>
            <a:ext cx="10515600" cy="1325563"/>
          </a:xfrm>
        </p:spPr>
        <p:txBody>
          <a:bodyPr>
            <a:normAutofit/>
          </a:bodyPr>
          <a:lstStyle/>
          <a:p>
            <a:r>
              <a:rPr lang="de-DE" b="1" dirty="0" smtClean="0"/>
              <a:t>30 </a:t>
            </a:r>
            <a:r>
              <a:rPr lang="de-DE" b="1" dirty="0" err="1" smtClean="0"/>
              <a:t>December</a:t>
            </a:r>
            <a:r>
              <a:rPr lang="de-DE" b="1" dirty="0" smtClean="0"/>
              <a:t> 1913 </a:t>
            </a:r>
            <a:br>
              <a:rPr lang="de-DE" b="1" dirty="0" smtClean="0"/>
            </a:br>
            <a:r>
              <a:rPr lang="de-DE" b="1" dirty="0" smtClean="0"/>
              <a:t>- </a:t>
            </a:r>
            <a:r>
              <a:rPr lang="de-DE" b="1" dirty="0" err="1" smtClean="0"/>
              <a:t>Dziwnów</a:t>
            </a:r>
            <a:r>
              <a:rPr lang="de-DE" b="1" dirty="0" smtClean="0"/>
              <a:t>, </a:t>
            </a:r>
            <a:r>
              <a:rPr lang="de-DE" b="1" dirty="0" err="1" smtClean="0"/>
              <a:t>Poland</a:t>
            </a:r>
            <a:endParaRPr lang="de-DE" b="1" dirty="0" smtClean="0"/>
          </a:p>
        </p:txBody>
      </p:sp>
      <p:pic>
        <p:nvPicPr>
          <p:cNvPr id="20" name="Grafik 19"/>
          <p:cNvPicPr>
            <a:picLocks noChangeAspect="1"/>
          </p:cNvPicPr>
          <p:nvPr/>
        </p:nvPicPr>
        <p:blipFill>
          <a:blip r:embed="rId4"/>
          <a:stretch>
            <a:fillRect/>
          </a:stretch>
        </p:blipFill>
        <p:spPr>
          <a:xfrm>
            <a:off x="6050605" y="3790943"/>
            <a:ext cx="4727189" cy="2966509"/>
          </a:xfrm>
          <a:prstGeom prst="rect">
            <a:avLst/>
          </a:prstGeom>
        </p:spPr>
      </p:pic>
    </p:spTree>
    <p:extLst>
      <p:ext uri="{BB962C8B-B14F-4D97-AF65-F5344CB8AC3E}">
        <p14:creationId xmlns:p14="http://schemas.microsoft.com/office/powerpoint/2010/main" val="4018262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1100</Words>
  <Application>Microsoft Office PowerPoint</Application>
  <PresentationFormat>Breitbild</PresentationFormat>
  <Paragraphs>85</Paragraphs>
  <Slides>12</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MS PGothic</vt:lpstr>
      <vt:lpstr>MS PGothic</vt:lpstr>
      <vt:lpstr>宋体</vt:lpstr>
      <vt:lpstr>Arial</vt:lpstr>
      <vt:lpstr>Calibri</vt:lpstr>
      <vt:lpstr>Calibri Light</vt:lpstr>
      <vt:lpstr>Times New Roman</vt:lpstr>
      <vt:lpstr>Larissa</vt:lpstr>
      <vt:lpstr>Storm surge cases</vt:lpstr>
      <vt:lpstr>Global distribution of storm surges</vt:lpstr>
      <vt:lpstr>Cases</vt:lpstr>
      <vt:lpstr>30 December 1913  - Dziwnów, Poland</vt:lpstr>
      <vt:lpstr>16 February 1962  – Hamburg, Germany</vt:lpstr>
      <vt:lpstr>30 August 1939 - Qingdao, China </vt:lpstr>
      <vt:lpstr>D&amp;A  – statistics needed</vt:lpstr>
      <vt:lpstr>Additional historical data  – signal station data</vt:lpstr>
      <vt:lpstr>30 December 1913  - Dziwnów, Poland</vt:lpstr>
      <vt:lpstr>Dynamical modelling of  past events</vt:lpstr>
      <vt:lpstr>Summary</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 September 2016 - Chinese-German Joint Symposium on Hydraulic and Ocean Engineering, 青岛 (Qingdao) 1. Storm surge cases (with 江文胜 (Jiang W) and K Furmanczyk as co-authors)</dc:title>
  <dc:creator>Hans von Storch</dc:creator>
  <cp:lastModifiedBy>Hans von Storch</cp:lastModifiedBy>
  <cp:revision>51</cp:revision>
  <cp:lastPrinted>2016-09-12T12:05:18Z</cp:lastPrinted>
  <dcterms:created xsi:type="dcterms:W3CDTF">2016-09-10T11:00:52Z</dcterms:created>
  <dcterms:modified xsi:type="dcterms:W3CDTF">2016-09-24T07:19:13Z</dcterms:modified>
</cp:coreProperties>
</file>