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sldIdLst>
    <p:sldId id="575" r:id="rId3"/>
    <p:sldId id="334" r:id="rId4"/>
    <p:sldId id="578" r:id="rId5"/>
    <p:sldId id="579" r:id="rId6"/>
    <p:sldId id="580" r:id="rId7"/>
    <p:sldId id="577" r:id="rId8"/>
    <p:sldId id="333" r:id="rId9"/>
    <p:sldId id="295" r:id="rId10"/>
    <p:sldId id="324" r:id="rId11"/>
    <p:sldId id="581" r:id="rId12"/>
    <p:sldId id="323" r:id="rId13"/>
    <p:sldId id="573"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25" autoAdjust="0"/>
    <p:restoredTop sz="94620" autoAdjust="0"/>
  </p:normalViewPr>
  <p:slideViewPr>
    <p:cSldViewPr snapToGrid="0" showGuides="1">
      <p:cViewPr varScale="1">
        <p:scale>
          <a:sx n="103" d="100"/>
          <a:sy n="103" d="100"/>
        </p:scale>
        <p:origin x="832" y="176"/>
      </p:cViewPr>
      <p:guideLst>
        <p:guide orient="horz" pos="2160"/>
        <p:guide pos="3840"/>
      </p:guideLst>
    </p:cSldViewPr>
  </p:slideViewPr>
  <p:notesTextViewPr>
    <p:cViewPr>
      <p:scale>
        <a:sx n="1" d="1"/>
        <a:sy n="1" d="1"/>
      </p:scale>
      <p:origin x="0" y="0"/>
    </p:cViewPr>
  </p:notesTextViewPr>
  <p:sorterViewPr>
    <p:cViewPr varScale="1">
      <p:scale>
        <a:sx n="1" d="1"/>
        <a:sy n="1" d="1"/>
      </p:scale>
      <p:origin x="0" y="-468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399E6-ABC0-449B-95A8-CF12E8539337}" type="datetimeFigureOut">
              <a:rPr lang="en-US" smtClean="0"/>
              <a:t>1/15/23</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94FB2-E149-415A-94B1-708BAB00C2C2}" type="slidenum">
              <a:rPr lang="en-US" smtClean="0"/>
              <a:t>‹Nr.›</a:t>
            </a:fld>
            <a:endParaRPr lang="en-US"/>
          </a:p>
        </p:txBody>
      </p:sp>
    </p:spTree>
    <p:extLst>
      <p:ext uri="{BB962C8B-B14F-4D97-AF65-F5344CB8AC3E}">
        <p14:creationId xmlns:p14="http://schemas.microsoft.com/office/powerpoint/2010/main" val="398378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4894FB2-E149-415A-94B1-708BAB00C2C2}" type="slidenum">
              <a:rPr lang="en-US" smtClean="0"/>
              <a:t>5</a:t>
            </a:fld>
            <a:endParaRPr lang="en-US"/>
          </a:p>
        </p:txBody>
      </p:sp>
    </p:spTree>
    <p:extLst>
      <p:ext uri="{BB962C8B-B14F-4D97-AF65-F5344CB8AC3E}">
        <p14:creationId xmlns:p14="http://schemas.microsoft.com/office/powerpoint/2010/main" val="3626439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85FE1A6-1CD9-41D1-BD9B-795756A2F5A8}" type="slidenum">
              <a:rPr lang="en-GB"/>
              <a:pPr/>
              <a:t>8</a:t>
            </a:fld>
            <a:endParaRPr lang="en-GB"/>
          </a:p>
        </p:txBody>
      </p:sp>
      <p:sp>
        <p:nvSpPr>
          <p:cNvPr id="125954" name="Rectangle 7"/>
          <p:cNvSpPr txBox="1">
            <a:spLocks noGrp="1" noChangeArrowheads="1"/>
          </p:cNvSpPr>
          <p:nvPr/>
        </p:nvSpPr>
        <p:spPr bwMode="auto">
          <a:xfrm>
            <a:off x="4021608" y="9720674"/>
            <a:ext cx="3076031" cy="512303"/>
          </a:xfrm>
          <a:prstGeom prst="rect">
            <a:avLst/>
          </a:prstGeom>
          <a:noFill/>
          <a:ln w="9525">
            <a:noFill/>
            <a:miter lim="800000"/>
            <a:headEnd/>
            <a:tailEnd/>
          </a:ln>
        </p:spPr>
        <p:txBody>
          <a:bodyPr lIns="99035" tIns="49517" rIns="99035" bIns="49517" anchor="b"/>
          <a:lstStyle/>
          <a:p>
            <a:pPr algn="r"/>
            <a:fld id="{7BE4BABC-3E07-4583-8CD1-AE5B6921B63E}" type="slidenum">
              <a:rPr lang="de-DE" sz="1300">
                <a:latin typeface="Arial" pitchFamily="34" charset="0"/>
              </a:rPr>
              <a:pPr algn="r"/>
              <a:t>8</a:t>
            </a:fld>
            <a:endParaRPr lang="de-DE" sz="1300">
              <a:latin typeface="Arial" pitchFamily="34" charset="0"/>
            </a:endParaRPr>
          </a:p>
        </p:txBody>
      </p:sp>
      <p:sp>
        <p:nvSpPr>
          <p:cNvPr id="125955" name="Rectangle 2"/>
          <p:cNvSpPr>
            <a:spLocks noGrp="1" noRot="1" noChangeAspect="1" noChangeArrowheads="1" noTextEdit="1"/>
          </p:cNvSpPr>
          <p:nvPr>
            <p:ph type="sldImg"/>
          </p:nvPr>
        </p:nvSpPr>
        <p:spPr>
          <a:xfrm>
            <a:off x="141288" y="766763"/>
            <a:ext cx="6821487" cy="3836987"/>
          </a:xfrm>
          <a:ln/>
        </p:spPr>
      </p:sp>
      <p:sp>
        <p:nvSpPr>
          <p:cNvPr id="125956" name="Rectangle 3"/>
          <p:cNvSpPr>
            <a:spLocks noGrp="1" noChangeArrowheads="1"/>
          </p:cNvSpPr>
          <p:nvPr>
            <p:ph type="body" idx="1"/>
          </p:nvPr>
        </p:nvSpPr>
        <p:spPr>
          <a:xfrm>
            <a:off x="709600" y="4861157"/>
            <a:ext cx="5680104" cy="4605821"/>
          </a:xfrm>
        </p:spPr>
        <p:txBody>
          <a:bodyPr/>
          <a:lstStyle/>
          <a:p>
            <a:endParaRPr lang="de-DE"/>
          </a:p>
        </p:txBody>
      </p:sp>
    </p:spTree>
    <p:extLst>
      <p:ext uri="{BB962C8B-B14F-4D97-AF65-F5344CB8AC3E}">
        <p14:creationId xmlns:p14="http://schemas.microsoft.com/office/powerpoint/2010/main" val="2267652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defTabSz="943923"/>
            <a:fld id="{163603FE-1D3A-432B-9340-8760045BB55F}" type="slidenum">
              <a:rPr lang="en-GB" smtClean="0">
                <a:latin typeface="Arial" pitchFamily="34" charset="0"/>
              </a:rPr>
              <a:pPr defTabSz="943923"/>
              <a:t>12</a:t>
            </a:fld>
            <a:endParaRPr lang="en-GB">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spcBef>
                <a:spcPct val="0"/>
              </a:spcBef>
            </a:pPr>
            <a:endParaRPr lang="en-US">
              <a:latin typeface="Arial" pitchFamily="34" charset="0"/>
            </a:endParaRPr>
          </a:p>
        </p:txBody>
      </p:sp>
    </p:spTree>
    <p:extLst>
      <p:ext uri="{BB962C8B-B14F-4D97-AF65-F5344CB8AC3E}">
        <p14:creationId xmlns:p14="http://schemas.microsoft.com/office/powerpoint/2010/main" val="820995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35A5DF-5DF6-440E-9049-35B52717735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D18E9B0B-F8A1-42E6-A21F-BBE1B6ADEF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7D4ABAB4-CB46-4696-AED2-C1AD42546A9F}"/>
              </a:ext>
            </a:extLst>
          </p:cNvPr>
          <p:cNvSpPr>
            <a:spLocks noGrp="1"/>
          </p:cNvSpPr>
          <p:nvPr>
            <p:ph type="dt" sz="half" idx="10"/>
          </p:nvPr>
        </p:nvSpPr>
        <p:spPr/>
        <p:txBody>
          <a:bodyPr/>
          <a:lstStyle/>
          <a:p>
            <a:endParaRPr lang="en-US"/>
          </a:p>
        </p:txBody>
      </p:sp>
      <p:sp>
        <p:nvSpPr>
          <p:cNvPr id="5" name="Fußzeilenplatzhalter 4">
            <a:extLst>
              <a:ext uri="{FF2B5EF4-FFF2-40B4-BE49-F238E27FC236}">
                <a16:creationId xmlns:a16="http://schemas.microsoft.com/office/drawing/2014/main" id="{D1113208-F0F6-40E0-BD79-D61DFFA1BFE0}"/>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8FA32224-44FE-4C56-844D-5E2F23926DD2}"/>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8054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614354-A7B9-4DA1-8ACF-64FB86794E23}"/>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9D0E0040-CB7B-441F-A92C-A9A14F7E0DD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48D63B5F-1BDB-40C8-96FE-60938889636F}"/>
              </a:ext>
            </a:extLst>
          </p:cNvPr>
          <p:cNvSpPr>
            <a:spLocks noGrp="1"/>
          </p:cNvSpPr>
          <p:nvPr>
            <p:ph type="dt" sz="half" idx="10"/>
          </p:nvPr>
        </p:nvSpPr>
        <p:spPr/>
        <p:txBody>
          <a:bodyPr/>
          <a:lstStyle/>
          <a:p>
            <a:endParaRPr lang="en-US"/>
          </a:p>
        </p:txBody>
      </p:sp>
      <p:sp>
        <p:nvSpPr>
          <p:cNvPr id="5" name="Fußzeilenplatzhalter 4">
            <a:extLst>
              <a:ext uri="{FF2B5EF4-FFF2-40B4-BE49-F238E27FC236}">
                <a16:creationId xmlns:a16="http://schemas.microsoft.com/office/drawing/2014/main" id="{9E57B5F5-5B42-40E8-AC44-64F330D8CD62}"/>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6D5637DF-1A2F-493D-B797-09948858B10B}"/>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141870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75DFAE0-BF52-4F96-9D26-507E224FCD28}"/>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98B31B13-3F5C-4847-BDEF-DE904699373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9026D476-D94B-4513-A486-0A48CA75647D}"/>
              </a:ext>
            </a:extLst>
          </p:cNvPr>
          <p:cNvSpPr>
            <a:spLocks noGrp="1"/>
          </p:cNvSpPr>
          <p:nvPr>
            <p:ph type="dt" sz="half" idx="10"/>
          </p:nvPr>
        </p:nvSpPr>
        <p:spPr/>
        <p:txBody>
          <a:bodyPr/>
          <a:lstStyle/>
          <a:p>
            <a:endParaRPr lang="en-US"/>
          </a:p>
        </p:txBody>
      </p:sp>
      <p:sp>
        <p:nvSpPr>
          <p:cNvPr id="5" name="Fußzeilenplatzhalter 4">
            <a:extLst>
              <a:ext uri="{FF2B5EF4-FFF2-40B4-BE49-F238E27FC236}">
                <a16:creationId xmlns:a16="http://schemas.microsoft.com/office/drawing/2014/main" id="{136EFEC6-0FC2-46C2-8162-3E023366C3CC}"/>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279BEE5C-54A6-445A-913B-01C5499D1801}"/>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151693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1147213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1477086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2056425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3400373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2028371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2355682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42856596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18397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867AA0-D7F5-4E6C-90A3-9BB4CF99BE3F}"/>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BF7CC4D5-2C29-436C-91F2-C3DD7EF5ADD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33DC2EA5-5076-4BDA-B130-1C5D974130D7}"/>
              </a:ext>
            </a:extLst>
          </p:cNvPr>
          <p:cNvSpPr>
            <a:spLocks noGrp="1"/>
          </p:cNvSpPr>
          <p:nvPr>
            <p:ph type="dt" sz="half" idx="10"/>
          </p:nvPr>
        </p:nvSpPr>
        <p:spPr/>
        <p:txBody>
          <a:bodyPr/>
          <a:lstStyle/>
          <a:p>
            <a:endParaRPr lang="en-US"/>
          </a:p>
        </p:txBody>
      </p:sp>
      <p:sp>
        <p:nvSpPr>
          <p:cNvPr id="5" name="Fußzeilenplatzhalter 4">
            <a:extLst>
              <a:ext uri="{FF2B5EF4-FFF2-40B4-BE49-F238E27FC236}">
                <a16:creationId xmlns:a16="http://schemas.microsoft.com/office/drawing/2014/main" id="{BCC7DF97-2EC3-4BBA-B2B6-B5C2A3F4B5B5}"/>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F8592858-F68F-4566-B2DC-39524DF77DC1}"/>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881951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922532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1938114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FA63F83-45C1-4EDA-8487-1B7263A49B7C}" type="slidenum">
              <a:rPr lang="de-DE" smtClean="0"/>
              <a:t>‹Nr.›</a:t>
            </a:fld>
            <a:endParaRPr lang="de-DE"/>
          </a:p>
        </p:txBody>
      </p:sp>
    </p:spTree>
    <p:extLst>
      <p:ext uri="{BB962C8B-B14F-4D97-AF65-F5344CB8AC3E}">
        <p14:creationId xmlns:p14="http://schemas.microsoft.com/office/powerpoint/2010/main" val="376405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89653B-8AAC-4258-BC83-85535ABE5AF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C71A905F-EB8C-4B30-9E55-A80C4454C9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3AA91FE-5336-4CFC-ABD9-2E944F0E92ED}"/>
              </a:ext>
            </a:extLst>
          </p:cNvPr>
          <p:cNvSpPr>
            <a:spLocks noGrp="1"/>
          </p:cNvSpPr>
          <p:nvPr>
            <p:ph type="dt" sz="half" idx="10"/>
          </p:nvPr>
        </p:nvSpPr>
        <p:spPr/>
        <p:txBody>
          <a:bodyPr/>
          <a:lstStyle/>
          <a:p>
            <a:endParaRPr lang="en-US"/>
          </a:p>
        </p:txBody>
      </p:sp>
      <p:sp>
        <p:nvSpPr>
          <p:cNvPr id="5" name="Fußzeilenplatzhalter 4">
            <a:extLst>
              <a:ext uri="{FF2B5EF4-FFF2-40B4-BE49-F238E27FC236}">
                <a16:creationId xmlns:a16="http://schemas.microsoft.com/office/drawing/2014/main" id="{102292E2-5076-4115-9B2E-486E4B490108}"/>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5A6B38AB-C84A-4664-A926-CE157EDEC529}"/>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49569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223072-E635-40A1-A85F-214C3C9DE5D8}"/>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E0B01738-2C0A-4989-8DA2-7409F6A4350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2B84DCC2-1D35-4FD1-AEF2-EC0EAFCBE6C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9E655214-E33B-4311-82FE-4B8C937FD1FE}"/>
              </a:ext>
            </a:extLst>
          </p:cNvPr>
          <p:cNvSpPr>
            <a:spLocks noGrp="1"/>
          </p:cNvSpPr>
          <p:nvPr>
            <p:ph type="dt" sz="half" idx="10"/>
          </p:nvPr>
        </p:nvSpPr>
        <p:spPr/>
        <p:txBody>
          <a:bodyPr/>
          <a:lstStyle/>
          <a:p>
            <a:endParaRPr lang="en-US"/>
          </a:p>
        </p:txBody>
      </p:sp>
      <p:sp>
        <p:nvSpPr>
          <p:cNvPr id="6" name="Fußzeilenplatzhalter 5">
            <a:extLst>
              <a:ext uri="{FF2B5EF4-FFF2-40B4-BE49-F238E27FC236}">
                <a16:creationId xmlns:a16="http://schemas.microsoft.com/office/drawing/2014/main" id="{F04862CB-A925-4D8F-8C38-E008CB42A1DF}"/>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id="{CA7D2394-DE3B-47E7-8AAB-AA17BF9A80B7}"/>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268917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B173F-5C98-41D0-A431-3315A81B1F63}"/>
              </a:ext>
            </a:extLst>
          </p:cNvPr>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FF32494A-DFC4-4887-8BB3-EC104B7604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69B2014-1110-4964-A233-E3CDB52BAF5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04CDF863-0994-4506-8F70-37F792F3DC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E00DB75-130B-4DF3-8489-18D3FC206E3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82D662DB-2257-41A9-BE3A-FC92F45DFFA5}"/>
              </a:ext>
            </a:extLst>
          </p:cNvPr>
          <p:cNvSpPr>
            <a:spLocks noGrp="1"/>
          </p:cNvSpPr>
          <p:nvPr>
            <p:ph type="dt" sz="half" idx="10"/>
          </p:nvPr>
        </p:nvSpPr>
        <p:spPr/>
        <p:txBody>
          <a:bodyPr/>
          <a:lstStyle/>
          <a:p>
            <a:endParaRPr lang="en-US"/>
          </a:p>
        </p:txBody>
      </p:sp>
      <p:sp>
        <p:nvSpPr>
          <p:cNvPr id="8" name="Fußzeilenplatzhalter 7">
            <a:extLst>
              <a:ext uri="{FF2B5EF4-FFF2-40B4-BE49-F238E27FC236}">
                <a16:creationId xmlns:a16="http://schemas.microsoft.com/office/drawing/2014/main" id="{64F63BD4-C3D8-4AC8-B98F-5D07A36DF361}"/>
              </a:ext>
            </a:extLst>
          </p:cNvPr>
          <p:cNvSpPr>
            <a:spLocks noGrp="1"/>
          </p:cNvSpPr>
          <p:nvPr>
            <p:ph type="ftr" sz="quarter" idx="11"/>
          </p:nvPr>
        </p:nvSpPr>
        <p:spPr/>
        <p:txBody>
          <a:bodyPr/>
          <a:lstStyle/>
          <a:p>
            <a:endParaRPr lang="en-US"/>
          </a:p>
        </p:txBody>
      </p:sp>
      <p:sp>
        <p:nvSpPr>
          <p:cNvPr id="9" name="Foliennummernplatzhalter 8">
            <a:extLst>
              <a:ext uri="{FF2B5EF4-FFF2-40B4-BE49-F238E27FC236}">
                <a16:creationId xmlns:a16="http://schemas.microsoft.com/office/drawing/2014/main" id="{46A375F0-6509-490D-BA6B-5FCBDEE37BBA}"/>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7853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0B3415-2CEB-4B17-A9B4-AAF082296C8A}"/>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C310C8CF-C903-41C7-AE0A-4A867B7011DA}"/>
              </a:ext>
            </a:extLst>
          </p:cNvPr>
          <p:cNvSpPr>
            <a:spLocks noGrp="1"/>
          </p:cNvSpPr>
          <p:nvPr>
            <p:ph type="dt" sz="half" idx="10"/>
          </p:nvPr>
        </p:nvSpPr>
        <p:spPr/>
        <p:txBody>
          <a:bodyPr/>
          <a:lstStyle/>
          <a:p>
            <a:endParaRPr lang="en-US"/>
          </a:p>
        </p:txBody>
      </p:sp>
      <p:sp>
        <p:nvSpPr>
          <p:cNvPr id="4" name="Fußzeilenplatzhalter 3">
            <a:extLst>
              <a:ext uri="{FF2B5EF4-FFF2-40B4-BE49-F238E27FC236}">
                <a16:creationId xmlns:a16="http://schemas.microsoft.com/office/drawing/2014/main" id="{4C6DA44F-7D8C-49C1-8270-71560F73C007}"/>
              </a:ext>
            </a:extLst>
          </p:cNvPr>
          <p:cNvSpPr>
            <a:spLocks noGrp="1"/>
          </p:cNvSpPr>
          <p:nvPr>
            <p:ph type="ftr" sz="quarter" idx="11"/>
          </p:nvPr>
        </p:nvSpPr>
        <p:spPr/>
        <p:txBody>
          <a:bodyPr/>
          <a:lstStyle/>
          <a:p>
            <a:endParaRPr lang="en-US"/>
          </a:p>
        </p:txBody>
      </p:sp>
      <p:sp>
        <p:nvSpPr>
          <p:cNvPr id="5" name="Foliennummernplatzhalter 4">
            <a:extLst>
              <a:ext uri="{FF2B5EF4-FFF2-40B4-BE49-F238E27FC236}">
                <a16:creationId xmlns:a16="http://schemas.microsoft.com/office/drawing/2014/main" id="{381323EA-A655-43D7-81F3-17B3501A4382}"/>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39209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36BA9F7-16F2-4C3D-BAE8-631F180E06D2}"/>
              </a:ext>
            </a:extLst>
          </p:cNvPr>
          <p:cNvSpPr>
            <a:spLocks noGrp="1"/>
          </p:cNvSpPr>
          <p:nvPr>
            <p:ph type="dt" sz="half" idx="10"/>
          </p:nvPr>
        </p:nvSpPr>
        <p:spPr/>
        <p:txBody>
          <a:bodyPr/>
          <a:lstStyle/>
          <a:p>
            <a:endParaRPr lang="en-US"/>
          </a:p>
        </p:txBody>
      </p:sp>
      <p:sp>
        <p:nvSpPr>
          <p:cNvPr id="3" name="Fußzeilenplatzhalter 2">
            <a:extLst>
              <a:ext uri="{FF2B5EF4-FFF2-40B4-BE49-F238E27FC236}">
                <a16:creationId xmlns:a16="http://schemas.microsoft.com/office/drawing/2014/main" id="{0D2A6337-EDAC-4FB1-BC6E-CF398D6CCC0E}"/>
              </a:ext>
            </a:extLst>
          </p:cNvPr>
          <p:cNvSpPr>
            <a:spLocks noGrp="1"/>
          </p:cNvSpPr>
          <p:nvPr>
            <p:ph type="ftr" sz="quarter" idx="11"/>
          </p:nvPr>
        </p:nvSpPr>
        <p:spPr/>
        <p:txBody>
          <a:bodyPr/>
          <a:lstStyle/>
          <a:p>
            <a:endParaRPr lang="en-US"/>
          </a:p>
        </p:txBody>
      </p:sp>
      <p:sp>
        <p:nvSpPr>
          <p:cNvPr id="4" name="Foliennummernplatzhalter 3">
            <a:extLst>
              <a:ext uri="{FF2B5EF4-FFF2-40B4-BE49-F238E27FC236}">
                <a16:creationId xmlns:a16="http://schemas.microsoft.com/office/drawing/2014/main" id="{4B7D5A05-529F-4BCC-A705-4771F6AD44DC}"/>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83138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10350-11FE-4E6F-818B-AE84C78197C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9DA20F28-3EE0-4272-AAF3-4D6C75895E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AF085234-BCE3-4E6A-8985-AA267F9471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A5CBECF-74E5-40BC-9C59-514B6BB4F121}"/>
              </a:ext>
            </a:extLst>
          </p:cNvPr>
          <p:cNvSpPr>
            <a:spLocks noGrp="1"/>
          </p:cNvSpPr>
          <p:nvPr>
            <p:ph type="dt" sz="half" idx="10"/>
          </p:nvPr>
        </p:nvSpPr>
        <p:spPr/>
        <p:txBody>
          <a:bodyPr/>
          <a:lstStyle/>
          <a:p>
            <a:endParaRPr lang="en-US"/>
          </a:p>
        </p:txBody>
      </p:sp>
      <p:sp>
        <p:nvSpPr>
          <p:cNvPr id="6" name="Fußzeilenplatzhalter 5">
            <a:extLst>
              <a:ext uri="{FF2B5EF4-FFF2-40B4-BE49-F238E27FC236}">
                <a16:creationId xmlns:a16="http://schemas.microsoft.com/office/drawing/2014/main" id="{B5CDFBA8-DD3F-4887-A69B-73C1601039D0}"/>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id="{61F975CA-2958-4718-8D24-F540A14AC174}"/>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108372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CA1D27-831B-41A3-B1A2-14BF6D8820A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EB0F3F26-205A-4B9E-8435-D198F08FBF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a:extLst>
              <a:ext uri="{FF2B5EF4-FFF2-40B4-BE49-F238E27FC236}">
                <a16:creationId xmlns:a16="http://schemas.microsoft.com/office/drawing/2014/main" id="{FB8D652E-E0A6-4981-8293-04D87E6E9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4388BDC-1DCF-4602-88D8-BC8573F3E7EC}"/>
              </a:ext>
            </a:extLst>
          </p:cNvPr>
          <p:cNvSpPr>
            <a:spLocks noGrp="1"/>
          </p:cNvSpPr>
          <p:nvPr>
            <p:ph type="dt" sz="half" idx="10"/>
          </p:nvPr>
        </p:nvSpPr>
        <p:spPr/>
        <p:txBody>
          <a:bodyPr/>
          <a:lstStyle/>
          <a:p>
            <a:endParaRPr lang="en-US"/>
          </a:p>
        </p:txBody>
      </p:sp>
      <p:sp>
        <p:nvSpPr>
          <p:cNvPr id="6" name="Fußzeilenplatzhalter 5">
            <a:extLst>
              <a:ext uri="{FF2B5EF4-FFF2-40B4-BE49-F238E27FC236}">
                <a16:creationId xmlns:a16="http://schemas.microsoft.com/office/drawing/2014/main" id="{8341BFC5-3181-4148-B1A0-6DE1B8FA05C2}"/>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id="{C8721509-761E-425F-A683-83F14463DCB9}"/>
              </a:ext>
            </a:extLst>
          </p:cNvPr>
          <p:cNvSpPr>
            <a:spLocks noGrp="1"/>
          </p:cNvSpPr>
          <p:nvPr>
            <p:ph type="sldNum" sz="quarter" idx="12"/>
          </p:nvPr>
        </p:nvSpPr>
        <p:spPr/>
        <p:txBody>
          <a:bodyPr/>
          <a:lstStyle/>
          <a:p>
            <a:fld id="{4EC849A3-4AA5-47F4-8DE0-2424DA08BFA3}" type="slidenum">
              <a:rPr lang="en-US" smtClean="0"/>
              <a:t>‹Nr.›</a:t>
            </a:fld>
            <a:endParaRPr lang="en-US"/>
          </a:p>
        </p:txBody>
      </p:sp>
    </p:spTree>
    <p:extLst>
      <p:ext uri="{BB962C8B-B14F-4D97-AF65-F5344CB8AC3E}">
        <p14:creationId xmlns:p14="http://schemas.microsoft.com/office/powerpoint/2010/main" val="65290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D8CA67C-A6E8-44AD-A530-D2D1CA049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7A4B0EC9-D77C-4C62-A0C8-1647AE0589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BEC676ED-71C1-4B5C-858A-E03A65BB76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ußzeilenplatzhalter 4">
            <a:extLst>
              <a:ext uri="{FF2B5EF4-FFF2-40B4-BE49-F238E27FC236}">
                <a16:creationId xmlns:a16="http://schemas.microsoft.com/office/drawing/2014/main" id="{731C249B-120A-48AE-B0BB-91FB27855B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a:extLst>
              <a:ext uri="{FF2B5EF4-FFF2-40B4-BE49-F238E27FC236}">
                <a16:creationId xmlns:a16="http://schemas.microsoft.com/office/drawing/2014/main" id="{0117EF5E-22E7-4F7A-887B-CEF3C8B1C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49A3-4AA5-47F4-8DE0-2424DA08BFA3}" type="slidenum">
              <a:rPr lang="en-US" smtClean="0"/>
              <a:t>‹Nr.›</a:t>
            </a:fld>
            <a:endParaRPr lang="en-US"/>
          </a:p>
        </p:txBody>
      </p:sp>
    </p:spTree>
    <p:extLst>
      <p:ext uri="{BB962C8B-B14F-4D97-AF65-F5344CB8AC3E}">
        <p14:creationId xmlns:p14="http://schemas.microsoft.com/office/powerpoint/2010/main" val="1137215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63F83-45C1-4EDA-8487-1B7263A49B7C}" type="slidenum">
              <a:rPr lang="de-DE" smtClean="0"/>
              <a:t>‹Nr.›</a:t>
            </a:fld>
            <a:endParaRPr lang="de-DE"/>
          </a:p>
        </p:txBody>
      </p:sp>
    </p:spTree>
    <p:extLst>
      <p:ext uri="{BB962C8B-B14F-4D97-AF65-F5344CB8AC3E}">
        <p14:creationId xmlns:p14="http://schemas.microsoft.com/office/powerpoint/2010/main" val="396666369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165893-DD9C-900A-45BF-6ED314D13568}"/>
              </a:ext>
            </a:extLst>
          </p:cNvPr>
          <p:cNvSpPr>
            <a:spLocks noGrp="1"/>
          </p:cNvSpPr>
          <p:nvPr>
            <p:ph type="ctrTitle"/>
          </p:nvPr>
        </p:nvSpPr>
        <p:spPr/>
        <p:txBody>
          <a:bodyPr/>
          <a:lstStyle/>
          <a:p>
            <a:r>
              <a:rPr lang="de-DE" sz="1800" b="0" i="0" u="none" strike="noStrike" dirty="0">
                <a:solidFill>
                  <a:srgbClr val="000000"/>
                </a:solidFill>
                <a:effectLst/>
                <a:latin typeface="Times New Roman" panose="02020603050405020304" pitchFamily="18" charset="0"/>
              </a:rPr>
              <a:t> </a:t>
            </a:r>
            <a:r>
              <a:rPr lang="de-DE" b="1" i="0" u="none" strike="noStrike" dirty="0" err="1">
                <a:solidFill>
                  <a:srgbClr val="000000"/>
                </a:solidFill>
                <a:effectLst/>
                <a:latin typeface="Calibri" panose="020F0502020204030204" pitchFamily="34" charset="0"/>
              </a:rPr>
              <a:t>How</a:t>
            </a:r>
            <a:r>
              <a:rPr lang="de-DE" b="1" i="0" u="none" strike="noStrike" dirty="0">
                <a:solidFill>
                  <a:srgbClr val="000000"/>
                </a:solidFill>
                <a:effectLst/>
                <a:latin typeface="Calibri" panose="020F0502020204030204" pitchFamily="34" charset="0"/>
              </a:rPr>
              <a:t> </a:t>
            </a:r>
            <a:r>
              <a:rPr lang="de-DE" b="1" i="0" u="none" strike="noStrike" dirty="0" err="1">
                <a:solidFill>
                  <a:srgbClr val="000000"/>
                </a:solidFill>
                <a:effectLst/>
                <a:latin typeface="Calibri" panose="020F0502020204030204" pitchFamily="34" charset="0"/>
              </a:rPr>
              <a:t>can</a:t>
            </a:r>
            <a:r>
              <a:rPr lang="de-DE" b="1" i="0" u="none" strike="noStrike" dirty="0">
                <a:solidFill>
                  <a:srgbClr val="000000"/>
                </a:solidFill>
                <a:effectLst/>
                <a:latin typeface="Calibri" panose="020F0502020204030204" pitchFamily="34" charset="0"/>
              </a:rPr>
              <a:t> </a:t>
            </a:r>
            <a:r>
              <a:rPr lang="de-DE" b="1" i="0" u="none" strike="noStrike" dirty="0" err="1">
                <a:solidFill>
                  <a:srgbClr val="000000"/>
                </a:solidFill>
                <a:effectLst/>
                <a:latin typeface="Calibri" panose="020F0502020204030204" pitchFamily="34" charset="0"/>
              </a:rPr>
              <a:t>we</a:t>
            </a:r>
            <a:r>
              <a:rPr lang="de-DE" b="1" i="0" u="none" strike="noStrike" dirty="0">
                <a:solidFill>
                  <a:srgbClr val="000000"/>
                </a:solidFill>
                <a:effectLst/>
                <a:latin typeface="Calibri" panose="020F0502020204030204" pitchFamily="34" charset="0"/>
              </a:rPr>
              <a:t> </a:t>
            </a:r>
            <a:r>
              <a:rPr lang="de-DE" b="1" i="0" u="none" strike="noStrike" dirty="0" err="1">
                <a:solidFill>
                  <a:srgbClr val="000000"/>
                </a:solidFill>
                <a:effectLst/>
                <a:latin typeface="Calibri" panose="020F0502020204030204" pitchFamily="34" charset="0"/>
              </a:rPr>
              <a:t>improve</a:t>
            </a:r>
            <a:r>
              <a:rPr lang="de-DE" b="1" i="0" u="none" strike="noStrike" dirty="0">
                <a:solidFill>
                  <a:srgbClr val="000000"/>
                </a:solidFill>
                <a:effectLst/>
                <a:latin typeface="Calibri" panose="020F0502020204030204" pitchFamily="34" charset="0"/>
              </a:rPr>
              <a:t> </a:t>
            </a:r>
            <a:r>
              <a:rPr lang="de-DE" b="1" i="0" u="none" strike="noStrike" dirty="0" err="1">
                <a:solidFill>
                  <a:srgbClr val="000000"/>
                </a:solidFill>
                <a:effectLst/>
                <a:latin typeface="Calibri" panose="020F0502020204030204" pitchFamily="34" charset="0"/>
              </a:rPr>
              <a:t>our</a:t>
            </a:r>
            <a:r>
              <a:rPr lang="de-DE" b="1" i="0" u="none" strike="noStrike" dirty="0">
                <a:solidFill>
                  <a:srgbClr val="000000"/>
                </a:solidFill>
                <a:effectLst/>
                <a:latin typeface="Calibri" panose="020F0502020204030204" pitchFamily="34" charset="0"/>
              </a:rPr>
              <a:t> </a:t>
            </a:r>
            <a:r>
              <a:rPr lang="de-DE" b="1" i="0" u="none" strike="noStrike" dirty="0" err="1">
                <a:solidFill>
                  <a:srgbClr val="000000"/>
                </a:solidFill>
                <a:effectLst/>
                <a:latin typeface="Calibri" panose="020F0502020204030204" pitchFamily="34" charset="0"/>
              </a:rPr>
              <a:t>communication</a:t>
            </a:r>
            <a:r>
              <a:rPr lang="de-DE" b="1" i="0" u="none" strike="noStrike" dirty="0">
                <a:solidFill>
                  <a:srgbClr val="000000"/>
                </a:solidFill>
                <a:effectLst/>
                <a:latin typeface="Calibri" panose="020F0502020204030204" pitchFamily="34" charset="0"/>
              </a:rPr>
              <a:t> </a:t>
            </a:r>
            <a:r>
              <a:rPr lang="de-DE" b="1" i="0" u="none" strike="noStrike" dirty="0" err="1">
                <a:solidFill>
                  <a:srgbClr val="000000"/>
                </a:solidFill>
                <a:effectLst/>
                <a:latin typeface="Calibri" panose="020F0502020204030204" pitchFamily="34" charset="0"/>
              </a:rPr>
              <a:t>of</a:t>
            </a:r>
            <a:r>
              <a:rPr lang="de-DE" b="1" i="0" u="none" strike="noStrike" dirty="0">
                <a:solidFill>
                  <a:srgbClr val="000000"/>
                </a:solidFill>
                <a:effectLst/>
                <a:latin typeface="Calibri" panose="020F0502020204030204" pitchFamily="34" charset="0"/>
              </a:rPr>
              <a:t> </a:t>
            </a:r>
            <a:r>
              <a:rPr lang="de-DE" b="1" i="0" u="none" strike="noStrike" dirty="0" err="1">
                <a:solidFill>
                  <a:srgbClr val="000000"/>
                </a:solidFill>
                <a:effectLst/>
                <a:latin typeface="Calibri" panose="020F0502020204030204" pitchFamily="34" charset="0"/>
              </a:rPr>
              <a:t>science</a:t>
            </a:r>
            <a:r>
              <a:rPr lang="de-DE" b="1" i="0" u="none" strike="noStrike" dirty="0">
                <a:solidFill>
                  <a:srgbClr val="000000"/>
                </a:solidFill>
                <a:effectLst/>
                <a:latin typeface="Calibri" panose="020F0502020204030204" pitchFamily="34" charset="0"/>
              </a:rPr>
              <a:t>?</a:t>
            </a:r>
            <a:endParaRPr lang="de-DE" dirty="0"/>
          </a:p>
        </p:txBody>
      </p:sp>
    </p:spTree>
    <p:extLst>
      <p:ext uri="{BB962C8B-B14F-4D97-AF65-F5344CB8AC3E}">
        <p14:creationId xmlns:p14="http://schemas.microsoft.com/office/powerpoint/2010/main" val="512779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CB3DA-9D14-C39D-A95D-2B586DC5EB72}"/>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86BCB0F-3720-7E9A-CD9B-D438C44F4391}"/>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849659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bwMode="auto">
          <a:xfrm>
            <a:off x="772886" y="365125"/>
            <a:ext cx="10515600" cy="1156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de-DE" altLang="de-DE" sz="3600" b="1" dirty="0">
                <a:latin typeface="+mn-lt"/>
              </a:rPr>
              <a:t>Robert K. </a:t>
            </a:r>
            <a:r>
              <a:rPr lang="de-DE" altLang="de-DE" sz="3600" b="1" dirty="0" err="1">
                <a:latin typeface="+mn-lt"/>
              </a:rPr>
              <a:t>Merton‘s</a:t>
            </a:r>
            <a:r>
              <a:rPr lang="de-DE" altLang="de-DE" sz="3600" b="1" dirty="0">
                <a:latin typeface="+mn-lt"/>
              </a:rPr>
              <a:t> CUDOS (1942)</a:t>
            </a:r>
            <a:br>
              <a:rPr lang="de-DE" altLang="de-DE" sz="3600" b="1" dirty="0">
                <a:latin typeface="+mn-lt"/>
              </a:rPr>
            </a:br>
            <a:r>
              <a:rPr lang="de-DE" altLang="de-DE" sz="3600" b="1" dirty="0" err="1">
                <a:latin typeface="+mn-lt"/>
              </a:rPr>
              <a:t>Norms</a:t>
            </a:r>
            <a:r>
              <a:rPr lang="de-DE" altLang="de-DE" sz="3600" b="1" dirty="0">
                <a:latin typeface="+mn-lt"/>
              </a:rPr>
              <a:t> </a:t>
            </a:r>
            <a:r>
              <a:rPr lang="de-DE" altLang="de-DE" sz="3600" b="1" dirty="0" err="1">
                <a:latin typeface="+mn-lt"/>
              </a:rPr>
              <a:t>for</a:t>
            </a:r>
            <a:r>
              <a:rPr lang="de-DE" altLang="de-DE" sz="3600" b="1" dirty="0">
                <a:latin typeface="+mn-lt"/>
              </a:rPr>
              <a:t> </a:t>
            </a:r>
            <a:r>
              <a:rPr lang="de-DE" altLang="de-DE" sz="3600" b="1" dirty="0" err="1">
                <a:latin typeface="+mn-lt"/>
              </a:rPr>
              <a:t>the</a:t>
            </a:r>
            <a:r>
              <a:rPr lang="de-DE" altLang="de-DE" sz="3600" b="1" dirty="0">
                <a:latin typeface="+mn-lt"/>
              </a:rPr>
              <a:t> </a:t>
            </a:r>
            <a:r>
              <a:rPr lang="de-DE" altLang="de-DE" sz="3600" b="1" dirty="0" err="1">
                <a:latin typeface="+mn-lt"/>
              </a:rPr>
              <a:t>basic</a:t>
            </a:r>
            <a:r>
              <a:rPr lang="de-DE" altLang="de-DE" sz="3600" b="1" dirty="0">
                <a:latin typeface="+mn-lt"/>
              </a:rPr>
              <a:t> </a:t>
            </a:r>
            <a:r>
              <a:rPr lang="de-DE" altLang="de-DE" sz="3600" b="1" dirty="0" err="1">
                <a:latin typeface="+mn-lt"/>
              </a:rPr>
              <a:t>natural</a:t>
            </a:r>
            <a:r>
              <a:rPr lang="de-DE" altLang="de-DE" sz="3600" b="1" dirty="0">
                <a:latin typeface="+mn-lt"/>
              </a:rPr>
              <a:t> </a:t>
            </a:r>
            <a:r>
              <a:rPr lang="de-DE" altLang="de-DE" sz="3600" b="1" dirty="0" err="1">
                <a:latin typeface="+mn-lt"/>
              </a:rPr>
              <a:t>scientists</a:t>
            </a:r>
            <a:endParaRPr lang="de-DE" altLang="de-DE" sz="3600" b="1" dirty="0">
              <a:latin typeface="+mn-lt"/>
            </a:endParaRPr>
          </a:p>
        </p:txBody>
      </p:sp>
      <p:sp>
        <p:nvSpPr>
          <p:cNvPr id="22531" name="Inhaltsplatzhalter 2"/>
          <p:cNvSpPr>
            <a:spLocks noGrp="1"/>
          </p:cNvSpPr>
          <p:nvPr>
            <p:ph idx="1"/>
          </p:nvPr>
        </p:nvSpPr>
        <p:spPr bwMode="auto">
          <a:xfrm>
            <a:off x="772886" y="1864844"/>
            <a:ext cx="10395857" cy="43184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altLang="de-DE" sz="2000" b="1" dirty="0"/>
              <a:t>C</a:t>
            </a:r>
            <a:r>
              <a:rPr lang="en-US" altLang="de-DE" sz="2000" dirty="0"/>
              <a:t>ommunalism: the common ownership of scientific discoveries, according to which scientists give up intellectual property rights in exchange for recognition and esteem. </a:t>
            </a:r>
          </a:p>
          <a:p>
            <a:r>
              <a:rPr lang="en-US" altLang="de-DE" sz="2000" b="1" dirty="0"/>
              <a:t>U</a:t>
            </a:r>
            <a:r>
              <a:rPr lang="en-US" altLang="de-DE" sz="2000" dirty="0"/>
              <a:t>niversalism: according to which knowledge claims are evaluated in terms of universal or impersonal criteria, and not on the basis of race, class, gender, religion, or nationality.</a:t>
            </a:r>
          </a:p>
          <a:p>
            <a:r>
              <a:rPr lang="en-US" altLang="de-DE" sz="2000" b="1" dirty="0"/>
              <a:t>D</a:t>
            </a:r>
            <a:r>
              <a:rPr lang="en-US" altLang="de-DE" sz="2000" dirty="0"/>
              <a:t>isinterestedness: scientists, when presenting their work publicly, should do so without any prejudice or personal values and do so in an impersonal manner.</a:t>
            </a:r>
          </a:p>
          <a:p>
            <a:r>
              <a:rPr lang="en-US" altLang="de-DE" sz="2000" b="1" dirty="0"/>
              <a:t>O</a:t>
            </a:r>
            <a:r>
              <a:rPr lang="en-US" altLang="de-DE" sz="2000" dirty="0"/>
              <a:t>rganized </a:t>
            </a:r>
            <a:r>
              <a:rPr lang="en-US" altLang="de-DE" sz="2000" b="1" dirty="0"/>
              <a:t>s</a:t>
            </a:r>
            <a:r>
              <a:rPr lang="en-US" altLang="de-DE" sz="2000" dirty="0"/>
              <a:t>kepticism: all ideas must be tested and are subject to rigorous, structured community (peer review) scrutiny. </a:t>
            </a:r>
          </a:p>
        </p:txBody>
      </p:sp>
    </p:spTree>
    <p:extLst>
      <p:ext uri="{BB962C8B-B14F-4D97-AF65-F5344CB8AC3E}">
        <p14:creationId xmlns:p14="http://schemas.microsoft.com/office/powerpoint/2010/main" val="3509946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09800" y="115889"/>
            <a:ext cx="7772400" cy="681037"/>
          </a:xfrm>
        </p:spPr>
        <p:txBody>
          <a:bodyPr anchor="t">
            <a:normAutofit/>
          </a:bodyPr>
          <a:lstStyle/>
          <a:p>
            <a:pPr algn="ctr" eaLnBrk="1" hangingPunct="1"/>
            <a:r>
              <a:rPr lang="en-GB" sz="3600" b="1" dirty="0" err="1">
                <a:latin typeface="+mn-lt"/>
              </a:rPr>
              <a:t>Postnormal</a:t>
            </a:r>
            <a:r>
              <a:rPr lang="en-GB" sz="3600" b="1" dirty="0">
                <a:latin typeface="+mn-lt"/>
              </a:rPr>
              <a:t> science</a:t>
            </a:r>
          </a:p>
        </p:txBody>
      </p:sp>
      <p:sp>
        <p:nvSpPr>
          <p:cNvPr id="25603" name="Text Box 3"/>
          <p:cNvSpPr txBox="1">
            <a:spLocks noChangeArrowheads="1"/>
          </p:cNvSpPr>
          <p:nvPr/>
        </p:nvSpPr>
        <p:spPr bwMode="auto">
          <a:xfrm>
            <a:off x="348343" y="896449"/>
            <a:ext cx="5676221" cy="5478423"/>
          </a:xfrm>
          <a:prstGeom prst="rect">
            <a:avLst/>
          </a:prstGeom>
          <a:noFill/>
          <a:ln w="9525">
            <a:noFill/>
            <a:miter lim="800000"/>
            <a:headEnd/>
            <a:tailEnd/>
          </a:ln>
        </p:spPr>
        <p:txBody>
          <a:bodyPr wrap="square">
            <a:spAutoFit/>
          </a:bodyPr>
          <a:lstStyle/>
          <a:p>
            <a:pPr>
              <a:spcBef>
                <a:spcPct val="50000"/>
              </a:spcBef>
            </a:pPr>
            <a:r>
              <a:rPr lang="en-GB" sz="2800" dirty="0"/>
              <a:t>Jerry </a:t>
            </a:r>
            <a:r>
              <a:rPr lang="en-GB" sz="2800" dirty="0" err="1"/>
              <a:t>Ravetz</a:t>
            </a:r>
            <a:r>
              <a:rPr lang="en-GB" sz="2800" dirty="0"/>
              <a:t>, Silvio </a:t>
            </a:r>
            <a:r>
              <a:rPr lang="en-GB" sz="2800" dirty="0" err="1"/>
              <a:t>Funtowicz</a:t>
            </a:r>
            <a:r>
              <a:rPr lang="en-GB" sz="2800" dirty="0"/>
              <a:t>, 1986 and earlier</a:t>
            </a:r>
          </a:p>
          <a:p>
            <a:pPr>
              <a:spcBef>
                <a:spcPct val="50000"/>
              </a:spcBef>
            </a:pPr>
            <a:r>
              <a:rPr lang="en-GB" sz="2800" dirty="0"/>
              <a:t>State of science, when </a:t>
            </a:r>
            <a:r>
              <a:rPr lang="en-GB" sz="2800" i="1" dirty="0"/>
              <a:t>facts uncertain, values in dispute, stakes high and decisions urgent.</a:t>
            </a:r>
          </a:p>
          <a:p>
            <a:pPr>
              <a:spcBef>
                <a:spcPct val="50000"/>
              </a:spcBef>
            </a:pPr>
            <a:r>
              <a:rPr lang="en-GB" sz="2800" dirty="0"/>
              <a:t>In this state, science is not only done for reasons for curiosity but is asked for as support for preconceived value-based agendas.</a:t>
            </a:r>
          </a:p>
          <a:p>
            <a:pPr>
              <a:spcBef>
                <a:spcPct val="50000"/>
              </a:spcBef>
            </a:pPr>
            <a:r>
              <a:rPr lang="en-GB" sz="2800" b="1" dirty="0"/>
              <a:t>Climate Science is in a post-normal phase </a:t>
            </a:r>
            <a:r>
              <a:rPr lang="en-GB" sz="2000" dirty="0"/>
              <a:t>(Bray and  von Storch, 1999)</a:t>
            </a:r>
          </a:p>
        </p:txBody>
      </p:sp>
      <p:sp>
        <p:nvSpPr>
          <p:cNvPr id="25604" name="Text Box 3"/>
          <p:cNvSpPr txBox="1">
            <a:spLocks noChangeArrowheads="1"/>
          </p:cNvSpPr>
          <p:nvPr/>
        </p:nvSpPr>
        <p:spPr bwMode="auto">
          <a:xfrm>
            <a:off x="6096000" y="1032742"/>
            <a:ext cx="5834743" cy="5078313"/>
          </a:xfrm>
          <a:prstGeom prst="rect">
            <a:avLst/>
          </a:prstGeom>
          <a:noFill/>
          <a:ln w="9525">
            <a:noFill/>
            <a:miter lim="800000"/>
            <a:headEnd/>
            <a:tailEnd/>
          </a:ln>
        </p:spPr>
        <p:txBody>
          <a:bodyPr wrap="square">
            <a:spAutoFit/>
          </a:bodyPr>
          <a:lstStyle/>
          <a:p>
            <a:pPr>
              <a:spcBef>
                <a:spcPct val="50000"/>
              </a:spcBef>
            </a:pPr>
            <a:r>
              <a:rPr lang="en-GB" sz="2400" dirty="0">
                <a:solidFill>
                  <a:srgbClr val="FF0000"/>
                </a:solidFill>
                <a:latin typeface="Cambria" pitchFamily="18" charset="0"/>
              </a:rPr>
              <a:t>facts uncertain</a:t>
            </a:r>
            <a:r>
              <a:rPr lang="en-GB" sz="2400" i="1" dirty="0">
                <a:latin typeface="Cambria" pitchFamily="18" charset="0"/>
              </a:rPr>
              <a:t>: e.g. sensitivity of global mean temperature to doubling of CO2 concentration</a:t>
            </a:r>
          </a:p>
          <a:p>
            <a:pPr>
              <a:spcBef>
                <a:spcPct val="50000"/>
              </a:spcBef>
            </a:pPr>
            <a:r>
              <a:rPr lang="en-GB" sz="2400" dirty="0">
                <a:solidFill>
                  <a:srgbClr val="FF0000"/>
                </a:solidFill>
                <a:latin typeface="Cambria" pitchFamily="18" charset="0"/>
              </a:rPr>
              <a:t>values in dispute</a:t>
            </a:r>
            <a:r>
              <a:rPr lang="en-GB" sz="2400" i="1" dirty="0">
                <a:latin typeface="Cambria" pitchFamily="18" charset="0"/>
              </a:rPr>
              <a:t>, e.g., do we cement the world according to our present preferences or do we accept a generationally dynamical development?</a:t>
            </a:r>
          </a:p>
          <a:p>
            <a:pPr>
              <a:spcBef>
                <a:spcPct val="50000"/>
              </a:spcBef>
            </a:pPr>
            <a:r>
              <a:rPr lang="en-GB" sz="2400" dirty="0">
                <a:solidFill>
                  <a:srgbClr val="FF0000"/>
                </a:solidFill>
                <a:latin typeface="Cambria" pitchFamily="18" charset="0"/>
              </a:rPr>
              <a:t>stakes high</a:t>
            </a:r>
            <a:r>
              <a:rPr lang="en-GB" sz="2400" i="1" dirty="0">
                <a:latin typeface="Cambria" pitchFamily="18" charset="0"/>
              </a:rPr>
              <a:t>, e.g., costs for re-organizing global energy market and future damages</a:t>
            </a:r>
          </a:p>
          <a:p>
            <a:pPr>
              <a:spcBef>
                <a:spcPct val="50000"/>
              </a:spcBef>
            </a:pPr>
            <a:r>
              <a:rPr lang="en-GB" sz="2400" dirty="0">
                <a:solidFill>
                  <a:srgbClr val="FF0000"/>
                </a:solidFill>
                <a:latin typeface="Cambria" pitchFamily="18" charset="0"/>
              </a:rPr>
              <a:t>decisions urgent</a:t>
            </a:r>
            <a:r>
              <a:rPr lang="en-GB" sz="2400" i="1" dirty="0">
                <a:latin typeface="Cambria" pitchFamily="18" charset="0"/>
              </a:rPr>
              <a:t>, e.g., to be efficient, re-organization of  e.g. traffic must be begun now.</a:t>
            </a:r>
          </a:p>
        </p:txBody>
      </p:sp>
      <p:sp>
        <p:nvSpPr>
          <p:cNvPr id="11" name="Textfeld 10">
            <a:extLst>
              <a:ext uri="{FF2B5EF4-FFF2-40B4-BE49-F238E27FC236}">
                <a16:creationId xmlns:a16="http://schemas.microsoft.com/office/drawing/2014/main" id="{720E0768-64A8-43BB-8364-454358BA464D}"/>
              </a:ext>
            </a:extLst>
          </p:cNvPr>
          <p:cNvSpPr txBox="1"/>
          <p:nvPr/>
        </p:nvSpPr>
        <p:spPr>
          <a:xfrm>
            <a:off x="6183086" y="6009747"/>
            <a:ext cx="5660571" cy="338554"/>
          </a:xfrm>
          <a:prstGeom prst="rect">
            <a:avLst/>
          </a:prstGeom>
          <a:noFill/>
        </p:spPr>
        <p:txBody>
          <a:bodyPr wrap="square" rtlCol="0">
            <a:spAutoFit/>
          </a:bodyPr>
          <a:lstStyle/>
          <a:p>
            <a:pPr algn="ctr"/>
            <a:r>
              <a:rPr lang="en-US" sz="1600" i="1" dirty="0"/>
              <a:t>Silvio Funtowicz and Jerry Ravetz</a:t>
            </a:r>
          </a:p>
        </p:txBody>
      </p:sp>
    </p:spTree>
    <p:extLst>
      <p:ext uri="{BB962C8B-B14F-4D97-AF65-F5344CB8AC3E}">
        <p14:creationId xmlns:p14="http://schemas.microsoft.com/office/powerpoint/2010/main" val="248296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xit" presetSubtype="21" fill="hold" grpId="0" nodeType="withEffect">
                                  <p:stCondLst>
                                    <p:cond delay="0"/>
                                  </p:stCondLst>
                                  <p:childTnLst>
                                    <p:animEffect transition="out" filter="barn(inVertical)">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E032DA53-E84A-B3BF-2C31-E91FFD3C722B}"/>
              </a:ext>
            </a:extLst>
          </p:cNvPr>
          <p:cNvSpPr>
            <a:spLocks noGrp="1"/>
          </p:cNvSpPr>
          <p:nvPr>
            <p:ph type="title"/>
          </p:nvPr>
        </p:nvSpPr>
        <p:spPr>
          <a:xfrm>
            <a:off x="407773" y="365125"/>
            <a:ext cx="3511378" cy="1325563"/>
          </a:xfrm>
        </p:spPr>
        <p:txBody>
          <a:bodyPr/>
          <a:lstStyle/>
          <a:p>
            <a:r>
              <a:rPr lang="de-DE" b="1" dirty="0">
                <a:latin typeface="+mn-lt"/>
              </a:rPr>
              <a:t>Who </a:t>
            </a:r>
            <a:r>
              <a:rPr lang="de-DE" b="1" dirty="0" err="1">
                <a:latin typeface="+mn-lt"/>
              </a:rPr>
              <a:t>is</a:t>
            </a:r>
            <a:r>
              <a:rPr lang="de-DE" b="1" dirty="0">
                <a:latin typeface="+mn-lt"/>
              </a:rPr>
              <a:t> „</a:t>
            </a:r>
            <a:r>
              <a:rPr lang="de-DE" b="1" dirty="0" err="1">
                <a:latin typeface="+mn-lt"/>
              </a:rPr>
              <a:t>we</a:t>
            </a:r>
            <a:r>
              <a:rPr lang="de-DE" b="1" dirty="0">
                <a:latin typeface="+mn-lt"/>
              </a:rPr>
              <a:t>“?</a:t>
            </a:r>
          </a:p>
        </p:txBody>
      </p:sp>
      <p:pic>
        <p:nvPicPr>
          <p:cNvPr id="2050" name="Picture 2">
            <a:extLst>
              <a:ext uri="{FF2B5EF4-FFF2-40B4-BE49-F238E27FC236}">
                <a16:creationId xmlns:a16="http://schemas.microsoft.com/office/drawing/2014/main" id="{7F667EDA-D82C-0F2B-79B9-48A0A52683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0956" y="136525"/>
            <a:ext cx="6999287"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466179A4-A46E-DB9E-6078-251FCAAF5D88}"/>
              </a:ext>
            </a:extLst>
          </p:cNvPr>
          <p:cNvSpPr txBox="1"/>
          <p:nvPr/>
        </p:nvSpPr>
        <p:spPr>
          <a:xfrm>
            <a:off x="407773" y="2038865"/>
            <a:ext cx="4423719" cy="3970318"/>
          </a:xfrm>
          <a:prstGeom prst="rect">
            <a:avLst/>
          </a:prstGeom>
          <a:noFill/>
        </p:spPr>
        <p:txBody>
          <a:bodyPr wrap="square" rtlCol="0">
            <a:spAutoFit/>
          </a:bodyPr>
          <a:lstStyle/>
          <a:p>
            <a:r>
              <a:rPr lang="de-DE" sz="2800" dirty="0"/>
              <a:t>Are </a:t>
            </a:r>
            <a:r>
              <a:rPr lang="de-DE" sz="2800" dirty="0" err="1"/>
              <a:t>we</a:t>
            </a:r>
            <a:r>
              <a:rPr lang="de-DE" sz="2800" dirty="0"/>
              <a:t> …</a:t>
            </a:r>
          </a:p>
          <a:p>
            <a:r>
              <a:rPr lang="de-DE" sz="2800" b="1" dirty="0"/>
              <a:t>… </a:t>
            </a:r>
            <a:r>
              <a:rPr lang="de-DE" sz="2800" b="1" dirty="0" err="1"/>
              <a:t>seeing</a:t>
            </a:r>
            <a:r>
              <a:rPr lang="de-DE" sz="2800" b="1" dirty="0"/>
              <a:t> </a:t>
            </a:r>
            <a:r>
              <a:rPr lang="de-DE" sz="2800" b="1" dirty="0" err="1"/>
              <a:t>the</a:t>
            </a:r>
            <a:r>
              <a:rPr lang="de-DE" sz="2800" b="1" dirty="0"/>
              <a:t> </a:t>
            </a:r>
            <a:r>
              <a:rPr lang="de-DE" sz="2800" b="1" dirty="0" err="1"/>
              <a:t>motivation</a:t>
            </a:r>
            <a:r>
              <a:rPr lang="de-DE" sz="2800" b="1" dirty="0"/>
              <a:t> </a:t>
            </a:r>
            <a:r>
              <a:rPr lang="de-DE" sz="2800" b="1" dirty="0" err="1"/>
              <a:t>as</a:t>
            </a:r>
            <a:r>
              <a:rPr lang="de-DE" sz="2800" b="1" dirty="0"/>
              <a:t> </a:t>
            </a:r>
            <a:r>
              <a:rPr lang="de-DE" sz="2800" b="1" dirty="0" err="1"/>
              <a:t>key</a:t>
            </a:r>
            <a:r>
              <a:rPr lang="de-DE" sz="2800" b="1" dirty="0"/>
              <a:t> </a:t>
            </a:r>
            <a:r>
              <a:rPr lang="de-DE" sz="2800" b="1" dirty="0" err="1"/>
              <a:t>task</a:t>
            </a:r>
            <a:r>
              <a:rPr lang="de-DE" sz="2800" b="1" dirty="0"/>
              <a:t>?</a:t>
            </a:r>
          </a:p>
          <a:p>
            <a:endParaRPr lang="de-DE" sz="2800" b="1" dirty="0"/>
          </a:p>
          <a:p>
            <a:r>
              <a:rPr lang="de-DE" sz="2800" dirty="0" err="1"/>
              <a:t>or</a:t>
            </a:r>
            <a:endParaRPr lang="de-DE" sz="2800" dirty="0"/>
          </a:p>
          <a:p>
            <a:endParaRPr lang="de-DE" sz="2800" b="1" dirty="0"/>
          </a:p>
          <a:p>
            <a:r>
              <a:rPr lang="de-DE" sz="2800" b="1" dirty="0"/>
              <a:t>…. </a:t>
            </a:r>
            <a:r>
              <a:rPr lang="de-DE" sz="2800" b="1" dirty="0" err="1"/>
              <a:t>the</a:t>
            </a:r>
            <a:r>
              <a:rPr lang="de-DE" sz="2800" b="1" dirty="0"/>
              <a:t> </a:t>
            </a:r>
            <a:r>
              <a:rPr lang="de-DE" sz="2800" b="1" dirty="0" err="1"/>
              <a:t>understanding</a:t>
            </a:r>
            <a:r>
              <a:rPr lang="de-DE" sz="2800" b="1" dirty="0"/>
              <a:t> </a:t>
            </a:r>
            <a:r>
              <a:rPr lang="de-DE" sz="2800" b="1" dirty="0" err="1"/>
              <a:t>of</a:t>
            </a:r>
            <a:r>
              <a:rPr lang="de-DE" sz="2800" b="1" dirty="0"/>
              <a:t> </a:t>
            </a:r>
            <a:r>
              <a:rPr lang="de-DE" sz="2800" b="1" dirty="0" err="1"/>
              <a:t>the</a:t>
            </a:r>
            <a:r>
              <a:rPr lang="de-DE" sz="2800" b="1" dirty="0"/>
              <a:t> </a:t>
            </a:r>
            <a:r>
              <a:rPr lang="de-DE" sz="2800" b="1" dirty="0" err="1"/>
              <a:t>climate</a:t>
            </a:r>
            <a:r>
              <a:rPr lang="de-DE" sz="2800" b="1" dirty="0"/>
              <a:t> </a:t>
            </a:r>
            <a:r>
              <a:rPr lang="de-DE" sz="2800" b="1" dirty="0" err="1"/>
              <a:t>system</a:t>
            </a:r>
            <a:r>
              <a:rPr lang="de-DE" sz="2800" b="1" dirty="0"/>
              <a:t>, </a:t>
            </a:r>
            <a:r>
              <a:rPr lang="de-DE" sz="2800" b="1" dirty="0" err="1"/>
              <a:t>the</a:t>
            </a:r>
            <a:r>
              <a:rPr lang="de-DE" sz="2800" b="1" dirty="0"/>
              <a:t> </a:t>
            </a:r>
            <a:r>
              <a:rPr lang="de-DE" sz="2800" b="1" dirty="0" err="1"/>
              <a:t>sensitivities</a:t>
            </a:r>
            <a:r>
              <a:rPr lang="de-DE" sz="2800" b="1" dirty="0"/>
              <a:t> …</a:t>
            </a:r>
          </a:p>
        </p:txBody>
      </p:sp>
      <p:pic>
        <p:nvPicPr>
          <p:cNvPr id="3" name="Grafik 2">
            <a:extLst>
              <a:ext uri="{FF2B5EF4-FFF2-40B4-BE49-F238E27FC236}">
                <a16:creationId xmlns:a16="http://schemas.microsoft.com/office/drawing/2014/main" id="{5AE9E71C-9B93-2AFC-CC9B-1F4651D4FA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9893" y="1518851"/>
            <a:ext cx="1040027" cy="1040027"/>
          </a:xfrm>
          <a:prstGeom prst="rect">
            <a:avLst/>
          </a:prstGeom>
        </p:spPr>
      </p:pic>
    </p:spTree>
    <p:extLst>
      <p:ext uri="{BB962C8B-B14F-4D97-AF65-F5344CB8AC3E}">
        <p14:creationId xmlns:p14="http://schemas.microsoft.com/office/powerpoint/2010/main" val="138372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AD4F5-D54D-6470-1B06-019479E2699C}"/>
              </a:ext>
            </a:extLst>
          </p:cNvPr>
          <p:cNvSpPr>
            <a:spLocks noGrp="1"/>
          </p:cNvSpPr>
          <p:nvPr>
            <p:ph type="title"/>
          </p:nvPr>
        </p:nvSpPr>
        <p:spPr/>
        <p:txBody>
          <a:bodyPr>
            <a:normAutofit/>
          </a:bodyPr>
          <a:lstStyle/>
          <a:p>
            <a:r>
              <a:rPr lang="de-DE" sz="3600" b="1" dirty="0" err="1"/>
              <a:t>We</a:t>
            </a:r>
            <a:r>
              <a:rPr lang="de-DE" sz="3600" b="1" dirty="0"/>
              <a:t> = </a:t>
            </a:r>
            <a:r>
              <a:rPr lang="de-DE" sz="3600" b="1" dirty="0" err="1">
                <a:latin typeface="+mn-lt"/>
              </a:rPr>
              <a:t>motivation</a:t>
            </a:r>
            <a:r>
              <a:rPr lang="de-DE" sz="3600" b="1" dirty="0"/>
              <a:t> </a:t>
            </a:r>
            <a:r>
              <a:rPr lang="de-DE" sz="3600" b="1" dirty="0" err="1"/>
              <a:t>as</a:t>
            </a:r>
            <a:r>
              <a:rPr lang="de-DE" sz="3600" b="1" dirty="0"/>
              <a:t> </a:t>
            </a:r>
            <a:r>
              <a:rPr lang="de-DE" sz="3600" b="1" dirty="0" err="1"/>
              <a:t>main</a:t>
            </a:r>
            <a:r>
              <a:rPr lang="de-DE" sz="3600" b="1" dirty="0"/>
              <a:t> </a:t>
            </a:r>
            <a:r>
              <a:rPr lang="de-DE" sz="3600" b="1" dirty="0" err="1"/>
              <a:t>task</a:t>
            </a:r>
            <a:endParaRPr lang="de-DE" sz="3600" b="1" dirty="0"/>
          </a:p>
        </p:txBody>
      </p:sp>
      <p:sp>
        <p:nvSpPr>
          <p:cNvPr id="3" name="Inhaltsplatzhalter 2">
            <a:extLst>
              <a:ext uri="{FF2B5EF4-FFF2-40B4-BE49-F238E27FC236}">
                <a16:creationId xmlns:a16="http://schemas.microsoft.com/office/drawing/2014/main" id="{1F4C11ED-464E-15D2-1785-E73C24A04AE7}"/>
              </a:ext>
            </a:extLst>
          </p:cNvPr>
          <p:cNvSpPr>
            <a:spLocks noGrp="1"/>
          </p:cNvSpPr>
          <p:nvPr>
            <p:ph idx="1"/>
          </p:nvPr>
        </p:nvSpPr>
        <p:spPr/>
        <p:txBody>
          <a:bodyPr>
            <a:normAutofit/>
          </a:bodyPr>
          <a:lstStyle/>
          <a:p>
            <a:r>
              <a:rPr lang="de-DE" dirty="0"/>
              <a:t>Use a narrative, </a:t>
            </a:r>
            <a:r>
              <a:rPr lang="de-DE" dirty="0" err="1"/>
              <a:t>which</a:t>
            </a:r>
            <a:r>
              <a:rPr lang="de-DE" dirty="0"/>
              <a:t> </a:t>
            </a:r>
            <a:r>
              <a:rPr lang="de-DE" dirty="0" err="1"/>
              <a:t>is</a:t>
            </a:r>
            <a:r>
              <a:rPr lang="de-DE" dirty="0"/>
              <a:t> </a:t>
            </a:r>
            <a:r>
              <a:rPr lang="de-DE" dirty="0" err="1"/>
              <a:t>going</a:t>
            </a:r>
            <a:r>
              <a:rPr lang="de-DE" dirty="0"/>
              <a:t> </a:t>
            </a:r>
            <a:r>
              <a:rPr lang="de-DE" dirty="0" err="1"/>
              <a:t>along</a:t>
            </a:r>
            <a:r>
              <a:rPr lang="de-DE" dirty="0"/>
              <a:t> </a:t>
            </a:r>
            <a:r>
              <a:rPr lang="de-DE" dirty="0" err="1"/>
              <a:t>with</a:t>
            </a:r>
            <a:r>
              <a:rPr lang="de-DE" dirty="0"/>
              <a:t> a </a:t>
            </a:r>
            <a:r>
              <a:rPr lang="de-DE" dirty="0" err="1"/>
              <a:t>steady</a:t>
            </a:r>
            <a:r>
              <a:rPr lang="de-DE" dirty="0"/>
              <a:t> </a:t>
            </a:r>
            <a:r>
              <a:rPr lang="de-DE" dirty="0" err="1"/>
              <a:t>increase</a:t>
            </a:r>
            <a:r>
              <a:rPr lang="de-DE" dirty="0"/>
              <a:t> </a:t>
            </a:r>
            <a:r>
              <a:rPr lang="de-DE" dirty="0" err="1"/>
              <a:t>of</a:t>
            </a:r>
            <a:r>
              <a:rPr lang="de-DE" dirty="0"/>
              <a:t> </a:t>
            </a:r>
            <a:r>
              <a:rPr lang="de-DE" dirty="0" err="1"/>
              <a:t>pending</a:t>
            </a:r>
            <a:r>
              <a:rPr lang="de-DE" dirty="0"/>
              <a:t> </a:t>
            </a:r>
            <a:r>
              <a:rPr lang="de-DE" dirty="0" err="1"/>
              <a:t>disaster</a:t>
            </a:r>
            <a:r>
              <a:rPr lang="de-DE" dirty="0"/>
              <a:t> –</a:t>
            </a:r>
          </a:p>
          <a:p>
            <a:r>
              <a:rPr lang="de-DE" dirty="0" err="1"/>
              <a:t>Sequence</a:t>
            </a:r>
            <a:r>
              <a:rPr lang="de-DE" dirty="0"/>
              <a:t>	- breakdown </a:t>
            </a:r>
            <a:r>
              <a:rPr lang="de-DE" dirty="0" err="1"/>
              <a:t>of</a:t>
            </a:r>
            <a:r>
              <a:rPr lang="de-DE" dirty="0"/>
              <a:t> </a:t>
            </a:r>
            <a:r>
              <a:rPr lang="de-DE" dirty="0" err="1"/>
              <a:t>Gulf</a:t>
            </a:r>
            <a:r>
              <a:rPr lang="de-DE" dirty="0"/>
              <a:t> stream</a:t>
            </a:r>
            <a:br>
              <a:rPr lang="de-DE" dirty="0"/>
            </a:br>
            <a:r>
              <a:rPr lang="de-DE" dirty="0"/>
              <a:t>		- not 1 but 6 </a:t>
            </a:r>
            <a:r>
              <a:rPr lang="de-DE" dirty="0" err="1"/>
              <a:t>tipping</a:t>
            </a:r>
            <a:r>
              <a:rPr lang="de-DE" dirty="0"/>
              <a:t> </a:t>
            </a:r>
            <a:r>
              <a:rPr lang="de-DE" dirty="0" err="1"/>
              <a:t>points</a:t>
            </a:r>
            <a:br>
              <a:rPr lang="de-DE" dirty="0"/>
            </a:br>
            <a:r>
              <a:rPr lang="de-DE" dirty="0"/>
              <a:t>		- </a:t>
            </a:r>
            <a:r>
              <a:rPr lang="de-DE" dirty="0" err="1"/>
              <a:t>perspective</a:t>
            </a:r>
            <a:r>
              <a:rPr lang="de-DE" dirty="0"/>
              <a:t> </a:t>
            </a:r>
            <a:r>
              <a:rPr lang="de-DE" dirty="0" err="1"/>
              <a:t>of</a:t>
            </a:r>
            <a:r>
              <a:rPr lang="de-DE" dirty="0"/>
              <a:t> Earth </a:t>
            </a:r>
            <a:r>
              <a:rPr lang="de-DE" dirty="0" err="1"/>
              <a:t>unsuitable</a:t>
            </a:r>
            <a:r>
              <a:rPr lang="de-DE" dirty="0"/>
              <a:t> </a:t>
            </a:r>
            <a:r>
              <a:rPr lang="de-DE" dirty="0" err="1"/>
              <a:t>for</a:t>
            </a:r>
            <a:r>
              <a:rPr lang="de-DE" dirty="0"/>
              <a:t> human </a:t>
            </a:r>
            <a:r>
              <a:rPr lang="de-DE" dirty="0" err="1"/>
              <a:t>life</a:t>
            </a:r>
            <a:br>
              <a:rPr lang="de-DE" dirty="0"/>
            </a:br>
            <a:r>
              <a:rPr lang="de-DE" dirty="0"/>
              <a:t>		- </a:t>
            </a:r>
            <a:r>
              <a:rPr lang="de-DE" dirty="0" err="1"/>
              <a:t>cascade</a:t>
            </a:r>
            <a:r>
              <a:rPr lang="de-DE" dirty="0"/>
              <a:t> </a:t>
            </a:r>
            <a:r>
              <a:rPr lang="de-DE" dirty="0" err="1"/>
              <a:t>of</a:t>
            </a:r>
            <a:r>
              <a:rPr lang="de-DE" dirty="0"/>
              <a:t> </a:t>
            </a:r>
            <a:r>
              <a:rPr lang="de-DE" dirty="0" err="1"/>
              <a:t>tipping</a:t>
            </a:r>
            <a:r>
              <a:rPr lang="de-DE" dirty="0"/>
              <a:t> </a:t>
            </a:r>
            <a:r>
              <a:rPr lang="de-DE" dirty="0" err="1"/>
              <a:t>points</a:t>
            </a:r>
            <a:endParaRPr lang="de-DE" dirty="0"/>
          </a:p>
          <a:p>
            <a:r>
              <a:rPr lang="de-DE" dirty="0"/>
              <a:t>Recipe	- </a:t>
            </a:r>
            <a:r>
              <a:rPr lang="de-DE" dirty="0" err="1"/>
              <a:t>limit</a:t>
            </a:r>
            <a:r>
              <a:rPr lang="de-DE" dirty="0"/>
              <a:t> </a:t>
            </a:r>
            <a:r>
              <a:rPr lang="de-DE" dirty="0" err="1"/>
              <a:t>climate</a:t>
            </a:r>
            <a:r>
              <a:rPr lang="de-DE" dirty="0"/>
              <a:t> </a:t>
            </a:r>
            <a:r>
              <a:rPr lang="de-DE" dirty="0" err="1"/>
              <a:t>change</a:t>
            </a:r>
            <a:r>
              <a:rPr lang="de-DE" dirty="0"/>
              <a:t> </a:t>
            </a:r>
            <a:r>
              <a:rPr lang="de-DE" dirty="0" err="1"/>
              <a:t>to</a:t>
            </a:r>
            <a:r>
              <a:rPr lang="de-DE" dirty="0"/>
              <a:t> 2° </a:t>
            </a:r>
            <a:r>
              <a:rPr lang="de-DE" dirty="0" err="1"/>
              <a:t>temperature</a:t>
            </a:r>
            <a:r>
              <a:rPr lang="el-GR" dirty="0"/>
              <a:t> </a:t>
            </a:r>
            <a:r>
              <a:rPr lang="de-DE" dirty="0" err="1"/>
              <a:t>rise</a:t>
            </a:r>
            <a:r>
              <a:rPr lang="de-DE" dirty="0"/>
              <a:t> in 2100</a:t>
            </a:r>
            <a:br>
              <a:rPr lang="de-DE" dirty="0"/>
            </a:br>
            <a:r>
              <a:rPr lang="de-DE" dirty="0"/>
              <a:t>		- </a:t>
            </a:r>
            <a:r>
              <a:rPr lang="de-DE" dirty="0" err="1"/>
              <a:t>limit</a:t>
            </a:r>
            <a:r>
              <a:rPr lang="de-DE" dirty="0"/>
              <a:t> </a:t>
            </a:r>
            <a:r>
              <a:rPr lang="de-DE" dirty="0" err="1"/>
              <a:t>climate</a:t>
            </a:r>
            <a:r>
              <a:rPr lang="de-DE" dirty="0"/>
              <a:t> </a:t>
            </a:r>
            <a:r>
              <a:rPr lang="de-DE" dirty="0" err="1"/>
              <a:t>change</a:t>
            </a:r>
            <a:r>
              <a:rPr lang="de-DE" dirty="0"/>
              <a:t> </a:t>
            </a:r>
            <a:r>
              <a:rPr lang="de-DE" dirty="0" err="1"/>
              <a:t>to</a:t>
            </a:r>
            <a:r>
              <a:rPr lang="de-DE" dirty="0"/>
              <a:t> 1.5° </a:t>
            </a:r>
            <a:r>
              <a:rPr lang="de-DE" dirty="0" err="1"/>
              <a:t>temperature</a:t>
            </a:r>
            <a:r>
              <a:rPr lang="de-DE" dirty="0"/>
              <a:t> </a:t>
            </a:r>
            <a:r>
              <a:rPr lang="de-DE" dirty="0" err="1"/>
              <a:t>change</a:t>
            </a:r>
            <a:r>
              <a:rPr lang="de-DE" dirty="0"/>
              <a:t> in 2100</a:t>
            </a:r>
            <a:br>
              <a:rPr lang="de-DE" dirty="0"/>
            </a:br>
            <a:r>
              <a:rPr lang="de-DE" dirty="0"/>
              <a:t>		- </a:t>
            </a:r>
            <a:r>
              <a:rPr lang="de-DE" dirty="0" err="1"/>
              <a:t>cap</a:t>
            </a:r>
            <a:r>
              <a:rPr lang="de-DE" dirty="0"/>
              <a:t> </a:t>
            </a:r>
            <a:r>
              <a:rPr lang="de-DE" dirty="0" err="1"/>
              <a:t>temp</a:t>
            </a:r>
            <a:r>
              <a:rPr lang="de-DE" dirty="0"/>
              <a:t> </a:t>
            </a:r>
            <a:r>
              <a:rPr lang="de-DE" dirty="0" err="1"/>
              <a:t>increase</a:t>
            </a:r>
            <a:r>
              <a:rPr lang="de-DE" dirty="0"/>
              <a:t> </a:t>
            </a:r>
            <a:r>
              <a:rPr lang="de-DE" dirty="0" err="1"/>
              <a:t>by</a:t>
            </a:r>
            <a:r>
              <a:rPr lang="de-DE" dirty="0"/>
              <a:t> 1.5 all </a:t>
            </a:r>
            <a:r>
              <a:rPr lang="de-DE" dirty="0" err="1"/>
              <a:t>times</a:t>
            </a:r>
            <a:endParaRPr lang="de-DE" dirty="0"/>
          </a:p>
          <a:p>
            <a:r>
              <a:rPr lang="de-DE" dirty="0" err="1"/>
              <a:t>Is</a:t>
            </a:r>
            <a:r>
              <a:rPr lang="de-DE" dirty="0"/>
              <a:t> </a:t>
            </a:r>
            <a:r>
              <a:rPr lang="de-DE" dirty="0" err="1"/>
              <a:t>this</a:t>
            </a:r>
            <a:r>
              <a:rPr lang="de-DE" dirty="0"/>
              <a:t> a </a:t>
            </a:r>
            <a:r>
              <a:rPr lang="de-DE" dirty="0" err="1"/>
              <a:t>sustainable</a:t>
            </a:r>
            <a:r>
              <a:rPr lang="de-DE" dirty="0"/>
              <a:t> </a:t>
            </a:r>
            <a:r>
              <a:rPr lang="de-DE" dirty="0" err="1"/>
              <a:t>use</a:t>
            </a:r>
            <a:r>
              <a:rPr lang="de-DE" dirty="0"/>
              <a:t> </a:t>
            </a:r>
            <a:r>
              <a:rPr lang="de-DE" dirty="0" err="1"/>
              <a:t>of</a:t>
            </a:r>
            <a:r>
              <a:rPr lang="de-DE" dirty="0"/>
              <a:t> </a:t>
            </a:r>
            <a:r>
              <a:rPr lang="de-DE" dirty="0" err="1"/>
              <a:t>the</a:t>
            </a:r>
            <a:r>
              <a:rPr lang="de-DE" dirty="0"/>
              <a:t> </a:t>
            </a:r>
            <a:r>
              <a:rPr lang="de-DE" dirty="0" err="1"/>
              <a:t>resource</a:t>
            </a:r>
            <a:r>
              <a:rPr lang="de-DE" dirty="0"/>
              <a:t> „</a:t>
            </a:r>
            <a:r>
              <a:rPr lang="de-DE" dirty="0" err="1"/>
              <a:t>knowldge</a:t>
            </a:r>
            <a:r>
              <a:rPr lang="de-DE" dirty="0"/>
              <a:t>“?</a:t>
            </a:r>
          </a:p>
        </p:txBody>
      </p:sp>
    </p:spTree>
    <p:extLst>
      <p:ext uri="{BB962C8B-B14F-4D97-AF65-F5344CB8AC3E}">
        <p14:creationId xmlns:p14="http://schemas.microsoft.com/office/powerpoint/2010/main" val="381933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AD4F5-D54D-6470-1B06-019479E2699C}"/>
              </a:ext>
            </a:extLst>
          </p:cNvPr>
          <p:cNvSpPr>
            <a:spLocks noGrp="1"/>
          </p:cNvSpPr>
          <p:nvPr>
            <p:ph type="title"/>
          </p:nvPr>
        </p:nvSpPr>
        <p:spPr>
          <a:xfrm>
            <a:off x="838200" y="365125"/>
            <a:ext cx="5463746" cy="1071347"/>
          </a:xfrm>
        </p:spPr>
        <p:txBody>
          <a:bodyPr>
            <a:normAutofit fontScale="90000"/>
          </a:bodyPr>
          <a:lstStyle/>
          <a:p>
            <a:r>
              <a:rPr lang="de-DE" sz="3600" b="1" dirty="0" err="1">
                <a:latin typeface="+mn-lt"/>
              </a:rPr>
              <a:t>We</a:t>
            </a:r>
            <a:r>
              <a:rPr lang="de-DE" sz="3600" b="1" dirty="0">
                <a:latin typeface="+mn-lt"/>
              </a:rPr>
              <a:t> = </a:t>
            </a:r>
            <a:r>
              <a:rPr lang="de-DE" sz="3600" b="1" dirty="0" err="1">
                <a:latin typeface="+mn-lt"/>
              </a:rPr>
              <a:t>learning</a:t>
            </a:r>
            <a:r>
              <a:rPr lang="de-DE" sz="3600" b="1" dirty="0">
                <a:latin typeface="+mn-lt"/>
              </a:rPr>
              <a:t> </a:t>
            </a:r>
            <a:r>
              <a:rPr lang="de-DE" sz="3600" b="1" dirty="0" err="1">
                <a:latin typeface="+mn-lt"/>
              </a:rPr>
              <a:t>about</a:t>
            </a:r>
            <a:r>
              <a:rPr lang="de-DE" sz="3600" b="1" dirty="0">
                <a:latin typeface="+mn-lt"/>
              </a:rPr>
              <a:t> </a:t>
            </a:r>
            <a:r>
              <a:rPr lang="de-DE" sz="3600" b="1" dirty="0" err="1">
                <a:latin typeface="+mn-lt"/>
              </a:rPr>
              <a:t>climate</a:t>
            </a:r>
            <a:r>
              <a:rPr lang="de-DE" sz="3600" b="1" dirty="0">
                <a:latin typeface="+mn-lt"/>
              </a:rPr>
              <a:t> </a:t>
            </a:r>
            <a:br>
              <a:rPr lang="de-DE" sz="3600" b="1" dirty="0">
                <a:latin typeface="+mn-lt"/>
              </a:rPr>
            </a:br>
            <a:r>
              <a:rPr lang="de-DE" sz="3600" b="1" dirty="0" err="1">
                <a:latin typeface="+mn-lt"/>
              </a:rPr>
              <a:t>dynamics</a:t>
            </a:r>
            <a:r>
              <a:rPr lang="de-DE" sz="3600" b="1" dirty="0">
                <a:latin typeface="+mn-lt"/>
              </a:rPr>
              <a:t> </a:t>
            </a:r>
            <a:r>
              <a:rPr lang="de-DE" sz="3600" b="1" dirty="0" err="1">
                <a:latin typeface="+mn-lt"/>
              </a:rPr>
              <a:t>as</a:t>
            </a:r>
            <a:r>
              <a:rPr lang="de-DE" sz="3600" b="1" dirty="0">
                <a:latin typeface="+mn-lt"/>
              </a:rPr>
              <a:t> </a:t>
            </a:r>
            <a:r>
              <a:rPr lang="de-DE" sz="3600" b="1" dirty="0" err="1">
                <a:latin typeface="+mn-lt"/>
              </a:rPr>
              <a:t>main</a:t>
            </a:r>
            <a:r>
              <a:rPr lang="de-DE" sz="3600" b="1" dirty="0">
                <a:latin typeface="+mn-lt"/>
              </a:rPr>
              <a:t> </a:t>
            </a:r>
            <a:r>
              <a:rPr lang="de-DE" sz="3600" b="1" dirty="0" err="1">
                <a:latin typeface="+mn-lt"/>
              </a:rPr>
              <a:t>task</a:t>
            </a:r>
            <a:endParaRPr lang="de-DE" sz="3600" b="1" dirty="0">
              <a:latin typeface="+mn-lt"/>
            </a:endParaRPr>
          </a:p>
        </p:txBody>
      </p:sp>
      <p:sp>
        <p:nvSpPr>
          <p:cNvPr id="3" name="Inhaltsplatzhalter 2">
            <a:extLst>
              <a:ext uri="{FF2B5EF4-FFF2-40B4-BE49-F238E27FC236}">
                <a16:creationId xmlns:a16="http://schemas.microsoft.com/office/drawing/2014/main" id="{1F4C11ED-464E-15D2-1785-E73C24A04AE7}"/>
              </a:ext>
            </a:extLst>
          </p:cNvPr>
          <p:cNvSpPr>
            <a:spLocks noGrp="1"/>
          </p:cNvSpPr>
          <p:nvPr>
            <p:ph idx="1"/>
          </p:nvPr>
        </p:nvSpPr>
        <p:spPr>
          <a:xfrm>
            <a:off x="838200" y="1684122"/>
            <a:ext cx="6662351" cy="4914385"/>
          </a:xfrm>
        </p:spPr>
        <p:txBody>
          <a:bodyPr>
            <a:normAutofit/>
          </a:bodyPr>
          <a:lstStyle/>
          <a:p>
            <a:r>
              <a:rPr lang="de-DE" dirty="0"/>
              <a:t>Use </a:t>
            </a:r>
            <a:r>
              <a:rPr lang="de-DE" dirty="0" err="1"/>
              <a:t>the</a:t>
            </a:r>
            <a:r>
              <a:rPr lang="de-DE" dirty="0"/>
              <a:t> </a:t>
            </a:r>
            <a:r>
              <a:rPr lang="de-DE" dirty="0" err="1"/>
              <a:t>resource</a:t>
            </a:r>
            <a:r>
              <a:rPr lang="de-DE" dirty="0"/>
              <a:t> „</a:t>
            </a:r>
            <a:r>
              <a:rPr lang="de-DE" dirty="0" err="1"/>
              <a:t>scientifically</a:t>
            </a:r>
            <a:r>
              <a:rPr lang="de-DE" dirty="0"/>
              <a:t> </a:t>
            </a:r>
            <a:r>
              <a:rPr lang="de-DE" dirty="0" err="1"/>
              <a:t>constructed</a:t>
            </a:r>
            <a:r>
              <a:rPr lang="de-DE" dirty="0"/>
              <a:t> </a:t>
            </a:r>
            <a:r>
              <a:rPr lang="de-DE" dirty="0" err="1"/>
              <a:t>knowledge</a:t>
            </a:r>
            <a:r>
              <a:rPr lang="de-DE" dirty="0"/>
              <a:t>“ (</a:t>
            </a:r>
            <a:r>
              <a:rPr lang="de-DE" dirty="0" err="1"/>
              <a:t>vetenskap</a:t>
            </a:r>
            <a:r>
              <a:rPr lang="de-DE" dirty="0"/>
              <a:t>) </a:t>
            </a:r>
            <a:r>
              <a:rPr lang="de-DE" dirty="0" err="1"/>
              <a:t>sustainably</a:t>
            </a:r>
            <a:r>
              <a:rPr lang="de-DE" dirty="0"/>
              <a:t>.</a:t>
            </a:r>
          </a:p>
          <a:p>
            <a:r>
              <a:rPr lang="de-DE" dirty="0"/>
              <a:t>Use </a:t>
            </a:r>
            <a:r>
              <a:rPr lang="de-DE" dirty="0" err="1"/>
              <a:t>the</a:t>
            </a:r>
            <a:r>
              <a:rPr lang="de-DE" dirty="0"/>
              <a:t> </a:t>
            </a:r>
            <a:r>
              <a:rPr lang="de-DE" dirty="0" err="1"/>
              <a:t>concept</a:t>
            </a:r>
            <a:r>
              <a:rPr lang="de-DE" dirty="0"/>
              <a:t> </a:t>
            </a:r>
            <a:r>
              <a:rPr lang="de-DE" dirty="0" err="1"/>
              <a:t>of</a:t>
            </a:r>
            <a:r>
              <a:rPr lang="de-DE" dirty="0"/>
              <a:t> an Honest Broker – i.e., </a:t>
            </a:r>
            <a:r>
              <a:rPr lang="de-DE" dirty="0" err="1"/>
              <a:t>present</a:t>
            </a:r>
            <a:r>
              <a:rPr lang="de-DE" dirty="0"/>
              <a:t> </a:t>
            </a:r>
            <a:r>
              <a:rPr lang="de-DE" dirty="0" err="1"/>
              <a:t>the</a:t>
            </a:r>
            <a:r>
              <a:rPr lang="de-DE" dirty="0"/>
              <a:t> </a:t>
            </a:r>
            <a:r>
              <a:rPr lang="de-DE" dirty="0" err="1"/>
              <a:t>knowledge</a:t>
            </a:r>
            <a:r>
              <a:rPr lang="de-DE" dirty="0"/>
              <a:t> and </a:t>
            </a:r>
            <a:r>
              <a:rPr lang="de-DE" dirty="0" err="1"/>
              <a:t>the</a:t>
            </a:r>
            <a:r>
              <a:rPr lang="de-DE" dirty="0"/>
              <a:t> </a:t>
            </a:r>
            <a:r>
              <a:rPr lang="de-DE" dirty="0" err="1"/>
              <a:t>limit</a:t>
            </a:r>
            <a:r>
              <a:rPr lang="de-DE" dirty="0"/>
              <a:t> </a:t>
            </a:r>
            <a:r>
              <a:rPr lang="de-DE" dirty="0" err="1"/>
              <a:t>of</a:t>
            </a:r>
            <a:r>
              <a:rPr lang="de-DE" dirty="0"/>
              <a:t> </a:t>
            </a:r>
            <a:r>
              <a:rPr lang="de-DE" dirty="0" err="1"/>
              <a:t>the</a:t>
            </a:r>
            <a:r>
              <a:rPr lang="de-DE" dirty="0"/>
              <a:t> </a:t>
            </a:r>
            <a:r>
              <a:rPr lang="de-DE" dirty="0" err="1"/>
              <a:t>knowledge</a:t>
            </a:r>
            <a:r>
              <a:rPr lang="de-DE" dirty="0"/>
              <a:t>, </a:t>
            </a:r>
            <a:r>
              <a:rPr lang="de-DE" dirty="0" err="1"/>
              <a:t>evaluate</a:t>
            </a:r>
            <a:r>
              <a:rPr lang="de-DE" dirty="0"/>
              <a:t> </a:t>
            </a:r>
            <a:r>
              <a:rPr lang="de-DE" dirty="0" err="1"/>
              <a:t>chances</a:t>
            </a:r>
            <a:r>
              <a:rPr lang="de-DE" dirty="0"/>
              <a:t> </a:t>
            </a:r>
            <a:r>
              <a:rPr lang="de-DE" dirty="0" err="1"/>
              <a:t>of</a:t>
            </a:r>
            <a:r>
              <a:rPr lang="de-DE" dirty="0"/>
              <a:t> </a:t>
            </a:r>
            <a:r>
              <a:rPr lang="de-DE" dirty="0" err="1"/>
              <a:t>success</a:t>
            </a:r>
            <a:r>
              <a:rPr lang="de-DE" dirty="0"/>
              <a:t> and </a:t>
            </a:r>
            <a:r>
              <a:rPr lang="de-DE" dirty="0" err="1"/>
              <a:t>failure</a:t>
            </a:r>
            <a:r>
              <a:rPr lang="de-DE" dirty="0"/>
              <a:t> in a </a:t>
            </a:r>
            <a:r>
              <a:rPr lang="de-DE" dirty="0" err="1"/>
              <a:t>broad</a:t>
            </a:r>
            <a:r>
              <a:rPr lang="de-DE" dirty="0"/>
              <a:t> </a:t>
            </a:r>
            <a:r>
              <a:rPr lang="de-DE" dirty="0" err="1"/>
              <a:t>societal</a:t>
            </a:r>
            <a:r>
              <a:rPr lang="de-DE" dirty="0"/>
              <a:t> </a:t>
            </a:r>
            <a:r>
              <a:rPr lang="de-DE" dirty="0" err="1"/>
              <a:t>context</a:t>
            </a:r>
            <a:r>
              <a:rPr lang="de-DE" dirty="0"/>
              <a:t>.</a:t>
            </a:r>
          </a:p>
          <a:p>
            <a:r>
              <a:rPr lang="de-DE" dirty="0"/>
              <a:t>Use CUDOS </a:t>
            </a:r>
            <a:r>
              <a:rPr lang="de-DE" dirty="0" err="1"/>
              <a:t>norms</a:t>
            </a:r>
            <a:r>
              <a:rPr lang="de-DE" dirty="0"/>
              <a:t> </a:t>
            </a:r>
            <a:r>
              <a:rPr lang="de-DE" dirty="0" err="1"/>
              <a:t>of</a:t>
            </a:r>
            <a:r>
              <a:rPr lang="de-DE" dirty="0"/>
              <a:t> </a:t>
            </a:r>
            <a:r>
              <a:rPr lang="de-DE" dirty="0" err="1"/>
              <a:t>scientific</a:t>
            </a:r>
            <a:r>
              <a:rPr lang="de-DE" dirty="0"/>
              <a:t> </a:t>
            </a:r>
            <a:r>
              <a:rPr lang="de-DE" dirty="0" err="1"/>
              <a:t>practice</a:t>
            </a:r>
            <a:r>
              <a:rPr lang="de-DE" dirty="0"/>
              <a:t>.</a:t>
            </a:r>
          </a:p>
          <a:p>
            <a:pPr>
              <a:lnSpc>
                <a:spcPct val="100000"/>
              </a:lnSpc>
            </a:pPr>
            <a:r>
              <a:rPr lang="en-US" sz="2800" dirty="0"/>
              <a:t>Insist on scientific rigor.</a:t>
            </a:r>
          </a:p>
          <a:p>
            <a:pPr>
              <a:lnSpc>
                <a:spcPct val="100000"/>
              </a:lnSpc>
            </a:pPr>
            <a:r>
              <a:rPr lang="en-US" sz="2800" dirty="0"/>
              <a:t>Be open to alternative ideas; try to falsify own knowledge claims</a:t>
            </a:r>
          </a:p>
          <a:p>
            <a:pPr marL="0" indent="0">
              <a:buNone/>
            </a:pPr>
            <a:endParaRPr lang="de-DE" dirty="0"/>
          </a:p>
        </p:txBody>
      </p:sp>
      <p:pic>
        <p:nvPicPr>
          <p:cNvPr id="5" name="Grafik 4">
            <a:extLst>
              <a:ext uri="{FF2B5EF4-FFF2-40B4-BE49-F238E27FC236}">
                <a16:creationId xmlns:a16="http://schemas.microsoft.com/office/drawing/2014/main" id="{4BE67661-70F5-F2DF-0785-63008D9BAC13}"/>
              </a:ext>
            </a:extLst>
          </p:cNvPr>
          <p:cNvPicPr>
            <a:picLocks noChangeAspect="1"/>
          </p:cNvPicPr>
          <p:nvPr/>
        </p:nvPicPr>
        <p:blipFill>
          <a:blip r:embed="rId2"/>
          <a:stretch>
            <a:fillRect/>
          </a:stretch>
        </p:blipFill>
        <p:spPr>
          <a:xfrm>
            <a:off x="7867650" y="136525"/>
            <a:ext cx="4229100" cy="6337300"/>
          </a:xfrm>
          <a:prstGeom prst="rect">
            <a:avLst/>
          </a:prstGeom>
        </p:spPr>
      </p:pic>
    </p:spTree>
    <p:extLst>
      <p:ext uri="{BB962C8B-B14F-4D97-AF65-F5344CB8AC3E}">
        <p14:creationId xmlns:p14="http://schemas.microsoft.com/office/powerpoint/2010/main" val="396778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820A7A-67F3-7124-4A43-6CE7B5B9D713}"/>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4A7E494E-2B94-25DB-BFCB-320ABF30CEEB}"/>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180056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9301E0-9DFC-E5C7-31C3-509B2F93900A}"/>
              </a:ext>
            </a:extLst>
          </p:cNvPr>
          <p:cNvSpPr>
            <a:spLocks noGrp="1"/>
          </p:cNvSpPr>
          <p:nvPr>
            <p:ph type="ctrTitle"/>
          </p:nvPr>
        </p:nvSpPr>
        <p:spPr>
          <a:xfrm>
            <a:off x="1610497" y="2382752"/>
            <a:ext cx="9144000" cy="2387600"/>
          </a:xfrm>
        </p:spPr>
        <p:txBody>
          <a:bodyPr>
            <a:noAutofit/>
          </a:bodyPr>
          <a:lstStyle/>
          <a:p>
            <a:pPr algn="l"/>
            <a:r>
              <a:rPr lang="de-DE" sz="4400" b="1" dirty="0" err="1">
                <a:latin typeface="+mn-lt"/>
              </a:rPr>
              <a:t>How</a:t>
            </a:r>
            <a:r>
              <a:rPr lang="de-DE" sz="4400" b="1" dirty="0">
                <a:latin typeface="+mn-lt"/>
              </a:rPr>
              <a:t> </a:t>
            </a:r>
            <a:r>
              <a:rPr lang="de-DE" sz="4400" b="1" dirty="0" err="1">
                <a:latin typeface="+mn-lt"/>
              </a:rPr>
              <a:t>can</a:t>
            </a:r>
            <a:r>
              <a:rPr lang="de-DE" sz="4400" b="1" dirty="0">
                <a:latin typeface="+mn-lt"/>
              </a:rPr>
              <a:t> </a:t>
            </a:r>
            <a:r>
              <a:rPr lang="de-DE" sz="4400" b="1" dirty="0" err="1">
                <a:latin typeface="+mn-lt"/>
              </a:rPr>
              <a:t>we</a:t>
            </a:r>
            <a:r>
              <a:rPr lang="de-DE" sz="4400" b="1" dirty="0">
                <a:latin typeface="+mn-lt"/>
              </a:rPr>
              <a:t> </a:t>
            </a:r>
            <a:r>
              <a:rPr lang="de-DE" sz="4400" b="1" dirty="0" err="1">
                <a:latin typeface="+mn-lt"/>
              </a:rPr>
              <a:t>be</a:t>
            </a:r>
            <a:r>
              <a:rPr lang="de-DE" sz="4400" b="1" dirty="0">
                <a:latin typeface="+mn-lt"/>
              </a:rPr>
              <a:t> honest in </a:t>
            </a:r>
            <a:r>
              <a:rPr lang="de-DE" sz="4400" b="1" dirty="0" err="1">
                <a:latin typeface="+mn-lt"/>
              </a:rPr>
              <a:t>science</a:t>
            </a:r>
            <a:r>
              <a:rPr lang="de-DE" sz="4400" b="1" dirty="0">
                <a:latin typeface="+mn-lt"/>
              </a:rPr>
              <a:t>  </a:t>
            </a:r>
            <a:r>
              <a:rPr lang="de-DE" sz="4400" b="1" dirty="0" err="1">
                <a:latin typeface="+mn-lt"/>
              </a:rPr>
              <a:t>communication</a:t>
            </a:r>
            <a:r>
              <a:rPr lang="de-DE" sz="4400" b="1" dirty="0">
                <a:latin typeface="+mn-lt"/>
              </a:rPr>
              <a:t> </a:t>
            </a:r>
            <a:r>
              <a:rPr lang="de-DE" sz="4400" b="1" dirty="0" err="1">
                <a:latin typeface="+mn-lt"/>
              </a:rPr>
              <a:t>including</a:t>
            </a:r>
            <a:r>
              <a:rPr lang="de-DE" sz="4400" b="1" dirty="0">
                <a:latin typeface="+mn-lt"/>
              </a:rPr>
              <a:t> all </a:t>
            </a:r>
            <a:r>
              <a:rPr lang="de-DE" sz="4400" b="1" dirty="0" err="1">
                <a:latin typeface="+mn-lt"/>
              </a:rPr>
              <a:t>uncertainties</a:t>
            </a:r>
            <a:r>
              <a:rPr lang="de-DE" sz="4400" b="1" dirty="0">
                <a:latin typeface="+mn-lt"/>
              </a:rPr>
              <a:t> and still </a:t>
            </a:r>
            <a:r>
              <a:rPr lang="de-DE" sz="4400" b="1" dirty="0" err="1">
                <a:latin typeface="+mn-lt"/>
              </a:rPr>
              <a:t>be</a:t>
            </a:r>
            <a:r>
              <a:rPr lang="de-DE" sz="4400" b="1" dirty="0">
                <a:latin typeface="+mn-lt"/>
              </a:rPr>
              <a:t> </a:t>
            </a:r>
            <a:r>
              <a:rPr lang="de-DE" sz="4400" b="1" dirty="0" err="1">
                <a:latin typeface="+mn-lt"/>
              </a:rPr>
              <a:t>convincing</a:t>
            </a:r>
            <a:r>
              <a:rPr lang="de-DE" sz="4400" b="1" dirty="0">
                <a:latin typeface="+mn-lt"/>
              </a:rPr>
              <a:t> </a:t>
            </a:r>
            <a:r>
              <a:rPr lang="de-DE" sz="4400" b="1" dirty="0" err="1">
                <a:latin typeface="+mn-lt"/>
              </a:rPr>
              <a:t>to</a:t>
            </a:r>
            <a:r>
              <a:rPr lang="de-DE" sz="4400" b="1" dirty="0">
                <a:latin typeface="+mn-lt"/>
              </a:rPr>
              <a:t> </a:t>
            </a:r>
            <a:r>
              <a:rPr lang="de-DE" sz="4400" b="1" dirty="0" err="1">
                <a:latin typeface="+mn-lt"/>
              </a:rPr>
              <a:t>the</a:t>
            </a:r>
            <a:r>
              <a:rPr lang="de-DE" sz="4400" b="1" dirty="0">
                <a:latin typeface="+mn-lt"/>
              </a:rPr>
              <a:t> press and </a:t>
            </a:r>
            <a:r>
              <a:rPr lang="de-DE" sz="4400" b="1" dirty="0" err="1">
                <a:latin typeface="+mn-lt"/>
              </a:rPr>
              <a:t>to</a:t>
            </a:r>
            <a:r>
              <a:rPr lang="de-DE" sz="4400" b="1" dirty="0">
                <a:latin typeface="+mn-lt"/>
              </a:rPr>
              <a:t> </a:t>
            </a:r>
            <a:r>
              <a:rPr lang="de-DE" sz="4400" b="1" dirty="0" err="1">
                <a:latin typeface="+mn-lt"/>
              </a:rPr>
              <a:t>the</a:t>
            </a:r>
            <a:r>
              <a:rPr lang="de-DE" sz="4400" b="1" dirty="0">
                <a:latin typeface="+mn-lt"/>
              </a:rPr>
              <a:t> </a:t>
            </a:r>
            <a:r>
              <a:rPr lang="de-DE" sz="4400" b="1" dirty="0" err="1">
                <a:latin typeface="+mn-lt"/>
              </a:rPr>
              <a:t>general</a:t>
            </a:r>
            <a:r>
              <a:rPr lang="de-DE" sz="4400" b="1" dirty="0">
                <a:latin typeface="+mn-lt"/>
              </a:rPr>
              <a:t> </a:t>
            </a:r>
            <a:r>
              <a:rPr lang="de-DE" sz="4400" b="1" dirty="0" err="1">
                <a:latin typeface="+mn-lt"/>
              </a:rPr>
              <a:t>public</a:t>
            </a:r>
            <a:r>
              <a:rPr lang="de-DE" sz="4400" b="1" dirty="0">
                <a:latin typeface="+mn-lt"/>
              </a:rPr>
              <a:t>?</a:t>
            </a:r>
          </a:p>
        </p:txBody>
      </p:sp>
      <p:pic>
        <p:nvPicPr>
          <p:cNvPr id="11" name="Grafik 10">
            <a:extLst>
              <a:ext uri="{FF2B5EF4-FFF2-40B4-BE49-F238E27FC236}">
                <a16:creationId xmlns:a16="http://schemas.microsoft.com/office/drawing/2014/main" id="{7AB8B040-4E70-B4AA-D359-DA309E778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3744" y="5080000"/>
            <a:ext cx="1502228" cy="1502228"/>
          </a:xfrm>
          <a:prstGeom prst="rect">
            <a:avLst/>
          </a:prstGeom>
        </p:spPr>
      </p:pic>
    </p:spTree>
    <p:extLst>
      <p:ext uri="{BB962C8B-B14F-4D97-AF65-F5344CB8AC3E}">
        <p14:creationId xmlns:p14="http://schemas.microsoft.com/office/powerpoint/2010/main" val="21202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50FA8-D8F5-49A8-B813-EFED2F024269}"/>
              </a:ext>
            </a:extLst>
          </p:cNvPr>
          <p:cNvSpPr>
            <a:spLocks noGrp="1"/>
          </p:cNvSpPr>
          <p:nvPr>
            <p:ph type="title"/>
          </p:nvPr>
        </p:nvSpPr>
        <p:spPr>
          <a:xfrm>
            <a:off x="4908259" y="6166552"/>
            <a:ext cx="3473741" cy="744719"/>
          </a:xfrm>
        </p:spPr>
        <p:txBody>
          <a:bodyPr/>
          <a:lstStyle/>
          <a:p>
            <a:r>
              <a:rPr lang="en-US" b="1" dirty="0">
                <a:latin typeface="+mn-lt"/>
              </a:rPr>
              <a:t>What to do?</a:t>
            </a:r>
          </a:p>
        </p:txBody>
      </p:sp>
      <p:sp>
        <p:nvSpPr>
          <p:cNvPr id="3" name="Inhaltsplatzhalter 2">
            <a:extLst>
              <a:ext uri="{FF2B5EF4-FFF2-40B4-BE49-F238E27FC236}">
                <a16:creationId xmlns:a16="http://schemas.microsoft.com/office/drawing/2014/main" id="{D541F6D8-BA41-4C87-B1EC-78CCF27A87C5}"/>
              </a:ext>
            </a:extLst>
          </p:cNvPr>
          <p:cNvSpPr>
            <a:spLocks noGrp="1"/>
          </p:cNvSpPr>
          <p:nvPr>
            <p:ph idx="1"/>
          </p:nvPr>
        </p:nvSpPr>
        <p:spPr>
          <a:xfrm>
            <a:off x="430649" y="236246"/>
            <a:ext cx="7477218" cy="6385508"/>
          </a:xfrm>
        </p:spPr>
        <p:txBody>
          <a:bodyPr>
            <a:normAutofit/>
          </a:bodyPr>
          <a:lstStyle/>
          <a:p>
            <a:pPr>
              <a:lnSpc>
                <a:spcPct val="130000"/>
              </a:lnSpc>
            </a:pPr>
            <a:r>
              <a:rPr lang="en-US" sz="2000" dirty="0"/>
              <a:t>Accept 	- </a:t>
            </a:r>
            <a:r>
              <a:rPr lang="de-DE" sz="2000" dirty="0" err="1"/>
              <a:t>science</a:t>
            </a:r>
            <a:r>
              <a:rPr lang="de-DE" sz="2000" dirty="0"/>
              <a:t> </a:t>
            </a:r>
            <a:r>
              <a:rPr lang="de-DE" sz="2000" dirty="0" err="1"/>
              <a:t>is</a:t>
            </a:r>
            <a:r>
              <a:rPr lang="de-DE" sz="2000" dirty="0"/>
              <a:t> a social </a:t>
            </a:r>
            <a:r>
              <a:rPr lang="de-DE" sz="2000" dirty="0" err="1"/>
              <a:t>process</a:t>
            </a:r>
            <a:r>
              <a:rPr lang="de-DE" sz="2000" dirty="0"/>
              <a:t>.</a:t>
            </a:r>
            <a:br>
              <a:rPr lang="de-DE" sz="2000" dirty="0"/>
            </a:br>
            <a:r>
              <a:rPr lang="de-DE" sz="2000" dirty="0"/>
              <a:t>		- </a:t>
            </a:r>
            <a:r>
              <a:rPr lang="en-US" sz="2000" dirty="0"/>
              <a:t>post-normal conditions when they prevail.</a:t>
            </a:r>
            <a:br>
              <a:rPr lang="en-US" sz="2000" dirty="0"/>
            </a:br>
            <a:r>
              <a:rPr lang="en-US" sz="2000" dirty="0"/>
              <a:t>		- science is not unveiling truth but  provides best 		   explanations.	 </a:t>
            </a:r>
            <a:br>
              <a:rPr lang="en-US" sz="2000" dirty="0"/>
            </a:br>
            <a:r>
              <a:rPr lang="en-US" sz="2000" dirty="0"/>
              <a:t>		- present knowledge claims may turn out to be false. </a:t>
            </a:r>
            <a:endParaRPr lang="de-DE" sz="2000" dirty="0"/>
          </a:p>
          <a:p>
            <a:pPr>
              <a:lnSpc>
                <a:spcPct val="110000"/>
              </a:lnSpc>
            </a:pPr>
            <a:r>
              <a:rPr lang="en-US" sz="2000" dirty="0"/>
              <a:t>When leaving your territory of competence, extend range of cooperation – include social scientists when needed, but try to understand which type of knowledge social sciences build, using which premises. (“Extended peer review”)</a:t>
            </a:r>
          </a:p>
          <a:p>
            <a:pPr>
              <a:lnSpc>
                <a:spcPct val="110000"/>
              </a:lnSpc>
            </a:pPr>
            <a:r>
              <a:rPr lang="en-US" sz="2000" dirty="0"/>
              <a:t>When leaving the territory of science, and entering the public / political realm, accept that our knowledge is rather narrow, and provides only a small segment of needed knowledge.  (“Campfire”-concept of Krauss and von Storch)</a:t>
            </a:r>
          </a:p>
          <a:p>
            <a:pPr>
              <a:lnSpc>
                <a:spcPct val="110000"/>
              </a:lnSpc>
            </a:pPr>
            <a:r>
              <a:rPr lang="en-US" sz="2000" dirty="0"/>
              <a:t>Accept that policymaking is not an optimization problem, but an effort to a balance societal values, and that science strives for best explanations, not for (eternal) truth.</a:t>
            </a:r>
          </a:p>
          <a:p>
            <a:pPr>
              <a:lnSpc>
                <a:spcPct val="110000"/>
              </a:lnSpc>
            </a:pPr>
            <a:endParaRPr lang="en-US" sz="2400" dirty="0"/>
          </a:p>
        </p:txBody>
      </p:sp>
      <p:pic>
        <p:nvPicPr>
          <p:cNvPr id="8" name="Grafik 7" descr="Ein Bild, das Text enthält.&#10;&#10;Automatisch generierte Beschreibung">
            <a:extLst>
              <a:ext uri="{FF2B5EF4-FFF2-40B4-BE49-F238E27FC236}">
                <a16:creationId xmlns:a16="http://schemas.microsoft.com/office/drawing/2014/main" id="{E7753D59-972C-373A-82EC-787186555B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2167" y="53271"/>
            <a:ext cx="4169833" cy="6858000"/>
          </a:xfrm>
          <a:prstGeom prst="rect">
            <a:avLst/>
          </a:prstGeom>
        </p:spPr>
      </p:pic>
    </p:spTree>
    <p:extLst>
      <p:ext uri="{BB962C8B-B14F-4D97-AF65-F5344CB8AC3E}">
        <p14:creationId xmlns:p14="http://schemas.microsoft.com/office/powerpoint/2010/main" val="71621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body" idx="4294967295"/>
          </p:nvPr>
        </p:nvSpPr>
        <p:spPr>
          <a:xfrm>
            <a:off x="718457" y="1052736"/>
            <a:ext cx="10660743" cy="5472608"/>
          </a:xfrm>
          <a:ln/>
        </p:spPr>
        <p:txBody>
          <a:bodyPr>
            <a:normAutofit/>
          </a:bodyPr>
          <a:lstStyle/>
          <a:p>
            <a:pPr>
              <a:lnSpc>
                <a:spcPct val="110000"/>
              </a:lnSpc>
            </a:pPr>
            <a:r>
              <a:rPr lang="en-US" sz="2400" dirty="0">
                <a:cs typeface="Arial" pitchFamily="34" charset="0"/>
              </a:rPr>
              <a:t>The science-policy/public interaction is not an issue of „knowledge speaks to power“.</a:t>
            </a:r>
          </a:p>
          <a:p>
            <a:pPr>
              <a:lnSpc>
                <a:spcPct val="110000"/>
              </a:lnSpc>
            </a:pPr>
            <a:r>
              <a:rPr lang="en-US" sz="2400" dirty="0">
                <a:cs typeface="Arial" pitchFamily="34" charset="0"/>
              </a:rPr>
              <a:t>The problem is not that the public is stupid or uneducated. The idea of the “gap model”, according to which people simply do  not understand the problem, but will draw the right conclusions when taught accordingly, is false. </a:t>
            </a:r>
          </a:p>
          <a:p>
            <a:pPr>
              <a:lnSpc>
                <a:spcPct val="110000"/>
              </a:lnSpc>
            </a:pPr>
            <a:r>
              <a:rPr lang="en-US" sz="2400" dirty="0">
                <a:cs typeface="Arial" pitchFamily="34" charset="0"/>
              </a:rPr>
              <a:t>The problem is that the scientific knowledge is confronted on the „explanation marked“ with other forms of knowledge (pre-scientific, outdated; traditional, morphed by different interests). Scientific knowledge does not necessarily “win” this competition.</a:t>
            </a:r>
          </a:p>
          <a:p>
            <a:pPr>
              <a:lnSpc>
                <a:spcPct val="110000"/>
              </a:lnSpc>
            </a:pPr>
            <a:r>
              <a:rPr lang="en-US" sz="2400" dirty="0">
                <a:cs typeface="Arial" pitchFamily="34" charset="0"/>
              </a:rPr>
              <a:t>The social process „science“ is influenced by these other knowledge forms.</a:t>
            </a:r>
          </a:p>
          <a:p>
            <a:pPr>
              <a:lnSpc>
                <a:spcPct val="110000"/>
              </a:lnSpc>
            </a:pPr>
            <a:r>
              <a:rPr lang="en-US" sz="2400" dirty="0">
                <a:cs typeface="Arial" pitchFamily="34" charset="0"/>
              </a:rPr>
              <a:t>Science can not be objective but </a:t>
            </a:r>
            <a:r>
              <a:rPr lang="en-US" sz="2400" i="1" dirty="0">
                <a:cs typeface="Arial" pitchFamily="34" charset="0"/>
              </a:rPr>
              <a:t>should</a:t>
            </a:r>
            <a:r>
              <a:rPr lang="en-US" sz="2400" dirty="0">
                <a:cs typeface="Arial" pitchFamily="34" charset="0"/>
              </a:rPr>
              <a:t> nevertheless strive to be so. </a:t>
            </a:r>
          </a:p>
        </p:txBody>
      </p:sp>
      <p:sp>
        <p:nvSpPr>
          <p:cNvPr id="124931" name="Text Box 4"/>
          <p:cNvSpPr txBox="1">
            <a:spLocks noChangeArrowheads="1"/>
          </p:cNvSpPr>
          <p:nvPr/>
        </p:nvSpPr>
        <p:spPr bwMode="auto">
          <a:xfrm>
            <a:off x="3716587" y="202631"/>
            <a:ext cx="4608513" cy="584775"/>
          </a:xfrm>
          <a:prstGeom prst="rect">
            <a:avLst/>
          </a:prstGeom>
          <a:noFill/>
          <a:ln w="9525">
            <a:noFill/>
            <a:miter lim="800000"/>
            <a:headEnd/>
            <a:tailEnd/>
          </a:ln>
        </p:spPr>
        <p:txBody>
          <a:bodyPr wrap="square">
            <a:spAutoFit/>
          </a:bodyPr>
          <a:lstStyle/>
          <a:p>
            <a:pPr algn="ctr">
              <a:spcBef>
                <a:spcPct val="50000"/>
              </a:spcBef>
            </a:pPr>
            <a:r>
              <a:rPr lang="en-US" sz="3200" b="1" dirty="0">
                <a:cs typeface="Arial" pitchFamily="34" charset="0"/>
              </a:rPr>
              <a:t>Knowledge market</a:t>
            </a:r>
          </a:p>
        </p:txBody>
      </p:sp>
    </p:spTree>
    <p:extLst>
      <p:ext uri="{BB962C8B-B14F-4D97-AF65-F5344CB8AC3E}">
        <p14:creationId xmlns:p14="http://schemas.microsoft.com/office/powerpoint/2010/main" val="51743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a:latin typeface="+mn-lt"/>
              </a:rPr>
              <a:t>Predictions based on post-normal conditions</a:t>
            </a:r>
          </a:p>
        </p:txBody>
      </p:sp>
      <p:sp>
        <p:nvSpPr>
          <p:cNvPr id="3" name="Inhaltsplatzhalter 2"/>
          <p:cNvSpPr>
            <a:spLocks noGrp="1"/>
          </p:cNvSpPr>
          <p:nvPr>
            <p:ph idx="1"/>
          </p:nvPr>
        </p:nvSpPr>
        <p:spPr/>
        <p:txBody>
          <a:bodyPr>
            <a:normAutofit/>
          </a:bodyPr>
          <a:lstStyle/>
          <a:p>
            <a:r>
              <a:rPr lang="en-US" sz="2400" dirty="0"/>
              <a:t>Science is „de-</a:t>
            </a:r>
            <a:r>
              <a:rPr lang="en-US" sz="2400" dirty="0" err="1"/>
              <a:t>scientized</a:t>
            </a:r>
            <a:r>
              <a:rPr lang="en-US" sz="2400" dirty="0"/>
              <a:t>“, and „politicized“.</a:t>
            </a:r>
          </a:p>
          <a:p>
            <a:r>
              <a:rPr lang="en-US" sz="2400" dirty="0"/>
              <a:t>Policy is „de-politicized“, and „</a:t>
            </a:r>
            <a:r>
              <a:rPr lang="en-US" sz="2400" dirty="0" err="1"/>
              <a:t>scientized</a:t>
            </a:r>
            <a:r>
              <a:rPr lang="en-US" sz="2400" dirty="0"/>
              <a:t>“.</a:t>
            </a:r>
          </a:p>
          <a:p>
            <a:r>
              <a:rPr lang="en-US" sz="2400" dirty="0"/>
              <a:t>Policy decisions are framed as being “without alternative” – scientific knowledge claims are presented as leading to unique „solutions“ which need to be implemented without further democratic influence on the substance.</a:t>
            </a:r>
          </a:p>
          <a:p>
            <a:r>
              <a:rPr lang="en-US" sz="2400" dirty="0"/>
              <a:t>Some scientists act as policy activists, while exploiting their public authority as scientists.</a:t>
            </a:r>
          </a:p>
          <a:p>
            <a:r>
              <a:rPr lang="en-US" sz="2400" dirty="0"/>
              <a:t>Emergence of different knowledge claims, among them “alternative facts”. </a:t>
            </a:r>
          </a:p>
        </p:txBody>
      </p:sp>
    </p:spTree>
    <p:extLst>
      <p:ext uri="{BB962C8B-B14F-4D97-AF65-F5344CB8AC3E}">
        <p14:creationId xmlns:p14="http://schemas.microsoft.com/office/powerpoint/2010/main" val="14325824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924</Words>
  <Application>Microsoft Macintosh PowerPoint</Application>
  <PresentationFormat>Breitbild</PresentationFormat>
  <Paragraphs>56</Paragraphs>
  <Slides>12</Slides>
  <Notes>3</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12</vt:i4>
      </vt:variant>
    </vt:vector>
  </HeadingPairs>
  <TitlesOfParts>
    <vt:vector size="19" baseType="lpstr">
      <vt:lpstr>Arial</vt:lpstr>
      <vt:lpstr>Calibri</vt:lpstr>
      <vt:lpstr>Calibri Light</vt:lpstr>
      <vt:lpstr>Cambria</vt:lpstr>
      <vt:lpstr>Times New Roman</vt:lpstr>
      <vt:lpstr>Office</vt:lpstr>
      <vt:lpstr>Office Theme</vt:lpstr>
      <vt:lpstr> How can we improve our communication of science?</vt:lpstr>
      <vt:lpstr>Who is „we“?</vt:lpstr>
      <vt:lpstr>We = motivation as main task</vt:lpstr>
      <vt:lpstr>We = learning about climate  dynamics as main task</vt:lpstr>
      <vt:lpstr>PowerPoint-Präsentation</vt:lpstr>
      <vt:lpstr>How can we be honest in science  communication including all uncertainties and still be convincing to the press and to the general public?</vt:lpstr>
      <vt:lpstr>What to do?</vt:lpstr>
      <vt:lpstr>PowerPoint-Präsentation</vt:lpstr>
      <vt:lpstr>Predictions based on post-normal conditions</vt:lpstr>
      <vt:lpstr>PowerPoint-Präsentation</vt:lpstr>
      <vt:lpstr>Robert K. Merton‘s CUDOS (1942) Norms for the basic natural scientists</vt:lpstr>
      <vt:lpstr>Postnormal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Climate science as a social process –  history, climatic determinism, CUDOS und post-normality   Hans von Storch Since ages, the topic of climate – in the sense of “usual weather” - has attracted attention in the western tradition as a possible explanatory factor. Climate, and its purported impact on society, has become an integrated element in western thinking and perception. In this lecture, the history of ideas about the climatic impact on humans and society, and the emergence of the ideology of climatic determinism are sketched. This ideology favored the perception of the westerners being superior to the people in the rest of the world, giving the legitimacy of colonialism. In modern time, when natural sciences instituted self-critical processes (repeatability, falsification) and norms (CUDOS @Merton), the traditional host for climate issues, namely geography, lost its grip, and physics took over.  This led to a more systematic, critical and rigorous approach of building and testing hypotheses and concepts. This gain in methodical rigor, however, went along with the loss of understanding of climate as culturally being falsely perceived as a key explanatory factor for societal differences and developments. Consequently, the large segments of the field tacitly and unknowingly adopted the false concept of climatic determinism. Climate science found itself in a “post-normal” condition, which lead to a frequent dominance of political utility over methodical rigor.   that climate science being a social process, conditioned to some extent by pre-scentific concepts, such as climatic determinism. </dc:title>
  <dc:creator>Hans von Storch</dc:creator>
  <cp:lastModifiedBy>Hans von Storch</cp:lastModifiedBy>
  <cp:revision>67</cp:revision>
  <dcterms:created xsi:type="dcterms:W3CDTF">2020-11-16T18:32:38Z</dcterms:created>
  <dcterms:modified xsi:type="dcterms:W3CDTF">2023-01-15T12:03:38Z</dcterms:modified>
</cp:coreProperties>
</file>