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639" r:id="rId3"/>
    <p:sldId id="649" r:id="rId4"/>
    <p:sldId id="640" r:id="rId5"/>
    <p:sldId id="534" r:id="rId6"/>
    <p:sldId id="629" r:id="rId7"/>
    <p:sldId id="546" r:id="rId8"/>
    <p:sldId id="637" r:id="rId9"/>
    <p:sldId id="617" r:id="rId10"/>
    <p:sldId id="627" r:id="rId11"/>
    <p:sldId id="619" r:id="rId12"/>
    <p:sldId id="618" r:id="rId13"/>
    <p:sldId id="308" r:id="rId14"/>
    <p:sldId id="338" r:id="rId15"/>
    <p:sldId id="603" r:id="rId16"/>
    <p:sldId id="599" r:id="rId17"/>
    <p:sldId id="259" r:id="rId18"/>
    <p:sldId id="626" r:id="rId19"/>
    <p:sldId id="478" r:id="rId20"/>
    <p:sldId id="604" r:id="rId21"/>
    <p:sldId id="606" r:id="rId22"/>
    <p:sldId id="493" r:id="rId23"/>
    <p:sldId id="497" r:id="rId24"/>
    <p:sldId id="615" r:id="rId25"/>
    <p:sldId id="313" r:id="rId26"/>
    <p:sldId id="642" r:id="rId27"/>
    <p:sldId id="643" r:id="rId28"/>
    <p:sldId id="657" r:id="rId29"/>
    <p:sldId id="495" r:id="rId30"/>
    <p:sldId id="646" r:id="rId31"/>
    <p:sldId id="278" r:id="rId32"/>
    <p:sldId id="537" r:id="rId33"/>
    <p:sldId id="647" r:id="rId34"/>
    <p:sldId id="655" r:id="rId35"/>
    <p:sldId id="258" r:id="rId36"/>
    <p:sldId id="315" r:id="rId37"/>
    <p:sldId id="517" r:id="rId38"/>
    <p:sldId id="652" r:id="rId39"/>
    <p:sldId id="260" r:id="rId40"/>
    <p:sldId id="311" r:id="rId41"/>
    <p:sldId id="499" r:id="rId42"/>
    <p:sldId id="263" r:id="rId43"/>
    <p:sldId id="272" r:id="rId44"/>
    <p:sldId id="267" r:id="rId45"/>
    <p:sldId id="658" r:id="rId46"/>
    <p:sldId id="325" r:id="rId47"/>
    <p:sldId id="324" r:id="rId48"/>
    <p:sldId id="645" r:id="rId49"/>
    <p:sldId id="295" r:id="rId50"/>
    <p:sldId id="294" r:id="rId51"/>
    <p:sldId id="261" r:id="rId52"/>
    <p:sldId id="265" r:id="rId53"/>
    <p:sldId id="266" r:id="rId54"/>
    <p:sldId id="653" r:id="rId55"/>
    <p:sldId id="262" r:id="rId56"/>
    <p:sldId id="654" r:id="rId57"/>
    <p:sldId id="268" r:id="rId58"/>
    <p:sldId id="271" r:id="rId59"/>
    <p:sldId id="520" r:id="rId60"/>
    <p:sldId id="656"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6"/>
    <p:restoredTop sz="94658"/>
  </p:normalViewPr>
  <p:slideViewPr>
    <p:cSldViewPr snapToGrid="0" showGuides="1">
      <p:cViewPr varScale="1">
        <p:scale>
          <a:sx n="106" d="100"/>
          <a:sy n="106" d="100"/>
        </p:scale>
        <p:origin x="1640" y="480"/>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2C544-297E-6C4D-99E2-7221F6F646D1}" type="datetimeFigureOut">
              <a:rPr lang="en-US" smtClean="0"/>
              <a:t>4/27/25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FC724-36BE-E24C-AE2D-80D286902B7C}" type="slidenum">
              <a:rPr lang="en-US" smtClean="0"/>
              <a:t>‹Nr.›</a:t>
            </a:fld>
            <a:endParaRPr lang="en-US"/>
          </a:p>
        </p:txBody>
      </p:sp>
    </p:spTree>
    <p:extLst>
      <p:ext uri="{BB962C8B-B14F-4D97-AF65-F5344CB8AC3E}">
        <p14:creationId xmlns:p14="http://schemas.microsoft.com/office/powerpoint/2010/main" val="233718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u="none" strike="noStrike" dirty="0">
                <a:solidFill>
                  <a:srgbClr val="000000"/>
                </a:solidFill>
                <a:effectLst/>
                <a:latin typeface="Verdana" panose="020B0604030504040204" pitchFamily="34" charset="0"/>
              </a:rPr>
              <a:t>Ziel der Veranstaltung ist es, psychologische, gesellschaftliche und kulturelle Tabus sichtbar zu machen und Raum für kritische Reflexion und offene Diskussion zu schaffen,</a:t>
            </a:r>
          </a:p>
          <a:p>
            <a:r>
              <a:rPr lang="de-DE" b="1" i="0" u="none" strike="noStrike" dirty="0">
                <a:solidFill>
                  <a:srgbClr val="000000"/>
                </a:solidFill>
                <a:effectLst/>
                <a:latin typeface="Verdana" panose="020B0604030504040204" pitchFamily="34" charset="0"/>
              </a:rPr>
              <a:t>45-75 Minuten</a:t>
            </a:r>
          </a:p>
          <a:p>
            <a:r>
              <a:rPr lang="de-DE" b="1" i="0" u="none" strike="noStrike" dirty="0">
                <a:solidFill>
                  <a:srgbClr val="000000"/>
                </a:solidFill>
                <a:effectLst/>
                <a:latin typeface="Verdana" panose="020B0604030504040204" pitchFamily="34" charset="0"/>
              </a:rPr>
              <a:t>Andrea </a:t>
            </a:r>
            <a:r>
              <a:rPr lang="de-DE" b="1" i="0" u="none" strike="noStrike" dirty="0" err="1">
                <a:solidFill>
                  <a:srgbClr val="000000"/>
                </a:solidFill>
                <a:effectLst/>
                <a:latin typeface="Verdana" panose="020B0604030504040204" pitchFamily="34" charset="0"/>
              </a:rPr>
              <a:t>Zotter</a:t>
            </a:r>
            <a:endParaRPr lang="de-DE" b="1" i="0" u="none" strike="noStrike" dirty="0">
              <a:solidFill>
                <a:srgbClr val="000000"/>
              </a:solidFill>
              <a:effectLst/>
              <a:latin typeface="Verdana" panose="020B0604030504040204" pitchFamily="34" charset="0"/>
            </a:endParaRPr>
          </a:p>
          <a:p>
            <a:pPr algn="l">
              <a:buNone/>
            </a:pPr>
            <a:r>
              <a:rPr lang="de-DE" b="0" i="0" u="none" strike="noStrike" dirty="0">
                <a:solidFill>
                  <a:srgbClr val="000000"/>
                </a:solidFill>
                <a:effectLst/>
                <a:latin typeface="Verdana" panose="020B0604030504040204" pitchFamily="34" charset="0"/>
              </a:rPr>
              <a:t>Institut für "Ressourcen in Psychiatrie und Psychotherapie" veranstaltet regelmäßig Fortbildungen zu psychologischen wie auch gesellschaftlich relevanten Themen. Ziel ist es, unseren Teilnehmern hilfreiche Werkzeuge für den Umgang mit den Herausforderungen unserer Zeit an die Hand zu geben. Unsere Kongresse sind als Fortbildungen für Psychotherapeuten und Psychologen akkreditiert, richten sich aber ausdrücklich auch an alle anderen interessierten Menschen, die sich vertiefend mit diesen Themen auseinandersetzen möchten.</a:t>
            </a:r>
          </a:p>
          <a:p>
            <a:pPr>
              <a:buNone/>
            </a:pPr>
            <a:br>
              <a:rPr lang="de-DE" dirty="0"/>
            </a:br>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1</a:t>
            </a:fld>
            <a:endParaRPr lang="en-US"/>
          </a:p>
        </p:txBody>
      </p:sp>
    </p:spTree>
    <p:extLst>
      <p:ext uri="{BB962C8B-B14F-4D97-AF65-F5344CB8AC3E}">
        <p14:creationId xmlns:p14="http://schemas.microsoft.com/office/powerpoint/2010/main" val="128181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11DD-B6EC-C697-CCAC-826E6AC4C024}"/>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9E46FBA1-00D5-6009-C1DE-107C48F4C99F}"/>
              </a:ext>
            </a:extLst>
          </p:cNvPr>
          <p:cNvSpPr>
            <a:spLocks noGrp="1" noChangeArrowheads="1"/>
          </p:cNvSpPr>
          <p:nvPr>
            <p:ph type="sldNum" sz="quarter" idx="5"/>
          </p:nvPr>
        </p:nvSpPr>
        <p:spPr>
          <a:noFill/>
        </p:spPr>
        <p:txBody>
          <a:bodyPr/>
          <a:lstStyle/>
          <a:p>
            <a:pPr defTabSz="904070"/>
            <a:fld id="{55B08F5D-28CC-483F-AB4F-9C4511C4251A}" type="slidenum">
              <a:rPr lang="en-GB" smtClean="0">
                <a:solidFill>
                  <a:prstClr val="black"/>
                </a:solidFill>
                <a:latin typeface="Times New Roman" pitchFamily="18" charset="0"/>
                <a:ea typeface="ヒラギノ角ゴ Pro W3"/>
                <a:cs typeface="ヒラギノ角ゴ Pro W3"/>
              </a:rPr>
              <a:pPr defTabSz="904070"/>
              <a:t>34</a:t>
            </a:fld>
            <a:endParaRPr lang="en-GB" dirty="0">
              <a:solidFill>
                <a:prstClr val="black"/>
              </a:solidFill>
              <a:latin typeface="Times New Roman" pitchFamily="18" charset="0"/>
              <a:ea typeface="ヒラギノ角ゴ Pro W3"/>
              <a:cs typeface="ヒラギノ角ゴ Pro W3"/>
            </a:endParaRPr>
          </a:p>
        </p:txBody>
      </p:sp>
      <p:sp>
        <p:nvSpPr>
          <p:cNvPr id="31747" name="Rectangle 2">
            <a:extLst>
              <a:ext uri="{FF2B5EF4-FFF2-40B4-BE49-F238E27FC236}">
                <a16:creationId xmlns:a16="http://schemas.microsoft.com/office/drawing/2014/main" id="{82C848D3-1A99-5C68-3D2A-6153CCEDB029}"/>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025F1C5-294E-19E8-3EBF-8C6577F6D3FB}"/>
              </a:ext>
            </a:extLst>
          </p:cNvPr>
          <p:cNvSpPr>
            <a:spLocks noGrp="1" noChangeArrowheads="1"/>
          </p:cNvSpPr>
          <p:nvPr>
            <p:ph type="body" idx="1"/>
          </p:nvPr>
        </p:nvSpPr>
        <p:spPr>
          <a:noFill/>
          <a:ln/>
        </p:spPr>
        <p:txBody>
          <a:bodyPr/>
          <a:lstStyle/>
          <a:p>
            <a:pPr eaLnBrk="1" hangingPunct="1"/>
            <a:endParaRPr lang="de-DE">
              <a:latin typeface="Times New Roman" pitchFamily="18" charset="0"/>
              <a:cs typeface="Arial" pitchFamily="34" charset="0"/>
            </a:endParaRPr>
          </a:p>
        </p:txBody>
      </p:sp>
    </p:spTree>
    <p:extLst>
      <p:ext uri="{BB962C8B-B14F-4D97-AF65-F5344CB8AC3E}">
        <p14:creationId xmlns:p14="http://schemas.microsoft.com/office/powerpoint/2010/main" val="170636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39</a:t>
            </a:fld>
            <a:endParaRPr lang="en-US"/>
          </a:p>
        </p:txBody>
      </p:sp>
    </p:spTree>
    <p:extLst>
      <p:ext uri="{BB962C8B-B14F-4D97-AF65-F5344CB8AC3E}">
        <p14:creationId xmlns:p14="http://schemas.microsoft.com/office/powerpoint/2010/main" val="181984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44</a:t>
            </a:fld>
            <a:endParaRPr lang="en-US"/>
          </a:p>
        </p:txBody>
      </p:sp>
    </p:spTree>
    <p:extLst>
      <p:ext uri="{BB962C8B-B14F-4D97-AF65-F5344CB8AC3E}">
        <p14:creationId xmlns:p14="http://schemas.microsoft.com/office/powerpoint/2010/main" val="58362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47</a:t>
            </a:fld>
            <a:endParaRPr lang="en-US"/>
          </a:p>
        </p:txBody>
      </p:sp>
    </p:spTree>
    <p:extLst>
      <p:ext uri="{BB962C8B-B14F-4D97-AF65-F5344CB8AC3E}">
        <p14:creationId xmlns:p14="http://schemas.microsoft.com/office/powerpoint/2010/main" val="240792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5FE1A6-1CD9-41D1-BD9B-795756A2F5A8}" type="slidenum">
              <a:rPr lang="en-GB"/>
              <a:pPr/>
              <a:t>49</a:t>
            </a:fld>
            <a:endParaRPr lang="en-GB"/>
          </a:p>
        </p:txBody>
      </p:sp>
      <p:sp>
        <p:nvSpPr>
          <p:cNvPr id="125954" name="Rectangle 7"/>
          <p:cNvSpPr txBox="1">
            <a:spLocks noGrp="1" noChangeArrowheads="1"/>
          </p:cNvSpPr>
          <p:nvPr/>
        </p:nvSpPr>
        <p:spPr bwMode="auto">
          <a:xfrm>
            <a:off x="4021608" y="9720674"/>
            <a:ext cx="3076031" cy="512303"/>
          </a:xfrm>
          <a:prstGeom prst="rect">
            <a:avLst/>
          </a:prstGeom>
          <a:noFill/>
          <a:ln w="9525">
            <a:noFill/>
            <a:miter lim="800000"/>
            <a:headEnd/>
            <a:tailEnd/>
          </a:ln>
        </p:spPr>
        <p:txBody>
          <a:bodyPr lIns="99035" tIns="49517" rIns="99035" bIns="49517" anchor="b"/>
          <a:lstStyle/>
          <a:p>
            <a:pPr algn="r"/>
            <a:fld id="{7BE4BABC-3E07-4583-8CD1-AE5B6921B63E}" type="slidenum">
              <a:rPr lang="de-DE" sz="1300">
                <a:latin typeface="Arial" pitchFamily="34" charset="0"/>
              </a:rPr>
              <a:pPr algn="r"/>
              <a:t>49</a:t>
            </a:fld>
            <a:endParaRPr lang="de-DE" sz="1300">
              <a:latin typeface="Arial" pitchFamily="34" charset="0"/>
            </a:endParaRPr>
          </a:p>
        </p:txBody>
      </p:sp>
      <p:sp>
        <p:nvSpPr>
          <p:cNvPr id="125955" name="Rectangle 2"/>
          <p:cNvSpPr>
            <a:spLocks noGrp="1" noRot="1" noChangeAspect="1" noChangeArrowheads="1" noTextEdit="1"/>
          </p:cNvSpPr>
          <p:nvPr>
            <p:ph type="sldImg"/>
          </p:nvPr>
        </p:nvSpPr>
        <p:spPr>
          <a:xfrm>
            <a:off x="141288" y="766763"/>
            <a:ext cx="6821487" cy="3836987"/>
          </a:xfrm>
          <a:ln/>
        </p:spPr>
      </p:sp>
      <p:sp>
        <p:nvSpPr>
          <p:cNvPr id="125956" name="Rectangle 3"/>
          <p:cNvSpPr>
            <a:spLocks noGrp="1" noChangeArrowheads="1"/>
          </p:cNvSpPr>
          <p:nvPr>
            <p:ph type="body" idx="1"/>
          </p:nvPr>
        </p:nvSpPr>
        <p:spPr>
          <a:xfrm>
            <a:off x="709600" y="4861157"/>
            <a:ext cx="5680104" cy="4605821"/>
          </a:xfrm>
        </p:spPr>
        <p:txBody>
          <a:bodyPr/>
          <a:lstStyle/>
          <a:p>
            <a:endParaRPr lang="de-DE"/>
          </a:p>
        </p:txBody>
      </p:sp>
    </p:spTree>
    <p:extLst>
      <p:ext uri="{BB962C8B-B14F-4D97-AF65-F5344CB8AC3E}">
        <p14:creationId xmlns:p14="http://schemas.microsoft.com/office/powerpoint/2010/main" val="226765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49459CD-F65C-46A4-94BE-97664ECCA6FA}" type="slidenum">
              <a:rPr lang="en-GB"/>
              <a:pPr/>
              <a:t>50</a:t>
            </a:fld>
            <a:endParaRPr lang="en-GB"/>
          </a:p>
        </p:txBody>
      </p:sp>
      <p:sp>
        <p:nvSpPr>
          <p:cNvPr id="119810" name="Rectangle 7"/>
          <p:cNvSpPr txBox="1">
            <a:spLocks noGrp="1" noChangeArrowheads="1"/>
          </p:cNvSpPr>
          <p:nvPr/>
        </p:nvSpPr>
        <p:spPr bwMode="auto">
          <a:xfrm>
            <a:off x="4021608" y="9720674"/>
            <a:ext cx="3076031" cy="512303"/>
          </a:xfrm>
          <a:prstGeom prst="rect">
            <a:avLst/>
          </a:prstGeom>
          <a:noFill/>
          <a:ln w="9525">
            <a:noFill/>
            <a:miter lim="800000"/>
            <a:headEnd/>
            <a:tailEnd/>
          </a:ln>
        </p:spPr>
        <p:txBody>
          <a:bodyPr lIns="99035" tIns="49517" rIns="99035" bIns="49517" anchor="b"/>
          <a:lstStyle/>
          <a:p>
            <a:pPr algn="r"/>
            <a:fld id="{2FD5F2DA-1614-4F1E-B63B-EDEA697AE7DB}" type="slidenum">
              <a:rPr lang="de-DE" sz="1300">
                <a:latin typeface="Arial" pitchFamily="34" charset="0"/>
              </a:rPr>
              <a:pPr algn="r"/>
              <a:t>50</a:t>
            </a:fld>
            <a:endParaRPr lang="de-DE" sz="1300">
              <a:latin typeface="Arial" pitchFamily="34" charset="0"/>
            </a:endParaRPr>
          </a:p>
        </p:txBody>
      </p:sp>
      <p:sp>
        <p:nvSpPr>
          <p:cNvPr id="119811" name="Rectangle 2"/>
          <p:cNvSpPr>
            <a:spLocks noGrp="1" noRot="1" noChangeAspect="1" noChangeArrowheads="1" noTextEdit="1"/>
          </p:cNvSpPr>
          <p:nvPr>
            <p:ph type="sldImg"/>
          </p:nvPr>
        </p:nvSpPr>
        <p:spPr>
          <a:xfrm>
            <a:off x="141288" y="766763"/>
            <a:ext cx="6821487" cy="3836987"/>
          </a:xfrm>
          <a:ln/>
        </p:spPr>
      </p:sp>
      <p:sp>
        <p:nvSpPr>
          <p:cNvPr id="119812" name="Rectangle 3"/>
          <p:cNvSpPr>
            <a:spLocks noGrp="1" noChangeArrowheads="1"/>
          </p:cNvSpPr>
          <p:nvPr>
            <p:ph type="body" idx="1"/>
          </p:nvPr>
        </p:nvSpPr>
        <p:spPr>
          <a:xfrm>
            <a:off x="709600" y="4861157"/>
            <a:ext cx="5680104" cy="4605821"/>
          </a:xfrm>
        </p:spPr>
        <p:txBody>
          <a:bodyPr/>
          <a:lstStyle/>
          <a:p>
            <a:endParaRPr lang="de-DE"/>
          </a:p>
        </p:txBody>
      </p:sp>
    </p:spTree>
    <p:extLst>
      <p:ext uri="{BB962C8B-B14F-4D97-AF65-F5344CB8AC3E}">
        <p14:creationId xmlns:p14="http://schemas.microsoft.com/office/powerpoint/2010/main" val="413410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defTabSz="904070"/>
            <a:fld id="{55B08F5D-28CC-483F-AB4F-9C4511C4251A}" type="slidenum">
              <a:rPr lang="en-GB" smtClean="0">
                <a:solidFill>
                  <a:prstClr val="black"/>
                </a:solidFill>
                <a:latin typeface="Times New Roman" pitchFamily="18" charset="0"/>
                <a:ea typeface="ヒラギノ角ゴ Pro W3"/>
                <a:cs typeface="ヒラギノ角ゴ Pro W3"/>
              </a:rPr>
              <a:pPr defTabSz="904070"/>
              <a:t>2</a:t>
            </a:fld>
            <a:endParaRPr lang="en-GB" dirty="0">
              <a:solidFill>
                <a:prstClr val="black"/>
              </a:solidFill>
              <a:latin typeface="Times New Roman" pitchFamily="18" charset="0"/>
              <a:ea typeface="ヒラギノ角ゴ Pro W3"/>
              <a:cs typeface="ヒラギノ角ゴ Pro W3"/>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de-DE">
              <a:latin typeface="Times New Roman" pitchFamily="18" charset="0"/>
              <a:cs typeface="Arial" pitchFamily="34" charset="0"/>
            </a:endParaRPr>
          </a:p>
        </p:txBody>
      </p:sp>
    </p:spTree>
    <p:extLst>
      <p:ext uri="{BB962C8B-B14F-4D97-AF65-F5344CB8AC3E}">
        <p14:creationId xmlns:p14="http://schemas.microsoft.com/office/powerpoint/2010/main" val="2294274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63F4C3B-5B4B-4F68-8E57-CBE9BB3EB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fld id="{A42A55E4-81E3-42CD-B89A-990A309B3832}" type="slidenum">
              <a:rPr lang="en-US" altLang="de-DE" sz="1200"/>
              <a:pPr eaLnBrk="1" hangingPunct="1"/>
              <a:t>5</a:t>
            </a:fld>
            <a:endParaRPr lang="en-US" altLang="de-DE" sz="1200"/>
          </a:p>
        </p:txBody>
      </p:sp>
      <p:sp>
        <p:nvSpPr>
          <p:cNvPr id="89091" name="Rectangle 2">
            <a:extLst>
              <a:ext uri="{FF2B5EF4-FFF2-40B4-BE49-F238E27FC236}">
                <a16:creationId xmlns:a16="http://schemas.microsoft.com/office/drawing/2014/main" id="{ACC20691-5D52-4FB8-AC15-0628FD19BFF6}"/>
              </a:ext>
            </a:extLst>
          </p:cNvPr>
          <p:cNvSpPr>
            <a:spLocks noGrp="1" noRot="1" noChangeAspect="1" noChangeArrowheads="1" noTextEdit="1"/>
          </p:cNvSpPr>
          <p:nvPr>
            <p:ph type="sldImg"/>
          </p:nvPr>
        </p:nvSpPr>
        <p:spPr>
          <a:xfrm>
            <a:off x="2039938" y="558800"/>
            <a:ext cx="4965700" cy="2792413"/>
          </a:xfrm>
          <a:ln/>
        </p:spPr>
      </p:sp>
      <p:sp>
        <p:nvSpPr>
          <p:cNvPr id="89092" name="Rectangle 3">
            <a:extLst>
              <a:ext uri="{FF2B5EF4-FFF2-40B4-BE49-F238E27FC236}">
                <a16:creationId xmlns:a16="http://schemas.microsoft.com/office/drawing/2014/main" id="{71163429-1A69-48F3-82C6-D23BB48A3C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1D138DC-7DE9-46BD-9738-56A2E6456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fld id="{9F99038A-155C-44CE-ABB6-E003EEDD3763}" type="slidenum">
              <a:rPr lang="en-US" altLang="de-DE" sz="1200"/>
              <a:pPr eaLnBrk="1" hangingPunct="1"/>
              <a:t>7</a:t>
            </a:fld>
            <a:endParaRPr lang="en-US" altLang="de-DE" sz="1200"/>
          </a:p>
        </p:txBody>
      </p:sp>
      <p:sp>
        <p:nvSpPr>
          <p:cNvPr id="125955" name="Rectangle 7">
            <a:extLst>
              <a:ext uri="{FF2B5EF4-FFF2-40B4-BE49-F238E27FC236}">
                <a16:creationId xmlns:a16="http://schemas.microsoft.com/office/drawing/2014/main" id="{EED6B884-AC94-49A6-9B74-203F0CAED906}"/>
              </a:ext>
            </a:extLst>
          </p:cNvPr>
          <p:cNvSpPr txBox="1">
            <a:spLocks noGrp="1" noChangeArrowheads="1"/>
          </p:cNvSpPr>
          <p:nvPr/>
        </p:nvSpPr>
        <p:spPr bwMode="auto">
          <a:xfrm>
            <a:off x="5124451" y="7073503"/>
            <a:ext cx="3917949"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defTabSz="912813" eaLnBrk="0" hangingPunct="0">
              <a:defRPr sz="3600">
                <a:solidFill>
                  <a:schemeClr val="tx1"/>
                </a:solidFill>
                <a:latin typeface="Arial" panose="020B0604020202020204" pitchFamily="34" charset="0"/>
              </a:defRPr>
            </a:lvl1pPr>
            <a:lvl2pPr marL="742950" indent="-285750" defTabSz="912813" eaLnBrk="0" hangingPunct="0">
              <a:defRPr sz="3600">
                <a:solidFill>
                  <a:schemeClr val="tx1"/>
                </a:solidFill>
                <a:latin typeface="Arial" panose="020B0604020202020204" pitchFamily="34" charset="0"/>
              </a:defRPr>
            </a:lvl2pPr>
            <a:lvl3pPr marL="1143000" indent="-228600" defTabSz="912813" eaLnBrk="0" hangingPunct="0">
              <a:defRPr sz="3600">
                <a:solidFill>
                  <a:schemeClr val="tx1"/>
                </a:solidFill>
                <a:latin typeface="Arial" panose="020B0604020202020204" pitchFamily="34" charset="0"/>
              </a:defRPr>
            </a:lvl3pPr>
            <a:lvl4pPr marL="1600200" indent="-228600" defTabSz="912813" eaLnBrk="0" hangingPunct="0">
              <a:defRPr sz="3600">
                <a:solidFill>
                  <a:schemeClr val="tx1"/>
                </a:solidFill>
                <a:latin typeface="Arial" panose="020B0604020202020204" pitchFamily="34" charset="0"/>
              </a:defRPr>
            </a:lvl4pPr>
            <a:lvl5pPr marL="2057400" indent="-228600" defTabSz="912813" eaLnBrk="0" hangingPunct="0">
              <a:defRPr sz="36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36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36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36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3600">
                <a:solidFill>
                  <a:schemeClr val="tx1"/>
                </a:solidFill>
                <a:latin typeface="Arial" panose="020B0604020202020204" pitchFamily="34" charset="0"/>
              </a:defRPr>
            </a:lvl9pPr>
          </a:lstStyle>
          <a:p>
            <a:pPr algn="r" eaLnBrk="1" hangingPunct="1"/>
            <a:fld id="{A65AFA19-1681-4BE3-9FE4-8AB7EF6AA409}" type="slidenum">
              <a:rPr lang="en-GB" altLang="de-DE" sz="1200"/>
              <a:pPr algn="r" eaLnBrk="1" hangingPunct="1"/>
              <a:t>7</a:t>
            </a:fld>
            <a:endParaRPr lang="en-GB" altLang="de-DE" sz="1200"/>
          </a:p>
        </p:txBody>
      </p:sp>
      <p:sp>
        <p:nvSpPr>
          <p:cNvPr id="125956" name="Rectangle 2">
            <a:extLst>
              <a:ext uri="{FF2B5EF4-FFF2-40B4-BE49-F238E27FC236}">
                <a16:creationId xmlns:a16="http://schemas.microsoft.com/office/drawing/2014/main" id="{FC72594A-BED3-4541-AC31-C1D352C2FA82}"/>
              </a:ext>
            </a:extLst>
          </p:cNvPr>
          <p:cNvSpPr>
            <a:spLocks noGrp="1" noRot="1" noChangeAspect="1" noChangeArrowheads="1" noTextEdit="1"/>
          </p:cNvSpPr>
          <p:nvPr>
            <p:ph type="sldImg"/>
          </p:nvPr>
        </p:nvSpPr>
        <p:spPr>
          <a:xfrm>
            <a:off x="2039938" y="558800"/>
            <a:ext cx="4965700" cy="2792413"/>
          </a:xfrm>
          <a:ln/>
        </p:spPr>
      </p:sp>
      <p:sp>
        <p:nvSpPr>
          <p:cNvPr id="125957" name="Rectangle 3">
            <a:extLst>
              <a:ext uri="{FF2B5EF4-FFF2-40B4-BE49-F238E27FC236}">
                <a16:creationId xmlns:a16="http://schemas.microsoft.com/office/drawing/2014/main" id="{31639E57-F1B9-4E6D-BD2F-8726BE4740F1}"/>
              </a:ext>
            </a:extLst>
          </p:cNvPr>
          <p:cNvSpPr>
            <a:spLocks noGrp="1" noChangeArrowheads="1"/>
          </p:cNvSpPr>
          <p:nvPr>
            <p:ph type="body" idx="1"/>
          </p:nvPr>
        </p:nvSpPr>
        <p:spPr>
          <a:solidFill>
            <a:srgbClr val="FFFFFF"/>
          </a:solidFill>
          <a:ln>
            <a:solidFill>
              <a:srgbClr val="000000"/>
            </a:solidFill>
          </a:ln>
        </p:spPr>
        <p:txBody>
          <a:bodyPr lIns="91303" tIns="45651" rIns="91303" bIns="45651"/>
          <a:lstStyle/>
          <a:p>
            <a:endParaRPr lang="de-DE" altLang="de-DE" noProof="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3E733-95C1-2A8F-C4E7-340F8BB20D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10C16A-1D27-658B-7E9B-DFCC036EB5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B96484-CE9C-5F71-91D1-54DBA1C92FC1}"/>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FA7F0B06-98C2-5B9B-9F09-2EA4AD3CC59B}"/>
              </a:ext>
            </a:extLst>
          </p:cNvPr>
          <p:cNvSpPr>
            <a:spLocks noGrp="1"/>
          </p:cNvSpPr>
          <p:nvPr>
            <p:ph type="sldNum" sz="quarter" idx="5"/>
          </p:nvPr>
        </p:nvSpPr>
        <p:spPr/>
        <p:txBody>
          <a:bodyPr/>
          <a:lstStyle/>
          <a:p>
            <a:fld id="{DD0C2A70-B4F9-B049-A300-9F19818EEC69}" type="slidenum">
              <a:rPr lang="en-US" smtClean="0"/>
              <a:t>8</a:t>
            </a:fld>
            <a:endParaRPr lang="en-US"/>
          </a:p>
        </p:txBody>
      </p:sp>
    </p:spTree>
    <p:extLst>
      <p:ext uri="{BB962C8B-B14F-4D97-AF65-F5344CB8AC3E}">
        <p14:creationId xmlns:p14="http://schemas.microsoft.com/office/powerpoint/2010/main" val="288893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D0C2A70-B4F9-B049-A300-9F19818EEC69}" type="slidenum">
              <a:rPr lang="en-US" smtClean="0"/>
              <a:t>9</a:t>
            </a:fld>
            <a:endParaRPr lang="en-US"/>
          </a:p>
        </p:txBody>
      </p:sp>
    </p:spTree>
    <p:extLst>
      <p:ext uri="{BB962C8B-B14F-4D97-AF65-F5344CB8AC3E}">
        <p14:creationId xmlns:p14="http://schemas.microsoft.com/office/powerpoint/2010/main" val="70813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13</a:t>
            </a:fld>
            <a:endParaRPr lang="en-US"/>
          </a:p>
        </p:txBody>
      </p:sp>
    </p:spTree>
    <p:extLst>
      <p:ext uri="{BB962C8B-B14F-4D97-AF65-F5344CB8AC3E}">
        <p14:creationId xmlns:p14="http://schemas.microsoft.com/office/powerpoint/2010/main" val="287020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0B032-6086-45A6-A9DD-7E81D4D658EF}" type="slidenum">
              <a:rPr lang="de-DE" altLang="en-US"/>
              <a:pPr/>
              <a:t>19</a:t>
            </a:fld>
            <a:endParaRPr lang="de-DE" altLang="en-US"/>
          </a:p>
        </p:txBody>
      </p:sp>
      <p:sp>
        <p:nvSpPr>
          <p:cNvPr id="46082" name="Rectangle 2"/>
          <p:cNvSpPr>
            <a:spLocks noGrp="1" noRot="1" noChangeAspect="1" noChangeArrowheads="1" noTextEdit="1"/>
          </p:cNvSpPr>
          <p:nvPr>
            <p:ph type="sldImg"/>
          </p:nvPr>
        </p:nvSpPr>
        <p:spPr>
          <a:xfrm>
            <a:off x="1966913" y="560388"/>
            <a:ext cx="4962525" cy="2790825"/>
          </a:xfrm>
          <a:ln/>
        </p:spPr>
      </p:sp>
      <p:sp>
        <p:nvSpPr>
          <p:cNvPr id="46083" name="Rectangle 3"/>
          <p:cNvSpPr>
            <a:spLocks noGrp="1" noChangeArrowheads="1"/>
          </p:cNvSpPr>
          <p:nvPr>
            <p:ph type="body" idx="1"/>
          </p:nvPr>
        </p:nvSpPr>
        <p:spPr>
          <a:xfrm>
            <a:off x="1185617" y="3536931"/>
            <a:ext cx="6520887" cy="3350776"/>
          </a:xfrm>
        </p:spPr>
        <p:txBody>
          <a:bodyPr/>
          <a:lstStyle/>
          <a:p>
            <a:endParaRPr lang="en-US" altLang="en-US"/>
          </a:p>
        </p:txBody>
      </p:sp>
    </p:spTree>
    <p:extLst>
      <p:ext uri="{BB962C8B-B14F-4D97-AF65-F5344CB8AC3E}">
        <p14:creationId xmlns:p14="http://schemas.microsoft.com/office/powerpoint/2010/main" val="313233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2CFC724-36BE-E24C-AE2D-80D286902B7C}" type="slidenum">
              <a:rPr lang="en-US" smtClean="0"/>
              <a:t>33</a:t>
            </a:fld>
            <a:endParaRPr lang="en-US"/>
          </a:p>
        </p:txBody>
      </p:sp>
    </p:spTree>
    <p:extLst>
      <p:ext uri="{BB962C8B-B14F-4D97-AF65-F5344CB8AC3E}">
        <p14:creationId xmlns:p14="http://schemas.microsoft.com/office/powerpoint/2010/main" val="226841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7F91B-22CB-5081-395E-7021917EAC5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F372FBBD-CB17-55A0-597F-78CE19D4D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E54FD4E2-9F95-32EC-9C02-EDFCDEAD286F}"/>
              </a:ext>
            </a:extLst>
          </p:cNvPr>
          <p:cNvSpPr>
            <a:spLocks noGrp="1"/>
          </p:cNvSpPr>
          <p:nvPr>
            <p:ph type="dt" sz="half" idx="10"/>
          </p:nvPr>
        </p:nvSpPr>
        <p:spPr/>
        <p:txBody>
          <a:bodyPr/>
          <a:lstStyle/>
          <a:p>
            <a:endParaRPr lang="en-US"/>
          </a:p>
        </p:txBody>
      </p:sp>
      <p:sp>
        <p:nvSpPr>
          <p:cNvPr id="5" name="Fußzeilenplatzhalter 4">
            <a:extLst>
              <a:ext uri="{FF2B5EF4-FFF2-40B4-BE49-F238E27FC236}">
                <a16:creationId xmlns:a16="http://schemas.microsoft.com/office/drawing/2014/main" id="{6F143553-2416-80E2-1020-B67E58825AD2}"/>
              </a:ext>
            </a:extLst>
          </p:cNvPr>
          <p:cNvSpPr>
            <a:spLocks noGrp="1"/>
          </p:cNvSpPr>
          <p:nvPr>
            <p:ph type="ftr" sz="quarter" idx="11"/>
          </p:nvPr>
        </p:nvSpPr>
        <p:spPr/>
        <p:txBody>
          <a:bodyPr/>
          <a:lstStyle/>
          <a:p>
            <a:r>
              <a:rPr lang="en-US"/>
              <a:t>RPP-Seminar</a:t>
            </a:r>
          </a:p>
        </p:txBody>
      </p:sp>
      <p:sp>
        <p:nvSpPr>
          <p:cNvPr id="6" name="Foliennummernplatzhalter 5">
            <a:extLst>
              <a:ext uri="{FF2B5EF4-FFF2-40B4-BE49-F238E27FC236}">
                <a16:creationId xmlns:a16="http://schemas.microsoft.com/office/drawing/2014/main" id="{F3E4D8ED-B694-4CA5-7F2E-B3994618204D}"/>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379213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C7207-E6BE-DED3-6FC9-76518B620C94}"/>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C840DEF9-4C11-4331-2E44-CCCFE141228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204BF46-033C-2331-C4D3-415D78F641F7}"/>
              </a:ext>
            </a:extLst>
          </p:cNvPr>
          <p:cNvSpPr>
            <a:spLocks noGrp="1"/>
          </p:cNvSpPr>
          <p:nvPr>
            <p:ph type="dt" sz="half" idx="10"/>
          </p:nvPr>
        </p:nvSpPr>
        <p:spPr/>
        <p:txBody>
          <a:bodyPr/>
          <a:lstStyle/>
          <a:p>
            <a:endParaRPr lang="en-US"/>
          </a:p>
        </p:txBody>
      </p:sp>
      <p:sp>
        <p:nvSpPr>
          <p:cNvPr id="5" name="Fußzeilenplatzhalter 4">
            <a:extLst>
              <a:ext uri="{FF2B5EF4-FFF2-40B4-BE49-F238E27FC236}">
                <a16:creationId xmlns:a16="http://schemas.microsoft.com/office/drawing/2014/main" id="{620CC88B-22F5-C506-41D1-34A208666824}"/>
              </a:ext>
            </a:extLst>
          </p:cNvPr>
          <p:cNvSpPr>
            <a:spLocks noGrp="1"/>
          </p:cNvSpPr>
          <p:nvPr>
            <p:ph type="ftr" sz="quarter" idx="11"/>
          </p:nvPr>
        </p:nvSpPr>
        <p:spPr/>
        <p:txBody>
          <a:bodyPr/>
          <a:lstStyle/>
          <a:p>
            <a:r>
              <a:rPr lang="en-US"/>
              <a:t>RPP-Seminar</a:t>
            </a:r>
          </a:p>
        </p:txBody>
      </p:sp>
      <p:sp>
        <p:nvSpPr>
          <p:cNvPr id="6" name="Foliennummernplatzhalter 5">
            <a:extLst>
              <a:ext uri="{FF2B5EF4-FFF2-40B4-BE49-F238E27FC236}">
                <a16:creationId xmlns:a16="http://schemas.microsoft.com/office/drawing/2014/main" id="{7868B604-A8D6-C265-8D42-26054E222D6D}"/>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18688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B3405DC-C2CC-8E06-4E79-4130ACF2505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F681902E-9FF9-87BE-4C6E-0EAF7957371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BBB0A20-66D9-6784-4D93-C429BE151963}"/>
              </a:ext>
            </a:extLst>
          </p:cNvPr>
          <p:cNvSpPr>
            <a:spLocks noGrp="1"/>
          </p:cNvSpPr>
          <p:nvPr>
            <p:ph type="dt" sz="half" idx="10"/>
          </p:nvPr>
        </p:nvSpPr>
        <p:spPr/>
        <p:txBody>
          <a:bodyPr/>
          <a:lstStyle/>
          <a:p>
            <a:endParaRPr lang="en-US"/>
          </a:p>
        </p:txBody>
      </p:sp>
      <p:sp>
        <p:nvSpPr>
          <p:cNvPr id="5" name="Fußzeilenplatzhalter 4">
            <a:extLst>
              <a:ext uri="{FF2B5EF4-FFF2-40B4-BE49-F238E27FC236}">
                <a16:creationId xmlns:a16="http://schemas.microsoft.com/office/drawing/2014/main" id="{13105AB2-BAC3-AD4F-458A-4D8CEA7467A5}"/>
              </a:ext>
            </a:extLst>
          </p:cNvPr>
          <p:cNvSpPr>
            <a:spLocks noGrp="1"/>
          </p:cNvSpPr>
          <p:nvPr>
            <p:ph type="ftr" sz="quarter" idx="11"/>
          </p:nvPr>
        </p:nvSpPr>
        <p:spPr/>
        <p:txBody>
          <a:bodyPr/>
          <a:lstStyle/>
          <a:p>
            <a:r>
              <a:rPr lang="en-US"/>
              <a:t>RPP-Seminar</a:t>
            </a:r>
          </a:p>
        </p:txBody>
      </p:sp>
      <p:sp>
        <p:nvSpPr>
          <p:cNvPr id="6" name="Foliennummernplatzhalter 5">
            <a:extLst>
              <a:ext uri="{FF2B5EF4-FFF2-40B4-BE49-F238E27FC236}">
                <a16:creationId xmlns:a16="http://schemas.microsoft.com/office/drawing/2014/main" id="{9FDEDF51-A29A-0840-03CD-268B9119E99A}"/>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1008299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 Text und zwei Inhalt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15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3C388-B377-9CCB-C6D9-0A502631967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0358EF2C-5B66-9808-42F0-DACA80FDBA3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9B2B5BB2-0FFA-9EE0-FA96-310813BE12EC}"/>
              </a:ext>
            </a:extLst>
          </p:cNvPr>
          <p:cNvSpPr>
            <a:spLocks noGrp="1"/>
          </p:cNvSpPr>
          <p:nvPr>
            <p:ph type="dt" sz="half" idx="10"/>
          </p:nvPr>
        </p:nvSpPr>
        <p:spPr/>
        <p:txBody>
          <a:bodyPr/>
          <a:lstStyle/>
          <a:p>
            <a:endParaRPr lang="en-US"/>
          </a:p>
        </p:txBody>
      </p:sp>
      <p:sp>
        <p:nvSpPr>
          <p:cNvPr id="5" name="Fußzeilenplatzhalter 4">
            <a:extLst>
              <a:ext uri="{FF2B5EF4-FFF2-40B4-BE49-F238E27FC236}">
                <a16:creationId xmlns:a16="http://schemas.microsoft.com/office/drawing/2014/main" id="{5008C566-7A16-900C-0035-24122B34EBF3}"/>
              </a:ext>
            </a:extLst>
          </p:cNvPr>
          <p:cNvSpPr>
            <a:spLocks noGrp="1"/>
          </p:cNvSpPr>
          <p:nvPr>
            <p:ph type="ftr" sz="quarter" idx="11"/>
          </p:nvPr>
        </p:nvSpPr>
        <p:spPr/>
        <p:txBody>
          <a:bodyPr/>
          <a:lstStyle/>
          <a:p>
            <a:r>
              <a:rPr lang="en-US"/>
              <a:t>RPP-Seminar</a:t>
            </a:r>
          </a:p>
        </p:txBody>
      </p:sp>
      <p:sp>
        <p:nvSpPr>
          <p:cNvPr id="6" name="Foliennummernplatzhalter 5">
            <a:extLst>
              <a:ext uri="{FF2B5EF4-FFF2-40B4-BE49-F238E27FC236}">
                <a16:creationId xmlns:a16="http://schemas.microsoft.com/office/drawing/2014/main" id="{B3EA8835-5B87-EDEB-E043-48FC1119CAAE}"/>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109835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6AB30-77EE-DEB5-6905-F576A40DDA0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221B8B1F-28B4-DA6E-C5EB-AE4A664077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FFFCF57-7C9B-A280-6E8A-134F307729C8}"/>
              </a:ext>
            </a:extLst>
          </p:cNvPr>
          <p:cNvSpPr>
            <a:spLocks noGrp="1"/>
          </p:cNvSpPr>
          <p:nvPr>
            <p:ph type="dt" sz="half" idx="10"/>
          </p:nvPr>
        </p:nvSpPr>
        <p:spPr/>
        <p:txBody>
          <a:bodyPr/>
          <a:lstStyle/>
          <a:p>
            <a:endParaRPr lang="en-US"/>
          </a:p>
        </p:txBody>
      </p:sp>
      <p:sp>
        <p:nvSpPr>
          <p:cNvPr id="5" name="Fußzeilenplatzhalter 4">
            <a:extLst>
              <a:ext uri="{FF2B5EF4-FFF2-40B4-BE49-F238E27FC236}">
                <a16:creationId xmlns:a16="http://schemas.microsoft.com/office/drawing/2014/main" id="{C688FFAD-3ABE-07DF-312E-773819F63549}"/>
              </a:ext>
            </a:extLst>
          </p:cNvPr>
          <p:cNvSpPr>
            <a:spLocks noGrp="1"/>
          </p:cNvSpPr>
          <p:nvPr>
            <p:ph type="ftr" sz="quarter" idx="11"/>
          </p:nvPr>
        </p:nvSpPr>
        <p:spPr/>
        <p:txBody>
          <a:bodyPr/>
          <a:lstStyle/>
          <a:p>
            <a:r>
              <a:rPr lang="en-US"/>
              <a:t>RPP-Seminar</a:t>
            </a:r>
          </a:p>
        </p:txBody>
      </p:sp>
      <p:sp>
        <p:nvSpPr>
          <p:cNvPr id="6" name="Foliennummernplatzhalter 5">
            <a:extLst>
              <a:ext uri="{FF2B5EF4-FFF2-40B4-BE49-F238E27FC236}">
                <a16:creationId xmlns:a16="http://schemas.microsoft.com/office/drawing/2014/main" id="{0D9B6B73-4C08-BB7A-057B-3C77024754F3}"/>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78479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A705D-17CA-F834-B6EC-0D1BADA7518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D118C6AE-1F96-9CA6-33D6-A77031B4317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0BDD8154-DAED-46F0-03E1-02056003AC4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46D1421D-9483-5847-D75E-B5C5903F9631}"/>
              </a:ext>
            </a:extLst>
          </p:cNvPr>
          <p:cNvSpPr>
            <a:spLocks noGrp="1"/>
          </p:cNvSpPr>
          <p:nvPr>
            <p:ph type="dt" sz="half" idx="10"/>
          </p:nvPr>
        </p:nvSpPr>
        <p:spPr/>
        <p:txBody>
          <a:bodyPr/>
          <a:lstStyle/>
          <a:p>
            <a:endParaRPr lang="en-US"/>
          </a:p>
        </p:txBody>
      </p:sp>
      <p:sp>
        <p:nvSpPr>
          <p:cNvPr id="6" name="Fußzeilenplatzhalter 5">
            <a:extLst>
              <a:ext uri="{FF2B5EF4-FFF2-40B4-BE49-F238E27FC236}">
                <a16:creationId xmlns:a16="http://schemas.microsoft.com/office/drawing/2014/main" id="{5F33463E-D4C2-4790-6F81-D98AC2C1074B}"/>
              </a:ext>
            </a:extLst>
          </p:cNvPr>
          <p:cNvSpPr>
            <a:spLocks noGrp="1"/>
          </p:cNvSpPr>
          <p:nvPr>
            <p:ph type="ftr" sz="quarter" idx="11"/>
          </p:nvPr>
        </p:nvSpPr>
        <p:spPr/>
        <p:txBody>
          <a:bodyPr/>
          <a:lstStyle/>
          <a:p>
            <a:r>
              <a:rPr lang="en-US"/>
              <a:t>RPP-Seminar</a:t>
            </a:r>
          </a:p>
        </p:txBody>
      </p:sp>
      <p:sp>
        <p:nvSpPr>
          <p:cNvPr id="7" name="Foliennummernplatzhalter 6">
            <a:extLst>
              <a:ext uri="{FF2B5EF4-FFF2-40B4-BE49-F238E27FC236}">
                <a16:creationId xmlns:a16="http://schemas.microsoft.com/office/drawing/2014/main" id="{27CCA1B0-AE27-F96B-0909-AB780D8A6330}"/>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322711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86748-0188-C41A-41FD-8BE20340ED6B}"/>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5D208587-FBC4-58CB-9205-8402BD315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2FADB2-B38A-5BB6-93E8-E4E574D6D2D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54C99C9C-C996-87D6-7A8E-1033575CC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265BBF1-7396-13BB-FF68-F3D0FB32EB5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6CEC46E4-AD92-23DC-9CC4-E417F06785C0}"/>
              </a:ext>
            </a:extLst>
          </p:cNvPr>
          <p:cNvSpPr>
            <a:spLocks noGrp="1"/>
          </p:cNvSpPr>
          <p:nvPr>
            <p:ph type="dt" sz="half" idx="10"/>
          </p:nvPr>
        </p:nvSpPr>
        <p:spPr/>
        <p:txBody>
          <a:bodyPr/>
          <a:lstStyle/>
          <a:p>
            <a:endParaRPr lang="en-US"/>
          </a:p>
        </p:txBody>
      </p:sp>
      <p:sp>
        <p:nvSpPr>
          <p:cNvPr id="8" name="Fußzeilenplatzhalter 7">
            <a:extLst>
              <a:ext uri="{FF2B5EF4-FFF2-40B4-BE49-F238E27FC236}">
                <a16:creationId xmlns:a16="http://schemas.microsoft.com/office/drawing/2014/main" id="{B0AC74C5-ABB7-1E49-0D83-955EC812E3AD}"/>
              </a:ext>
            </a:extLst>
          </p:cNvPr>
          <p:cNvSpPr>
            <a:spLocks noGrp="1"/>
          </p:cNvSpPr>
          <p:nvPr>
            <p:ph type="ftr" sz="quarter" idx="11"/>
          </p:nvPr>
        </p:nvSpPr>
        <p:spPr/>
        <p:txBody>
          <a:bodyPr/>
          <a:lstStyle/>
          <a:p>
            <a:r>
              <a:rPr lang="en-US"/>
              <a:t>RPP-Seminar</a:t>
            </a:r>
          </a:p>
        </p:txBody>
      </p:sp>
      <p:sp>
        <p:nvSpPr>
          <p:cNvPr id="9" name="Foliennummernplatzhalter 8">
            <a:extLst>
              <a:ext uri="{FF2B5EF4-FFF2-40B4-BE49-F238E27FC236}">
                <a16:creationId xmlns:a16="http://schemas.microsoft.com/office/drawing/2014/main" id="{EBF24219-7E8E-6B40-3862-0671FFF41F5F}"/>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41295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8340B-5CB7-1A59-CE95-244D1D4D91D5}"/>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6A8F547F-4F61-7A2D-7974-0C69162675F0}"/>
              </a:ext>
            </a:extLst>
          </p:cNvPr>
          <p:cNvSpPr>
            <a:spLocks noGrp="1"/>
          </p:cNvSpPr>
          <p:nvPr>
            <p:ph type="dt" sz="half" idx="10"/>
          </p:nvPr>
        </p:nvSpPr>
        <p:spPr/>
        <p:txBody>
          <a:bodyPr/>
          <a:lstStyle/>
          <a:p>
            <a:endParaRPr lang="en-US"/>
          </a:p>
        </p:txBody>
      </p:sp>
      <p:sp>
        <p:nvSpPr>
          <p:cNvPr id="4" name="Fußzeilenplatzhalter 3">
            <a:extLst>
              <a:ext uri="{FF2B5EF4-FFF2-40B4-BE49-F238E27FC236}">
                <a16:creationId xmlns:a16="http://schemas.microsoft.com/office/drawing/2014/main" id="{742E0FF7-3BF9-C943-C3D1-086CC01AB544}"/>
              </a:ext>
            </a:extLst>
          </p:cNvPr>
          <p:cNvSpPr>
            <a:spLocks noGrp="1"/>
          </p:cNvSpPr>
          <p:nvPr>
            <p:ph type="ftr" sz="quarter" idx="11"/>
          </p:nvPr>
        </p:nvSpPr>
        <p:spPr/>
        <p:txBody>
          <a:bodyPr/>
          <a:lstStyle/>
          <a:p>
            <a:r>
              <a:rPr lang="en-US"/>
              <a:t>RPP-Seminar</a:t>
            </a:r>
          </a:p>
        </p:txBody>
      </p:sp>
      <p:sp>
        <p:nvSpPr>
          <p:cNvPr id="5" name="Foliennummernplatzhalter 4">
            <a:extLst>
              <a:ext uri="{FF2B5EF4-FFF2-40B4-BE49-F238E27FC236}">
                <a16:creationId xmlns:a16="http://schemas.microsoft.com/office/drawing/2014/main" id="{3728F94A-BAFA-0020-34D8-1FA9D9C03FB2}"/>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56509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AA12CE-93DD-A660-B8E4-DA5810ACA3C7}"/>
              </a:ext>
            </a:extLst>
          </p:cNvPr>
          <p:cNvSpPr>
            <a:spLocks noGrp="1"/>
          </p:cNvSpPr>
          <p:nvPr>
            <p:ph type="dt" sz="half" idx="10"/>
          </p:nvPr>
        </p:nvSpPr>
        <p:spPr/>
        <p:txBody>
          <a:bodyPr/>
          <a:lstStyle/>
          <a:p>
            <a:endParaRPr lang="en-US"/>
          </a:p>
        </p:txBody>
      </p:sp>
      <p:sp>
        <p:nvSpPr>
          <p:cNvPr id="3" name="Fußzeilenplatzhalter 2">
            <a:extLst>
              <a:ext uri="{FF2B5EF4-FFF2-40B4-BE49-F238E27FC236}">
                <a16:creationId xmlns:a16="http://schemas.microsoft.com/office/drawing/2014/main" id="{D153E2B4-0078-BC81-4123-B86F536D9771}"/>
              </a:ext>
            </a:extLst>
          </p:cNvPr>
          <p:cNvSpPr>
            <a:spLocks noGrp="1"/>
          </p:cNvSpPr>
          <p:nvPr>
            <p:ph type="ftr" sz="quarter" idx="11"/>
          </p:nvPr>
        </p:nvSpPr>
        <p:spPr/>
        <p:txBody>
          <a:bodyPr/>
          <a:lstStyle/>
          <a:p>
            <a:r>
              <a:rPr lang="en-US"/>
              <a:t>RPP-Seminar</a:t>
            </a:r>
          </a:p>
        </p:txBody>
      </p:sp>
      <p:sp>
        <p:nvSpPr>
          <p:cNvPr id="4" name="Foliennummernplatzhalter 3">
            <a:extLst>
              <a:ext uri="{FF2B5EF4-FFF2-40B4-BE49-F238E27FC236}">
                <a16:creationId xmlns:a16="http://schemas.microsoft.com/office/drawing/2014/main" id="{6956FF5F-381A-5D9C-4867-1CBCDBDE67F6}"/>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2987937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A467B-14C3-3220-9CDC-065970671ED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753E8034-533F-4F38-D626-5F15332808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00260E40-775A-94E3-0A20-0800B52FA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5F1AD02-FF70-F219-C5F6-5EFA39D8DC1C}"/>
              </a:ext>
            </a:extLst>
          </p:cNvPr>
          <p:cNvSpPr>
            <a:spLocks noGrp="1"/>
          </p:cNvSpPr>
          <p:nvPr>
            <p:ph type="dt" sz="half" idx="10"/>
          </p:nvPr>
        </p:nvSpPr>
        <p:spPr/>
        <p:txBody>
          <a:bodyPr/>
          <a:lstStyle/>
          <a:p>
            <a:endParaRPr lang="en-US"/>
          </a:p>
        </p:txBody>
      </p:sp>
      <p:sp>
        <p:nvSpPr>
          <p:cNvPr id="6" name="Fußzeilenplatzhalter 5">
            <a:extLst>
              <a:ext uri="{FF2B5EF4-FFF2-40B4-BE49-F238E27FC236}">
                <a16:creationId xmlns:a16="http://schemas.microsoft.com/office/drawing/2014/main" id="{5C88373A-8198-7943-EDC2-1C0C6FFC7936}"/>
              </a:ext>
            </a:extLst>
          </p:cNvPr>
          <p:cNvSpPr>
            <a:spLocks noGrp="1"/>
          </p:cNvSpPr>
          <p:nvPr>
            <p:ph type="ftr" sz="quarter" idx="11"/>
          </p:nvPr>
        </p:nvSpPr>
        <p:spPr/>
        <p:txBody>
          <a:bodyPr/>
          <a:lstStyle/>
          <a:p>
            <a:r>
              <a:rPr lang="en-US"/>
              <a:t>RPP-Seminar</a:t>
            </a:r>
          </a:p>
        </p:txBody>
      </p:sp>
      <p:sp>
        <p:nvSpPr>
          <p:cNvPr id="7" name="Foliennummernplatzhalter 6">
            <a:extLst>
              <a:ext uri="{FF2B5EF4-FFF2-40B4-BE49-F238E27FC236}">
                <a16:creationId xmlns:a16="http://schemas.microsoft.com/office/drawing/2014/main" id="{27E0BEAF-FE62-E626-8F76-96DC679CC70E}"/>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291011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47B43-74CB-27CC-F2C4-0CBD8CDA0B4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148348F5-2694-E50A-6B7D-82B6D4893C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C7A0AD00-24CD-E859-76B4-77AEFF867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FF5156F-331D-55BD-E7E5-E4AA2F92A6E8}"/>
              </a:ext>
            </a:extLst>
          </p:cNvPr>
          <p:cNvSpPr>
            <a:spLocks noGrp="1"/>
          </p:cNvSpPr>
          <p:nvPr>
            <p:ph type="dt" sz="half" idx="10"/>
          </p:nvPr>
        </p:nvSpPr>
        <p:spPr/>
        <p:txBody>
          <a:bodyPr/>
          <a:lstStyle/>
          <a:p>
            <a:endParaRPr lang="en-US"/>
          </a:p>
        </p:txBody>
      </p:sp>
      <p:sp>
        <p:nvSpPr>
          <p:cNvPr id="6" name="Fußzeilenplatzhalter 5">
            <a:extLst>
              <a:ext uri="{FF2B5EF4-FFF2-40B4-BE49-F238E27FC236}">
                <a16:creationId xmlns:a16="http://schemas.microsoft.com/office/drawing/2014/main" id="{F497CC2B-DF0E-3E92-7859-EE000295E5CF}"/>
              </a:ext>
            </a:extLst>
          </p:cNvPr>
          <p:cNvSpPr>
            <a:spLocks noGrp="1"/>
          </p:cNvSpPr>
          <p:nvPr>
            <p:ph type="ftr" sz="quarter" idx="11"/>
          </p:nvPr>
        </p:nvSpPr>
        <p:spPr/>
        <p:txBody>
          <a:bodyPr/>
          <a:lstStyle/>
          <a:p>
            <a:r>
              <a:rPr lang="en-US"/>
              <a:t>RPP-Seminar</a:t>
            </a:r>
          </a:p>
        </p:txBody>
      </p:sp>
      <p:sp>
        <p:nvSpPr>
          <p:cNvPr id="7" name="Foliennummernplatzhalter 6">
            <a:extLst>
              <a:ext uri="{FF2B5EF4-FFF2-40B4-BE49-F238E27FC236}">
                <a16:creationId xmlns:a16="http://schemas.microsoft.com/office/drawing/2014/main" id="{613A15DD-AF94-6A72-798E-DFABF7D9DCDC}"/>
              </a:ext>
            </a:extLst>
          </p:cNvPr>
          <p:cNvSpPr>
            <a:spLocks noGrp="1"/>
          </p:cNvSpPr>
          <p:nvPr>
            <p:ph type="sldNum" sz="quarter" idx="12"/>
          </p:nvPr>
        </p:nvSpPr>
        <p:spPr/>
        <p:txBody>
          <a:bodyPr/>
          <a:lstStyle/>
          <a:p>
            <a:fld id="{4894752B-6FD6-AD45-88DD-FFD0675A1B3A}" type="slidenum">
              <a:rPr lang="en-US" smtClean="0"/>
              <a:t>‹Nr.›</a:t>
            </a:fld>
            <a:endParaRPr lang="en-US"/>
          </a:p>
        </p:txBody>
      </p:sp>
    </p:spTree>
    <p:extLst>
      <p:ext uri="{BB962C8B-B14F-4D97-AF65-F5344CB8AC3E}">
        <p14:creationId xmlns:p14="http://schemas.microsoft.com/office/powerpoint/2010/main" val="11870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4478B8F-57B4-FCF0-AF03-8C96118F3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D20393DD-A0F1-CEF3-08F2-DBE9712EB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E2523EF-EE67-40C7-F989-F4EFD8606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ußzeilenplatzhalter 4">
            <a:extLst>
              <a:ext uri="{FF2B5EF4-FFF2-40B4-BE49-F238E27FC236}">
                <a16:creationId xmlns:a16="http://schemas.microsoft.com/office/drawing/2014/main" id="{262CFB90-90E1-580D-217F-73E48D707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RPP-Seminar</a:t>
            </a:r>
          </a:p>
        </p:txBody>
      </p:sp>
      <p:sp>
        <p:nvSpPr>
          <p:cNvPr id="6" name="Foliennummernplatzhalter 5">
            <a:extLst>
              <a:ext uri="{FF2B5EF4-FFF2-40B4-BE49-F238E27FC236}">
                <a16:creationId xmlns:a16="http://schemas.microsoft.com/office/drawing/2014/main" id="{A750BCF2-5C06-3ED4-7EAB-074EB3D0FC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94752B-6FD6-AD45-88DD-FFD0675A1B3A}" type="slidenum">
              <a:rPr lang="en-US" smtClean="0"/>
              <a:t>‹Nr.›</a:t>
            </a:fld>
            <a:endParaRPr lang="en-US"/>
          </a:p>
        </p:txBody>
      </p:sp>
    </p:spTree>
    <p:extLst>
      <p:ext uri="{BB962C8B-B14F-4D97-AF65-F5344CB8AC3E}">
        <p14:creationId xmlns:p14="http://schemas.microsoft.com/office/powerpoint/2010/main" val="1039716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ourworldindata.org/co2-and-greenhouse-gas-emission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A772C-1E4B-38D5-7F61-CC466198AA09}"/>
              </a:ext>
            </a:extLst>
          </p:cNvPr>
          <p:cNvSpPr>
            <a:spLocks noGrp="1"/>
          </p:cNvSpPr>
          <p:nvPr>
            <p:ph type="ctrTitle"/>
          </p:nvPr>
        </p:nvSpPr>
        <p:spPr>
          <a:xfrm>
            <a:off x="984053" y="1131694"/>
            <a:ext cx="10304106" cy="1655762"/>
          </a:xfrm>
        </p:spPr>
        <p:txBody>
          <a:bodyPr>
            <a:normAutofit fontScale="90000"/>
          </a:bodyPr>
          <a:lstStyle/>
          <a:p>
            <a:r>
              <a:rPr lang="de-DE" b="1" i="0" u="none" strike="noStrike" dirty="0">
                <a:solidFill>
                  <a:srgbClr val="000000"/>
                </a:solidFill>
                <a:effectLst/>
                <a:latin typeface="Calibri" panose="020F0502020204030204" pitchFamily="34" charset="0"/>
                <a:cs typeface="Calibri" panose="020F0502020204030204" pitchFamily="34" charset="0"/>
              </a:rPr>
              <a:t>Klimawissen </a:t>
            </a:r>
            <a:br>
              <a:rPr lang="de-DE" b="1" i="0" u="none" strike="noStrike" dirty="0">
                <a:solidFill>
                  <a:srgbClr val="000000"/>
                </a:solidFill>
                <a:effectLst/>
                <a:latin typeface="Calibri" panose="020F0502020204030204" pitchFamily="34" charset="0"/>
                <a:cs typeface="Calibri" panose="020F0502020204030204" pitchFamily="34" charset="0"/>
              </a:rPr>
            </a:br>
            <a:r>
              <a:rPr lang="de-DE" b="1" i="0" u="none" strike="noStrike" dirty="0">
                <a:solidFill>
                  <a:srgbClr val="000000"/>
                </a:solidFill>
                <a:effectLst/>
                <a:latin typeface="Calibri" panose="020F0502020204030204" pitchFamily="34" charset="0"/>
                <a:cs typeface="Calibri" panose="020F0502020204030204" pitchFamily="34" charset="0"/>
              </a:rPr>
              <a:t>und seine Rolle in der Klimapolitik</a:t>
            </a:r>
            <a:endParaRPr lang="en-US" b="1" dirty="0">
              <a:latin typeface="Calibri" panose="020F0502020204030204" pitchFamily="34" charset="0"/>
              <a:cs typeface="Calibri" panose="020F0502020204030204" pitchFamily="34" charset="0"/>
            </a:endParaRPr>
          </a:p>
        </p:txBody>
      </p:sp>
      <p:sp>
        <p:nvSpPr>
          <p:cNvPr id="3" name="Untertitel 2">
            <a:extLst>
              <a:ext uri="{FF2B5EF4-FFF2-40B4-BE49-F238E27FC236}">
                <a16:creationId xmlns:a16="http://schemas.microsoft.com/office/drawing/2014/main" id="{57D0250D-A6FB-84E7-B6FA-CA7E0183FFFA}"/>
              </a:ext>
            </a:extLst>
          </p:cNvPr>
          <p:cNvSpPr>
            <a:spLocks noGrp="1"/>
          </p:cNvSpPr>
          <p:nvPr>
            <p:ph type="subTitle" idx="1"/>
          </p:nvPr>
        </p:nvSpPr>
        <p:spPr>
          <a:xfrm>
            <a:off x="1524000" y="4367582"/>
            <a:ext cx="9144000" cy="1655762"/>
          </a:xfrm>
        </p:spPr>
        <p:txBody>
          <a:bodyPr>
            <a:normAutofit fontScale="77500" lnSpcReduction="20000"/>
          </a:bodyPr>
          <a:lstStyle/>
          <a:p>
            <a:r>
              <a:rPr lang="de-DE" b="1" i="0" u="none" strike="noStrike" dirty="0">
                <a:solidFill>
                  <a:srgbClr val="000000"/>
                </a:solidFill>
                <a:effectLst/>
                <a:latin typeface="Calibri" panose="020F0502020204030204" pitchFamily="34" charset="0"/>
                <a:cs typeface="Calibri" panose="020F0502020204030204" pitchFamily="34" charset="0"/>
              </a:rPr>
              <a:t>Hans von Storch</a:t>
            </a:r>
          </a:p>
          <a:p>
            <a:r>
              <a:rPr lang="de-DE" dirty="0">
                <a:solidFill>
                  <a:srgbClr val="000000"/>
                </a:solidFill>
                <a:latin typeface="Calibri" panose="020F0502020204030204" pitchFamily="34" charset="0"/>
                <a:cs typeface="Calibri" panose="020F0502020204030204" pitchFamily="34" charset="0"/>
              </a:rPr>
              <a:t>Klimaanpassung: Wissen</a:t>
            </a:r>
          </a:p>
          <a:p>
            <a:r>
              <a:rPr lang="de-DE" i="0" u="none" strike="noStrike" dirty="0">
                <a:solidFill>
                  <a:srgbClr val="000000"/>
                </a:solidFill>
                <a:effectLst/>
                <a:latin typeface="Calibri" panose="020F0502020204030204" pitchFamily="34" charset="0"/>
                <a:cs typeface="Calibri" panose="020F0502020204030204" pitchFamily="34" charset="0"/>
              </a:rPr>
              <a:t>Hamburg</a:t>
            </a:r>
          </a:p>
          <a:p>
            <a:endParaRPr lang="de-DE" i="0" u="none" strike="noStrike" dirty="0">
              <a:solidFill>
                <a:srgbClr val="000000"/>
              </a:solidFill>
              <a:effectLst/>
              <a:latin typeface="Calibri" panose="020F0502020204030204" pitchFamily="34" charset="0"/>
              <a:cs typeface="Calibri" panose="020F0502020204030204" pitchFamily="34" charset="0"/>
            </a:endParaRPr>
          </a:p>
          <a:p>
            <a:r>
              <a:rPr lang="de-DE" i="0" u="none" strike="noStrike" dirty="0">
                <a:solidFill>
                  <a:srgbClr val="000000"/>
                </a:solidFill>
                <a:effectLst/>
                <a:latin typeface="Calibri" panose="020F0502020204030204" pitchFamily="34" charset="0"/>
                <a:cs typeface="Calibri" panose="020F0502020204030204" pitchFamily="34" charset="0"/>
              </a:rPr>
              <a:t>Seminar: Tabus und deren Wirkung</a:t>
            </a:r>
            <a:endParaRPr lang="en-US" dirty="0">
              <a:latin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69A22151-869C-13E8-2C26-09E3FDE527A5}"/>
              </a:ext>
            </a:extLst>
          </p:cNvPr>
          <p:cNvSpPr txBox="1"/>
          <p:nvPr/>
        </p:nvSpPr>
        <p:spPr>
          <a:xfrm>
            <a:off x="3308685" y="6497053"/>
            <a:ext cx="5654842" cy="307777"/>
          </a:xfrm>
          <a:prstGeom prst="rect">
            <a:avLst/>
          </a:prstGeom>
          <a:noFill/>
        </p:spPr>
        <p:txBody>
          <a:bodyPr wrap="square" rtlCol="0">
            <a:spAutoFit/>
          </a:bodyPr>
          <a:lstStyle/>
          <a:p>
            <a:r>
              <a:rPr lang="de-DE" sz="1400" b="0" i="0" u="none" strike="noStrike" dirty="0">
                <a:solidFill>
                  <a:srgbClr val="000000"/>
                </a:solidFill>
                <a:effectLst/>
                <a:latin typeface="Verdana" panose="020B0604030504040204" pitchFamily="34" charset="0"/>
              </a:rPr>
              <a:t>Institut für "Ressourcen in Psychiatrie und Psychotherapie"</a:t>
            </a:r>
            <a:endParaRPr lang="en-US" sz="1400" dirty="0"/>
          </a:p>
        </p:txBody>
      </p:sp>
      <p:sp>
        <p:nvSpPr>
          <p:cNvPr id="6" name="Foliennummernplatzhalter 5">
            <a:extLst>
              <a:ext uri="{FF2B5EF4-FFF2-40B4-BE49-F238E27FC236}">
                <a16:creationId xmlns:a16="http://schemas.microsoft.com/office/drawing/2014/main" id="{92B154AA-8FEC-5305-B8F8-81F66627C406}"/>
              </a:ext>
            </a:extLst>
          </p:cNvPr>
          <p:cNvSpPr>
            <a:spLocks noGrp="1"/>
          </p:cNvSpPr>
          <p:nvPr>
            <p:ph type="sldNum" sz="quarter" idx="12"/>
          </p:nvPr>
        </p:nvSpPr>
        <p:spPr/>
        <p:txBody>
          <a:bodyPr/>
          <a:lstStyle/>
          <a:p>
            <a:fld id="{4894752B-6FD6-AD45-88DD-FFD0675A1B3A}" type="slidenum">
              <a:rPr lang="en-US" smtClean="0"/>
              <a:t>1</a:t>
            </a:fld>
            <a:endParaRPr lang="en-US"/>
          </a:p>
        </p:txBody>
      </p:sp>
    </p:spTree>
    <p:extLst>
      <p:ext uri="{BB962C8B-B14F-4D97-AF65-F5344CB8AC3E}">
        <p14:creationId xmlns:p14="http://schemas.microsoft.com/office/powerpoint/2010/main" val="4099939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4A5B3ACF-E968-E15D-1104-E4079CA3BA55}"/>
              </a:ext>
            </a:extLst>
          </p:cNvPr>
          <p:cNvSpPr txBox="1">
            <a:spLocks/>
          </p:cNvSpPr>
          <p:nvPr/>
        </p:nvSpPr>
        <p:spPr>
          <a:xfrm>
            <a:off x="5596502" y="299421"/>
            <a:ext cx="5754896" cy="12384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solidFill>
                  <a:schemeClr val="tx1"/>
                </a:solidFill>
                <a:latin typeface="+mj-lt"/>
                <a:ea typeface="+mj-ea"/>
                <a:cs typeface="+mj-cs"/>
              </a:rPr>
              <a:t>Wie </a:t>
            </a:r>
            <a:r>
              <a:rPr lang="en-US" sz="4000" b="1" kern="1200" dirty="0" err="1">
                <a:solidFill>
                  <a:schemeClr val="tx1"/>
                </a:solidFill>
                <a:latin typeface="+mj-lt"/>
                <a:ea typeface="+mj-ea"/>
                <a:cs typeface="+mj-cs"/>
              </a:rPr>
              <a:t>funktionieren</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Klimamodelle</a:t>
            </a:r>
            <a:r>
              <a:rPr lang="en-US" sz="4000" b="1" kern="1200" dirty="0">
                <a:solidFill>
                  <a:schemeClr val="tx1"/>
                </a:solidFill>
                <a:latin typeface="+mj-lt"/>
                <a:ea typeface="+mj-ea"/>
                <a:cs typeface="+mj-cs"/>
              </a:rPr>
              <a:t>?</a:t>
            </a:r>
          </a:p>
        </p:txBody>
      </p:sp>
      <p:pic>
        <p:nvPicPr>
          <p:cNvPr id="10" name="Grafik 9" descr="Ein Bild, das Text, Entwurf, Diagramm, Handwagen enthält.&#10;&#10;Automatisch generierte Beschreibung">
            <a:extLst>
              <a:ext uri="{FF2B5EF4-FFF2-40B4-BE49-F238E27FC236}">
                <a16:creationId xmlns:a16="http://schemas.microsoft.com/office/drawing/2014/main" id="{C3179729-7EE0-8C7A-6C4A-259AF298C3DF}"/>
              </a:ext>
            </a:extLst>
          </p:cNvPr>
          <p:cNvPicPr>
            <a:picLocks noChangeAspect="1"/>
          </p:cNvPicPr>
          <p:nvPr/>
        </p:nvPicPr>
        <p:blipFill>
          <a:blip r:embed="rId2"/>
          <a:stretch>
            <a:fillRect/>
          </a:stretch>
        </p:blipFill>
        <p:spPr>
          <a:xfrm>
            <a:off x="626343" y="299421"/>
            <a:ext cx="4970159" cy="6316913"/>
          </a:xfrm>
          <a:prstGeom prst="rect">
            <a:avLst/>
          </a:prstGeom>
        </p:spPr>
      </p:pic>
      <p:sp>
        <p:nvSpPr>
          <p:cNvPr id="8" name="Textfeld 7">
            <a:extLst>
              <a:ext uri="{FF2B5EF4-FFF2-40B4-BE49-F238E27FC236}">
                <a16:creationId xmlns:a16="http://schemas.microsoft.com/office/drawing/2014/main" id="{8D10D7CE-2420-6F19-DE11-AA8EAAF05A41}"/>
              </a:ext>
            </a:extLst>
          </p:cNvPr>
          <p:cNvSpPr txBox="1"/>
          <p:nvPr/>
        </p:nvSpPr>
        <p:spPr>
          <a:xfrm>
            <a:off x="5596502" y="1651518"/>
            <a:ext cx="5754896" cy="3951840"/>
          </a:xfrm>
          <a:prstGeom prst="rect">
            <a:avLst/>
          </a:prstGeom>
        </p:spPr>
        <p:txBody>
          <a:bodyPr vert="horz" lIns="91440" tIns="45720" rIns="91440" bIns="45720" rtlCol="0" anchor="t">
            <a:noAutofit/>
          </a:bodyPr>
          <a:lstStyle/>
          <a:p>
            <a:pPr marL="283464" indent="-228600" algn="l" rtl="0" eaLnBrk="1" latinLnBrk="0" hangingPunct="1">
              <a:lnSpc>
                <a:spcPct val="90000"/>
              </a:lnSpc>
              <a:spcAft>
                <a:spcPts val="1600"/>
              </a:spcAft>
              <a:buFont typeface="Arial" panose="020B0604020202020204" pitchFamily="34" charset="0"/>
              <a:buChar char="•"/>
            </a:pPr>
            <a:r>
              <a:rPr lang="de-DE" sz="1600">
                <a:solidFill>
                  <a:srgbClr val="000000"/>
                </a:solidFill>
                <a:effectLst/>
                <a:latin typeface="Aptos" panose="020B0004020202020204" pitchFamily="34" charset="0"/>
              </a:rPr>
              <a:t>Die “Differentialoperatoren” werden durch Differenzen ersetzt, was beispielsweise bedeutet: </a:t>
            </a:r>
            <a:br>
              <a:rPr lang="de-DE" sz="1600">
                <a:solidFill>
                  <a:srgbClr val="000000"/>
                </a:solidFill>
                <a:effectLst/>
                <a:latin typeface="Aptos" panose="020B0004020202020204" pitchFamily="34" charset="0"/>
              </a:rPr>
            </a:br>
            <a:br>
              <a:rPr lang="de-DE" sz="1600">
                <a:solidFill>
                  <a:srgbClr val="000000"/>
                </a:solidFill>
                <a:effectLst/>
                <a:latin typeface="Aptos" panose="020B0004020202020204" pitchFamily="34" charset="0"/>
              </a:rPr>
            </a:br>
            <a:r>
              <a:rPr lang="de-DE" sz="1600">
                <a:solidFill>
                  <a:srgbClr val="000000"/>
                </a:solidFill>
                <a:effectLst/>
                <a:latin typeface="Aptos" panose="020B0004020202020204" pitchFamily="34" charset="0"/>
              </a:rPr>
              <a:t>∂y/∂x=⌊y(x-</a:t>
            </a:r>
            <a:r>
              <a:rPr lang="el-GR" sz="1600">
                <a:solidFill>
                  <a:srgbClr val="000000"/>
                </a:solidFill>
                <a:effectLst/>
                <a:latin typeface="Aptos" panose="020B0004020202020204" pitchFamily="34" charset="0"/>
              </a:rPr>
              <a:t>Δ</a:t>
            </a:r>
            <a:r>
              <a:rPr lang="de-DE" sz="1600">
                <a:solidFill>
                  <a:srgbClr val="000000"/>
                </a:solidFill>
                <a:effectLst/>
                <a:latin typeface="Aptos" panose="020B0004020202020204" pitchFamily="34" charset="0"/>
              </a:rPr>
              <a:t>x)-y(x+</a:t>
            </a:r>
            <a:r>
              <a:rPr lang="el-GR" sz="1600">
                <a:solidFill>
                  <a:srgbClr val="000000"/>
                </a:solidFill>
                <a:effectLst/>
                <a:latin typeface="Aptos" panose="020B0004020202020204" pitchFamily="34" charset="0"/>
              </a:rPr>
              <a:t>Δ</a:t>
            </a:r>
            <a:r>
              <a:rPr lang="de-DE" sz="1600">
                <a:solidFill>
                  <a:srgbClr val="000000"/>
                </a:solidFill>
                <a:effectLst/>
                <a:latin typeface="Aptos" panose="020B0004020202020204" pitchFamily="34" charset="0"/>
              </a:rPr>
              <a:t>x)⌋ / 2 </a:t>
            </a:r>
            <a:r>
              <a:rPr lang="el-GR" sz="1600">
                <a:solidFill>
                  <a:srgbClr val="000000"/>
                </a:solidFill>
                <a:effectLst/>
                <a:latin typeface="Aptos" panose="020B0004020202020204" pitchFamily="34" charset="0"/>
              </a:rPr>
              <a:t>Δ</a:t>
            </a:r>
            <a:r>
              <a:rPr lang="de-DE" sz="1600">
                <a:solidFill>
                  <a:srgbClr val="000000"/>
                </a:solidFill>
                <a:effectLst/>
                <a:latin typeface="Aptos" panose="020B0004020202020204" pitchFamily="34" charset="0"/>
              </a:rPr>
              <a:t>x</a:t>
            </a:r>
          </a:p>
          <a:p>
            <a:pPr marL="283464" indent="-228600" algn="l" rtl="0" eaLnBrk="1" latinLnBrk="0" hangingPunct="1">
              <a:lnSpc>
                <a:spcPct val="90000"/>
              </a:lnSpc>
              <a:spcAft>
                <a:spcPts val="1600"/>
              </a:spcAft>
              <a:buFont typeface="Arial" panose="020B0604020202020204" pitchFamily="34" charset="0"/>
              <a:buChar char="•"/>
            </a:pPr>
            <a:r>
              <a:rPr lang="de-DE" sz="1600">
                <a:solidFill>
                  <a:srgbClr val="000000"/>
                </a:solidFill>
                <a:effectLst/>
                <a:latin typeface="Aptos" panose="020B0004020202020204" pitchFamily="34" charset="0"/>
              </a:rPr>
              <a:t>Das System wird nicht mehr als kontinuierliches Medium betrachtet, sondern als eine Ansammlung von Boxen mit der Kantenlänge </a:t>
            </a:r>
            <a:r>
              <a:rPr lang="el-GR" sz="1600">
                <a:solidFill>
                  <a:srgbClr val="000000"/>
                </a:solidFill>
                <a:effectLst/>
                <a:latin typeface="Aptos" panose="020B0004020202020204" pitchFamily="34" charset="0"/>
              </a:rPr>
              <a:t>Δ</a:t>
            </a:r>
            <a:r>
              <a:rPr lang="de-DE" sz="1600">
                <a:solidFill>
                  <a:srgbClr val="000000"/>
                </a:solidFill>
                <a:effectLst/>
                <a:latin typeface="Aptos" panose="020B0004020202020204" pitchFamily="34" charset="0"/>
              </a:rPr>
              <a:t>x (im Detail kann dies variieren).</a:t>
            </a:r>
          </a:p>
          <a:p>
            <a:pPr marL="283464" indent="-228600" algn="l" rtl="0" eaLnBrk="1" latinLnBrk="0" hangingPunct="1">
              <a:lnSpc>
                <a:spcPct val="90000"/>
              </a:lnSpc>
              <a:spcAft>
                <a:spcPts val="1600"/>
              </a:spcAft>
              <a:buFont typeface="Arial" panose="020B0604020202020204" pitchFamily="34" charset="0"/>
              <a:buChar char="•"/>
            </a:pPr>
            <a:r>
              <a:rPr lang="de-DE" sz="1600">
                <a:solidFill>
                  <a:srgbClr val="000000"/>
                </a:solidFill>
                <a:effectLst/>
                <a:latin typeface="Aptos" panose="020B0004020202020204" pitchFamily="34" charset="0"/>
              </a:rPr>
              <a:t>Wenn ein Anfangszustand vorliegt, kann man dieses “diskrete System” zeitlich weiterentwickeln.</a:t>
            </a:r>
          </a:p>
          <a:p>
            <a:pPr marL="283464" indent="-228600" algn="l" rtl="0" eaLnBrk="1" latinLnBrk="0" hangingPunct="1">
              <a:lnSpc>
                <a:spcPct val="90000"/>
              </a:lnSpc>
              <a:spcAft>
                <a:spcPts val="1600"/>
              </a:spcAft>
              <a:buFont typeface="Arial" panose="020B0604020202020204" pitchFamily="34" charset="0"/>
              <a:buChar char="•"/>
            </a:pPr>
            <a:r>
              <a:rPr lang="de-DE" sz="1600">
                <a:solidFill>
                  <a:srgbClr val="000000"/>
                </a:solidFill>
                <a:effectLst/>
                <a:latin typeface="Aptos" panose="020B0004020202020204" pitchFamily="34" charset="0"/>
              </a:rPr>
              <a:t>In ihrer grundlegenden Struktur sind Wetter- und Klimamodelle ähnlich.</a:t>
            </a:r>
            <a:endParaRPr lang="en-US" sz="1600" dirty="0"/>
          </a:p>
        </p:txBody>
      </p:sp>
      <p:sp>
        <p:nvSpPr>
          <p:cNvPr id="6" name="Foliennummernplatzhalter 5">
            <a:extLst>
              <a:ext uri="{FF2B5EF4-FFF2-40B4-BE49-F238E27FC236}">
                <a16:creationId xmlns:a16="http://schemas.microsoft.com/office/drawing/2014/main" id="{BEA2647F-3977-A357-9E1D-C5834EC5006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5860A7D8-607D-2E49-9B0F-DA6F063FC173}" type="slidenum">
              <a:rPr lang="en-US" sz="1100">
                <a:solidFill>
                  <a:srgbClr val="FFFFFF"/>
                </a:solidFill>
              </a:rPr>
              <a:pPr>
                <a:spcAft>
                  <a:spcPts val="600"/>
                </a:spcAft>
              </a:pPr>
              <a:t>10</a:t>
            </a:fld>
            <a:endParaRPr lang="en-US" sz="1100">
              <a:solidFill>
                <a:srgbClr val="FFFFFF"/>
              </a:solidFill>
            </a:endParaRPr>
          </a:p>
        </p:txBody>
      </p:sp>
      <p:sp>
        <p:nvSpPr>
          <p:cNvPr id="2" name="Fußzeilenplatzhalter 1">
            <a:extLst>
              <a:ext uri="{FF2B5EF4-FFF2-40B4-BE49-F238E27FC236}">
                <a16:creationId xmlns:a16="http://schemas.microsoft.com/office/drawing/2014/main" id="{C78D76FF-6AA0-4C84-9103-85F60B8140D7}"/>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4231812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D23F88-E2A0-BE9C-3CEF-84A19DDEF680}"/>
              </a:ext>
            </a:extLst>
          </p:cNvPr>
          <p:cNvSpPr>
            <a:spLocks noGrp="1"/>
          </p:cNvSpPr>
          <p:nvPr>
            <p:ph idx="1"/>
          </p:nvPr>
        </p:nvSpPr>
        <p:spPr>
          <a:xfrm>
            <a:off x="577517" y="649480"/>
            <a:ext cx="10788090" cy="4734283"/>
          </a:xfrm>
        </p:spPr>
        <p:txBody>
          <a:bodyPr anchor="ctr">
            <a:normAutofit/>
          </a:bodyPr>
          <a:lstStyle/>
          <a:p>
            <a:pPr>
              <a:lnSpc>
                <a:spcPct val="100000"/>
              </a:lnSpc>
            </a:pPr>
            <a:r>
              <a:rPr lang="en-US" sz="1800" dirty="0">
                <a:latin typeface="Calibri" panose="020F0502020204030204" pitchFamily="34" charset="0"/>
                <a:cs typeface="Calibri" panose="020F0502020204030204" pitchFamily="34" charset="0"/>
              </a:rPr>
              <a:t>“</a:t>
            </a:r>
            <a:r>
              <a:rPr lang="en-US" sz="1800" dirty="0" err="1">
                <a:latin typeface="Calibri" panose="020F0502020204030204" pitchFamily="34" charset="0"/>
                <a:cs typeface="Calibri" panose="020F0502020204030204" pitchFamily="34" charset="0"/>
              </a:rPr>
              <a:t>Szenarien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sind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Beschreibungen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möglicher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Entwicklungen</a:t>
            </a:r>
            <a:r>
              <a:rPr lang="en-US" sz="1800" dirty="0">
                <a:latin typeface="Calibri" panose="020F0502020204030204" pitchFamily="34" charset="0"/>
                <a:cs typeface="Calibri" panose="020F0502020204030204" pitchFamily="34" charset="0"/>
              </a:rPr>
              <a:t>, die von </a:t>
            </a:r>
            <a:r>
              <a:rPr lang="en-US" sz="1800" dirty="0" err="1">
                <a:latin typeface="Calibri" panose="020F0502020204030204" pitchFamily="34" charset="0"/>
                <a:cs typeface="Calibri" panose="020F0502020204030204" pitchFamily="34" charset="0"/>
              </a:rPr>
              <a:t>Faktoren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abhängen</a:t>
            </a:r>
            <a:r>
              <a:rPr lang="en-US" sz="1800" dirty="0">
                <a:latin typeface="Calibri" panose="020F0502020204030204" pitchFamily="34" charset="0"/>
                <a:cs typeface="Calibri" panose="020F0502020204030204" pitchFamily="34" charset="0"/>
              </a:rPr>
              <a:t>, die </a:t>
            </a:r>
            <a:r>
              <a:rPr lang="en-US" sz="1800" dirty="0" err="1">
                <a:latin typeface="Calibri" panose="020F0502020204030204" pitchFamily="34" charset="0"/>
                <a:cs typeface="Calibri" panose="020F0502020204030204" pitchFamily="34" charset="0"/>
              </a:rPr>
              <a:t>selbst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vorhersagbar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sind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insbesondere</a:t>
            </a:r>
            <a:r>
              <a:rPr lang="en-US" sz="1800" dirty="0">
                <a:latin typeface="Calibri" panose="020F0502020204030204" pitchFamily="34" charset="0"/>
                <a:cs typeface="Calibri" panose="020F0502020204030204" pitchFamily="34" charset="0"/>
              </a:rPr>
              <a:t> die </a:t>
            </a:r>
            <a:r>
              <a:rPr lang="en-US" sz="1800" dirty="0" err="1">
                <a:latin typeface="Calibri" panose="020F0502020204030204" pitchFamily="34" charset="0"/>
                <a:cs typeface="Calibri" panose="020F0502020204030204" pitchFamily="34" charset="0"/>
              </a:rPr>
              <a:t>zukünftigen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Emissionen</a:t>
            </a:r>
            <a:r>
              <a:rPr lang="en-US" sz="1800" dirty="0">
                <a:latin typeface="Calibri" panose="020F0502020204030204" pitchFamily="34" charset="0"/>
                <a:cs typeface="Calibri" panose="020F0502020204030204" pitchFamily="34" charset="0"/>
              </a:rPr>
              <a:t> von </a:t>
            </a:r>
            <a:r>
              <a:rPr lang="en-US" sz="1800" dirty="0" err="1">
                <a:latin typeface="Calibri" panose="020F0502020204030204" pitchFamily="34" charset="0"/>
                <a:cs typeface="Calibri" panose="020F0502020204030204" pitchFamily="34" charset="0"/>
              </a:rPr>
              <a:t>Treibhausgasen</a:t>
            </a:r>
            <a:r>
              <a:rPr lang="en-US" sz="1800" dirty="0">
                <a:latin typeface="Calibri" panose="020F0502020204030204" pitchFamily="34" charset="0"/>
                <a:cs typeface="Calibri" panose="020F0502020204030204" pitchFamily="34" charset="0"/>
              </a:rPr>
              <a:t>.</a:t>
            </a:r>
          </a:p>
          <a:p>
            <a:pPr>
              <a:lnSpc>
                <a:spcPct val="100000"/>
              </a:lnSpc>
            </a:pPr>
            <a:r>
              <a:rPr lang="en-US" sz="1800" dirty="0">
                <a:latin typeface="Calibri" panose="020F0502020204030204" pitchFamily="34" charset="0"/>
                <a:cs typeface="Calibri" panose="020F0502020204030204" pitchFamily="34" charset="0"/>
              </a:rPr>
              <a:t>“</a:t>
            </a:r>
            <a:r>
              <a:rPr lang="en-US" sz="1800" dirty="0" err="1">
                <a:latin typeface="Calibri" panose="020F0502020204030204" pitchFamily="34" charset="0"/>
                <a:cs typeface="Calibri" panose="020F0502020204030204" pitchFamily="34" charset="0"/>
              </a:rPr>
              <a:t>Praktisch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sind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Szenarien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konditionierte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Vorausrechnungen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mit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Klimamodellen</a:t>
            </a:r>
            <a:r>
              <a:rPr lang="en-US" sz="1800" dirty="0">
                <a:latin typeface="Calibri" panose="020F0502020204030204" pitchFamily="34" charset="0"/>
                <a:cs typeface="Calibri" panose="020F0502020204030204" pitchFamily="34" charset="0"/>
              </a:rPr>
              <a:t>” - </a:t>
            </a:r>
            <a:r>
              <a:rPr lang="en-US" sz="1800" dirty="0" err="1">
                <a:latin typeface="Calibri" panose="020F0502020204030204" pitchFamily="34" charset="0"/>
                <a:cs typeface="Calibri" panose="020F0502020204030204" pitchFamily="34" charset="0"/>
              </a:rPr>
              <a:t>konditioniert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durch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angenommene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Entwicklungen</a:t>
            </a:r>
            <a:r>
              <a:rPr lang="en-US" sz="1800" dirty="0">
                <a:latin typeface="Calibri" panose="020F0502020204030204" pitchFamily="34" charset="0"/>
                <a:cs typeface="Calibri" panose="020F0502020204030204" pitchFamily="34" charset="0"/>
              </a:rPr>
              <a:t> (also </a:t>
            </a:r>
            <a:r>
              <a:rPr lang="en-US" sz="1800" dirty="0" err="1">
                <a:latin typeface="Calibri" panose="020F0502020204030204" pitchFamily="34" charset="0"/>
                <a:cs typeface="Calibri" panose="020F0502020204030204" pitchFamily="34" charset="0"/>
              </a:rPr>
              <a:t>selbst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Szenarien</a:t>
            </a:r>
            <a:r>
              <a:rPr lang="en-US" sz="1800" dirty="0">
                <a:latin typeface="Calibri" panose="020F0502020204030204" pitchFamily="34" charset="0"/>
                <a:cs typeface="Calibri" panose="020F0502020204030204" pitchFamily="34" charset="0"/>
              </a:rPr>
              <a:t>) der </a:t>
            </a:r>
            <a:r>
              <a:rPr lang="en-US" sz="1800" dirty="0" err="1">
                <a:latin typeface="Calibri" panose="020F0502020204030204" pitchFamily="34" charset="0"/>
                <a:cs typeface="Calibri" panose="020F0502020204030204" pitchFamily="34" charset="0"/>
              </a:rPr>
              <a:t>Konzentration</a:t>
            </a:r>
            <a:r>
              <a:rPr lang="en-US" sz="1800" dirty="0">
                <a:latin typeface="Calibri" panose="020F0502020204030204" pitchFamily="34" charset="0"/>
                <a:cs typeface="Calibri" panose="020F0502020204030204" pitchFamily="34" charset="0"/>
              </a:rPr>
              <a:t> der </a:t>
            </a:r>
            <a:r>
              <a:rPr lang="en-US" sz="1800" dirty="0" err="1">
                <a:latin typeface="Calibri" panose="020F0502020204030204" pitchFamily="34" charset="0"/>
                <a:cs typeface="Calibri" panose="020F0502020204030204" pitchFamily="34" charset="0"/>
              </a:rPr>
              <a:t>Treibhausgase</a:t>
            </a:r>
            <a:r>
              <a:rPr lang="en-US" sz="1800" dirty="0">
                <a:latin typeface="Calibri" panose="020F0502020204030204" pitchFamily="34" charset="0"/>
                <a:cs typeface="Calibri" panose="020F0502020204030204" pitchFamily="34" charset="0"/>
              </a:rPr>
              <a:t> oder der Emission von </a:t>
            </a:r>
            <a:r>
              <a:rPr lang="en-US" sz="1800" dirty="0" err="1">
                <a:latin typeface="Calibri" panose="020F0502020204030204" pitchFamily="34" charset="0"/>
                <a:cs typeface="Calibri" panose="020F0502020204030204" pitchFamily="34" charset="0"/>
              </a:rPr>
              <a:t>Treibhausgasen</a:t>
            </a:r>
            <a:r>
              <a:rPr lang="en-US" sz="1800" dirty="0">
                <a:latin typeface="Calibri" panose="020F0502020204030204" pitchFamily="34" charset="0"/>
                <a:cs typeface="Calibri" panose="020F0502020204030204" pitchFamily="34" charset="0"/>
              </a:rPr>
              <a:t>.</a:t>
            </a:r>
          </a:p>
          <a:p>
            <a:pPr>
              <a:lnSpc>
                <a:spcPct val="100000"/>
              </a:lnSpc>
            </a:pPr>
            <a:r>
              <a:rPr lang="en-US" sz="1800" dirty="0" err="1">
                <a:latin typeface="Calibri" panose="020F0502020204030204" pitchFamily="34" charset="0"/>
                <a:cs typeface="Calibri" panose="020F0502020204030204" pitchFamily="34" charset="0"/>
              </a:rPr>
              <a:t>Selbst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wenn</a:t>
            </a:r>
            <a:r>
              <a:rPr lang="en-US" sz="1800" dirty="0">
                <a:latin typeface="Calibri" panose="020F0502020204030204" pitchFamily="34" charset="0"/>
                <a:cs typeface="Calibri" panose="020F0502020204030204" pitchFamily="34" charset="0"/>
              </a:rPr>
              <a:t> man die </a:t>
            </a:r>
            <a:r>
              <a:rPr lang="en-US" sz="1800" dirty="0" err="1">
                <a:latin typeface="Calibri" panose="020F0502020204030204" pitchFamily="34" charset="0"/>
                <a:cs typeface="Calibri" panose="020F0502020204030204" pitchFamily="34" charset="0"/>
              </a:rPr>
              <a:t>zukünftigen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Emissionen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kennen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würde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wären</a:t>
            </a:r>
            <a:r>
              <a:rPr lang="en-US" sz="1800" dirty="0">
                <a:latin typeface="Calibri" panose="020F0502020204030204" pitchFamily="34" charset="0"/>
                <a:cs typeface="Calibri" panose="020F0502020204030204" pitchFamily="34" charset="0"/>
              </a:rPr>
              <a:t> es </a:t>
            </a:r>
            <a:r>
              <a:rPr lang="en-US" sz="1800" dirty="0" err="1">
                <a:latin typeface="Calibri" panose="020F0502020204030204" pitchFamily="34" charset="0"/>
                <a:cs typeface="Calibri" panose="020F0502020204030204" pitchFamily="34" charset="0"/>
              </a:rPr>
              <a:t>keine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Vorhersagen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weil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über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einen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Zeitraum</a:t>
            </a:r>
            <a:r>
              <a:rPr lang="en-US" sz="1800" dirty="0">
                <a:latin typeface="Calibri" panose="020F0502020204030204" pitchFamily="34" charset="0"/>
                <a:cs typeface="Calibri" panose="020F0502020204030204" pitchFamily="34" charset="0"/>
              </a:rPr>
              <a:t> von 14 Ta</a:t>
            </a:r>
            <a:r>
              <a:rPr lang="de-DE" sz="1800" dirty="0">
                <a:latin typeface="Calibri" panose="020F0502020204030204" pitchFamily="34" charset="0"/>
                <a:cs typeface="Calibri" panose="020F0502020204030204" pitchFamily="34" charset="0"/>
              </a:rPr>
              <a:t>gen hinaus Details des Wettergeschehens nicht bestimmt werden können, wohl aber Statistiken des Wettergeschehens. Ein triviales Beispiel ist: „Im kommenden Winter ist es kälter als im kommenden Sommer.“</a:t>
            </a:r>
          </a:p>
          <a:p>
            <a:pPr>
              <a:lnSpc>
                <a:spcPct val="100000"/>
              </a:lnSpc>
            </a:pPr>
            <a:r>
              <a:rPr lang="de-DE" sz="1800" dirty="0">
                <a:latin typeface="Calibri" panose="020F0502020204030204" pitchFamily="34" charset="0"/>
                <a:cs typeface="Calibri" panose="020F0502020204030204" pitchFamily="34" charset="0"/>
              </a:rPr>
              <a:t>Szenarien dienen als Planungswerkzeuge. Sie erlauben festzustellen, welche Ziele erreicht werden können, und welche nichts (Pariser Ziel etwa). Sie erlauben auch zu beschreiben, welcher Anpassungsbedarf vermutlich entstehen wird, in Abhängigkeit vom zukünftigen Erfolg der  Minderung der Emissionen. </a:t>
            </a:r>
          </a:p>
          <a:p>
            <a:pPr>
              <a:lnSpc>
                <a:spcPct val="100000"/>
              </a:lnSpc>
            </a:pPr>
            <a:r>
              <a:rPr lang="de-DE" sz="1800" dirty="0">
                <a:latin typeface="Calibri" panose="020F0502020204030204" pitchFamily="34" charset="0"/>
                <a:cs typeface="Calibri" panose="020F0502020204030204" pitchFamily="34" charset="0"/>
              </a:rPr>
              <a:t>Medial werden Szenarien (insb. RCP 8.5) auch eingesetzt zur Erzeugung von Angst vor der Zukunft.</a:t>
            </a:r>
            <a:endParaRPr lang="en-US" sz="1800" dirty="0">
              <a:latin typeface="Calibri" panose="020F0502020204030204" pitchFamily="34" charset="0"/>
              <a:cs typeface="Calibri" panose="020F0502020204030204" pitchFamily="34" charset="0"/>
            </a:endParaRPr>
          </a:p>
        </p:txBody>
      </p:sp>
      <p:sp>
        <p:nvSpPr>
          <p:cNvPr id="6" name="Foliennummernplatzhalter 5">
            <a:extLst>
              <a:ext uri="{FF2B5EF4-FFF2-40B4-BE49-F238E27FC236}">
                <a16:creationId xmlns:a16="http://schemas.microsoft.com/office/drawing/2014/main" id="{539168CA-9CE7-DF51-9732-C1393F2BFC67}"/>
              </a:ext>
            </a:extLst>
          </p:cNvPr>
          <p:cNvSpPr>
            <a:spLocks noGrp="1"/>
          </p:cNvSpPr>
          <p:nvPr>
            <p:ph type="sldNum" sz="quarter" idx="12"/>
          </p:nvPr>
        </p:nvSpPr>
        <p:spPr>
          <a:xfrm>
            <a:off x="11704320" y="6455664"/>
            <a:ext cx="448056" cy="365125"/>
          </a:xfrm>
        </p:spPr>
        <p:txBody>
          <a:bodyPr>
            <a:normAutofit/>
          </a:bodyPr>
          <a:lstStyle/>
          <a:p>
            <a:pPr>
              <a:spcAft>
                <a:spcPts val="600"/>
              </a:spcAft>
            </a:pPr>
            <a:fld id="{5860A7D8-607D-2E49-9B0F-DA6F063FC173}" type="slidenum">
              <a:rPr lang="en-US" sz="1100">
                <a:solidFill>
                  <a:schemeClr val="tx1">
                    <a:lumMod val="50000"/>
                    <a:lumOff val="50000"/>
                  </a:schemeClr>
                </a:solidFill>
              </a:rPr>
              <a:pPr>
                <a:spcAft>
                  <a:spcPts val="600"/>
                </a:spcAft>
              </a:pPr>
              <a:t>11</a:t>
            </a:fld>
            <a:endParaRPr lang="en-US" sz="1100">
              <a:solidFill>
                <a:schemeClr val="tx1">
                  <a:lumMod val="50000"/>
                  <a:lumOff val="50000"/>
                </a:schemeClr>
              </a:solidFill>
            </a:endParaRPr>
          </a:p>
        </p:txBody>
      </p:sp>
      <p:sp>
        <p:nvSpPr>
          <p:cNvPr id="5" name="Fußzeilenplatzhalter 4">
            <a:extLst>
              <a:ext uri="{FF2B5EF4-FFF2-40B4-BE49-F238E27FC236}">
                <a16:creationId xmlns:a16="http://schemas.microsoft.com/office/drawing/2014/main" id="{B532A9DD-8C71-D6D4-00FD-024B6D89F047}"/>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340616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30F8B-2E90-FB53-9B3F-E96DF5C5AFD8}"/>
              </a:ext>
            </a:extLst>
          </p:cNvPr>
          <p:cNvSpPr>
            <a:spLocks noGrp="1"/>
          </p:cNvSpPr>
          <p:nvPr>
            <p:ph type="title"/>
          </p:nvPr>
        </p:nvSpPr>
        <p:spPr>
          <a:xfrm>
            <a:off x="466722" y="586855"/>
            <a:ext cx="3201366" cy="3387497"/>
          </a:xfrm>
        </p:spPr>
        <p:txBody>
          <a:bodyPr anchor="b">
            <a:normAutofit/>
          </a:bodyPr>
          <a:lstStyle/>
          <a:p>
            <a:pPr algn="r"/>
            <a:r>
              <a:rPr lang="de-DE" sz="1900" b="1" i="0" u="none" strike="noStrike">
                <a:solidFill>
                  <a:srgbClr val="FFFFFF"/>
                </a:solidFill>
                <a:effectLst/>
                <a:latin typeface="Arial" panose="020B0604020202020204" pitchFamily="34" charset="0"/>
              </a:rPr>
              <a:t>Wie genau sind Klimamodelle heute bei der Erstellung/Berechnung von Szenarien?</a:t>
            </a:r>
            <a:endParaRPr lang="de-DE" sz="1900" b="1" i="0" u="none" strike="noStrike">
              <a:solidFill>
                <a:srgbClr val="FFFFFF"/>
              </a:solidFill>
              <a:effectLst/>
              <a:latin typeface="-webkit-standard"/>
            </a:endParaRPr>
          </a:p>
        </p:txBody>
      </p:sp>
      <p:sp>
        <p:nvSpPr>
          <p:cNvPr id="3" name="Inhaltsplatzhalter 2">
            <a:extLst>
              <a:ext uri="{FF2B5EF4-FFF2-40B4-BE49-F238E27FC236}">
                <a16:creationId xmlns:a16="http://schemas.microsoft.com/office/drawing/2014/main" id="{DED23F88-E2A0-BE9C-3CEF-84A19DDEF680}"/>
              </a:ext>
            </a:extLst>
          </p:cNvPr>
          <p:cNvSpPr>
            <a:spLocks noGrp="1"/>
          </p:cNvSpPr>
          <p:nvPr>
            <p:ph idx="1"/>
          </p:nvPr>
        </p:nvSpPr>
        <p:spPr>
          <a:xfrm>
            <a:off x="300790" y="879422"/>
            <a:ext cx="11112944" cy="4840243"/>
          </a:xfrm>
        </p:spPr>
        <p:txBody>
          <a:bodyPr anchor="ctr">
            <a:norm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cs typeface="Calibri" panose="020F0502020204030204" pitchFamily="34" charset="0"/>
              </a:rPr>
              <a:t>Wenn ein Emissionsszenario mithilfe eines Klimamodells mehrfach simuliert wird mit leicht angepassten und dennoch realistischen Anfangszuständen, können die Ergebnisse in den Details erheblich variieren. Dies liegt daran, dass das Klimasystem nicht nur durch Veränderungen der "Treiber" (in diesem Fall Emissionen oder Konzentrationen) beeinflusst wird, sondern auch durch unvorhersehbare „interne“ Variabilität im System (siehe Nobelpreis in Physik 2021, K. Hasselmann).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cs typeface="Calibri" panose="020F0502020204030204" pitchFamily="34" charset="0"/>
              </a:rPr>
              <a:t>Dies trifft auch zu, wenn dasselbe Emissionsszenario mithilfe verschiedener Klimamodelle (die sich zum Beispiel in ihren Parametrisierungen unterscheiden) berechnet wird.</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cs typeface="Calibri" panose="020F0502020204030204" pitchFamily="34" charset="0"/>
              </a:rPr>
              <a:t>Die Vielzahl an Ergebnissen aus Simulationen mit unterschiedlichen Klimamodellen sowie mit identischen, jedoch leicht abgeänderten Klimamodellen wird als "</a:t>
            </a:r>
            <a:r>
              <a:rPr lang="de-DE" sz="1800" b="1" dirty="0">
                <a:solidFill>
                  <a:srgbClr val="000000"/>
                </a:solidFill>
                <a:effectLst/>
                <a:latin typeface="Calibri" panose="020F0502020204030204" pitchFamily="34" charset="0"/>
                <a:cs typeface="Calibri" panose="020F0502020204030204" pitchFamily="34" charset="0"/>
              </a:rPr>
              <a:t>Ensemble</a:t>
            </a:r>
            <a:r>
              <a:rPr lang="de-DE" sz="1800" dirty="0">
                <a:solidFill>
                  <a:srgbClr val="000000"/>
                </a:solidFill>
                <a:effectLst/>
                <a:latin typeface="Calibri" panose="020F0502020204030204" pitchFamily="34" charset="0"/>
                <a:cs typeface="Calibri" panose="020F0502020204030204" pitchFamily="34" charset="0"/>
              </a:rPr>
              <a:t>" bezeichnet. Ein Ensemble zeigt die statistische Bandbreite an potenziellen zukünftigen Entwicklungen, die innerhalb der untersuchten Modelle erwartet werden.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cs typeface="Calibri" panose="020F0502020204030204" pitchFamily="34" charset="0"/>
              </a:rPr>
              <a:t>Exakte Prognosen sind nicht machbar; stattdessen können nur Schätzungen darüber abgegeben werden, in welchem Umfang die Veränderungen im Vergleich zu den letzten Jahrzehnten </a:t>
            </a:r>
            <a:r>
              <a:rPr lang="de-DE" sz="1800" dirty="0" err="1">
                <a:solidFill>
                  <a:srgbClr val="000000"/>
                </a:solidFill>
                <a:effectLst/>
                <a:latin typeface="Calibri" panose="020F0502020204030204" pitchFamily="34" charset="0"/>
                <a:cs typeface="Calibri" panose="020F0502020204030204" pitchFamily="34" charset="0"/>
              </a:rPr>
              <a:t>plausiblerweise</a:t>
            </a:r>
            <a:r>
              <a:rPr lang="de-DE" sz="1800" dirty="0">
                <a:solidFill>
                  <a:srgbClr val="000000"/>
                </a:solidFill>
                <a:effectLst/>
                <a:latin typeface="Calibri" panose="020F0502020204030204" pitchFamily="34" charset="0"/>
                <a:cs typeface="Calibri" panose="020F0502020204030204" pitchFamily="34" charset="0"/>
              </a:rPr>
              <a:t> stattfinden können.</a:t>
            </a:r>
            <a:endParaRPr lang="en-US" sz="1800" dirty="0">
              <a:latin typeface="Calibri" panose="020F0502020204030204" pitchFamily="34" charset="0"/>
              <a:cs typeface="Calibri" panose="020F0502020204030204" pitchFamily="34" charset="0"/>
            </a:endParaRPr>
          </a:p>
        </p:txBody>
      </p:sp>
      <p:sp>
        <p:nvSpPr>
          <p:cNvPr id="6" name="Foliennummernplatzhalter 5">
            <a:extLst>
              <a:ext uri="{FF2B5EF4-FFF2-40B4-BE49-F238E27FC236}">
                <a16:creationId xmlns:a16="http://schemas.microsoft.com/office/drawing/2014/main" id="{539168CA-9CE7-DF51-9732-C1393F2BFC67}"/>
              </a:ext>
            </a:extLst>
          </p:cNvPr>
          <p:cNvSpPr>
            <a:spLocks noGrp="1"/>
          </p:cNvSpPr>
          <p:nvPr>
            <p:ph type="sldNum" sz="quarter" idx="12"/>
          </p:nvPr>
        </p:nvSpPr>
        <p:spPr>
          <a:xfrm>
            <a:off x="11704320" y="6455664"/>
            <a:ext cx="448056" cy="365125"/>
          </a:xfrm>
        </p:spPr>
        <p:txBody>
          <a:bodyPr>
            <a:normAutofit/>
          </a:bodyPr>
          <a:lstStyle/>
          <a:p>
            <a:pPr>
              <a:spcAft>
                <a:spcPts val="600"/>
              </a:spcAft>
            </a:pPr>
            <a:fld id="{5860A7D8-607D-2E49-9B0F-DA6F063FC173}" type="slidenum">
              <a:rPr lang="en-US" sz="1100">
                <a:solidFill>
                  <a:schemeClr val="tx1">
                    <a:lumMod val="50000"/>
                    <a:lumOff val="50000"/>
                  </a:schemeClr>
                </a:solidFill>
              </a:rPr>
              <a:pPr>
                <a:spcAft>
                  <a:spcPts val="600"/>
                </a:spcAft>
              </a:pPr>
              <a:t>12</a:t>
            </a:fld>
            <a:endParaRPr lang="en-US" sz="1100">
              <a:solidFill>
                <a:schemeClr val="tx1">
                  <a:lumMod val="50000"/>
                  <a:lumOff val="50000"/>
                </a:schemeClr>
              </a:solidFill>
            </a:endParaRPr>
          </a:p>
        </p:txBody>
      </p:sp>
      <p:sp>
        <p:nvSpPr>
          <p:cNvPr id="5" name="Fußzeilenplatzhalter 4">
            <a:extLst>
              <a:ext uri="{FF2B5EF4-FFF2-40B4-BE49-F238E27FC236}">
                <a16:creationId xmlns:a16="http://schemas.microsoft.com/office/drawing/2014/main" id="{7C711FF2-6307-49FB-B795-8393FEFC82C8}"/>
              </a:ext>
            </a:extLst>
          </p:cNvPr>
          <p:cNvSpPr>
            <a:spLocks noGrp="1"/>
          </p:cNvSpPr>
          <p:nvPr>
            <p:ph type="ftr" sz="quarter" idx="11"/>
          </p:nvPr>
        </p:nvSpPr>
        <p:spPr/>
        <p:txBody>
          <a:bodyPr/>
          <a:lstStyle/>
          <a:p>
            <a:r>
              <a:rPr lang="de-DE" sz="1200">
                <a:solidFill>
                  <a:srgbClr val="767676"/>
                </a:solidFill>
                <a:effectLst/>
                <a:latin typeface="Aptos" panose="020B0004020202020204" pitchFamily="34" charset="0"/>
              </a:rPr>
              <a:t>RPP-Seminar</a:t>
            </a:r>
            <a:endParaRPr lang="en-US" dirty="0"/>
          </a:p>
        </p:txBody>
      </p:sp>
    </p:spTree>
    <p:extLst>
      <p:ext uri="{BB962C8B-B14F-4D97-AF65-F5344CB8AC3E}">
        <p14:creationId xmlns:p14="http://schemas.microsoft.com/office/powerpoint/2010/main" val="3058637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038B2838-E3A7-4532-9DB6-AFD66E65FD24}"/>
              </a:ext>
            </a:extLst>
          </p:cNvPr>
          <p:cNvSpPr txBox="1">
            <a:spLocks/>
          </p:cNvSpPr>
          <p:nvPr/>
        </p:nvSpPr>
        <p:spPr>
          <a:xfrm>
            <a:off x="241851" y="209361"/>
            <a:ext cx="6233495" cy="565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Der Klimawandel interagiert mit anderen Veränderungen, wie zum Beispiel einer veränderten Aerosollast, Urbanisierung und weiteren lokalen Faktoren. Bei vielen Risiken und extremen Wetterereignissen spielen diese „anderen“ Faktoren oft eine führende Rolle, beispielsweise bei Überschwemmungen und Sturmschäden.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Im öffentlichen Diskurs wird manchmal unreflektiert die Erklärung gewählt, die am besten zu einer politischen Agenda passt.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Der Klimawandel schreitet weiterhin voran – hinsichtlich der Temperaturen könnte es bis 2100 zu einem Stillstand kommen, während der Anstieg des Meeresspiegels erst später zum Stillstand kommen kann.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Aufgrund der natürlichen Variabilität verläuft die Erwärmung nicht gleichmäßig; sie kann in einigen Phasen schneller und in anderen langsamer voranschreiten.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Alle Szenarien, die eine Stabilisierung auf 1,5 °C oder 2 °C anstreben, setzen ab etwa 2050 auf negative Emissionen.</a:t>
            </a:r>
            <a:endParaRPr lang="de-DE" sz="1800" dirty="0"/>
          </a:p>
        </p:txBody>
      </p:sp>
      <p:sp>
        <p:nvSpPr>
          <p:cNvPr id="4" name="Foliennummernplatzhalter 3">
            <a:extLst>
              <a:ext uri="{FF2B5EF4-FFF2-40B4-BE49-F238E27FC236}">
                <a16:creationId xmlns:a16="http://schemas.microsoft.com/office/drawing/2014/main" id="{ADFA077E-16D8-4BF1-9281-733E5B25EE90}"/>
              </a:ext>
            </a:extLst>
          </p:cNvPr>
          <p:cNvSpPr>
            <a:spLocks noGrp="1"/>
          </p:cNvSpPr>
          <p:nvPr>
            <p:ph type="sldNum" sz="quarter" idx="12"/>
          </p:nvPr>
        </p:nvSpPr>
        <p:spPr/>
        <p:txBody>
          <a:bodyPr/>
          <a:lstStyle/>
          <a:p>
            <a:fld id="{90E1CA1D-BA26-442B-B34F-5A52C36AC59C}" type="slidenum">
              <a:rPr lang="en-US" smtClean="0"/>
              <a:t>13</a:t>
            </a:fld>
            <a:endParaRPr lang="en-US"/>
          </a:p>
        </p:txBody>
      </p:sp>
      <p:sp>
        <p:nvSpPr>
          <p:cNvPr id="6" name="Fußzeilenplatzhalter 5">
            <a:extLst>
              <a:ext uri="{FF2B5EF4-FFF2-40B4-BE49-F238E27FC236}">
                <a16:creationId xmlns:a16="http://schemas.microsoft.com/office/drawing/2014/main" id="{1FCB49E6-180B-4CEE-9E76-54BA1DDC52FB}"/>
              </a:ext>
            </a:extLst>
          </p:cNvPr>
          <p:cNvSpPr>
            <a:spLocks noGrp="1"/>
          </p:cNvSpPr>
          <p:nvPr>
            <p:ph type="ftr" sz="quarter" idx="11"/>
          </p:nvPr>
        </p:nvSpPr>
        <p:spPr/>
        <p:txBody>
          <a:bodyPr/>
          <a:lstStyle/>
          <a:p>
            <a:r>
              <a:rPr lang="en-US"/>
              <a:t>RPP-Seminar</a:t>
            </a:r>
            <a:endParaRPr lang="en-US" dirty="0"/>
          </a:p>
        </p:txBody>
      </p:sp>
      <p:sp>
        <p:nvSpPr>
          <p:cNvPr id="10" name="Inhaltsplatzhalter 2">
            <a:extLst>
              <a:ext uri="{FF2B5EF4-FFF2-40B4-BE49-F238E27FC236}">
                <a16:creationId xmlns:a16="http://schemas.microsoft.com/office/drawing/2014/main" id="{84DDEB35-8094-FFE5-F7F0-41B315FBDBFB}"/>
              </a:ext>
            </a:extLst>
          </p:cNvPr>
          <p:cNvSpPr txBox="1">
            <a:spLocks/>
          </p:cNvSpPr>
          <p:nvPr/>
        </p:nvSpPr>
        <p:spPr>
          <a:xfrm>
            <a:off x="6096000" y="1365135"/>
            <a:ext cx="5622354" cy="4502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e-DE" sz="1800" dirty="0"/>
          </a:p>
          <a:p>
            <a:pPr marL="0" indent="0">
              <a:lnSpc>
                <a:spcPct val="100000"/>
              </a:lnSpc>
              <a:buFont typeface="Arial" panose="020B0604020202020204" pitchFamily="34" charset="0"/>
              <a:buNone/>
            </a:pPr>
            <a:endParaRPr lang="de-DE" sz="1800" dirty="0"/>
          </a:p>
        </p:txBody>
      </p:sp>
      <p:sp>
        <p:nvSpPr>
          <p:cNvPr id="9" name="Inhaltsplatzhalter 2">
            <a:extLst>
              <a:ext uri="{FF2B5EF4-FFF2-40B4-BE49-F238E27FC236}">
                <a16:creationId xmlns:a16="http://schemas.microsoft.com/office/drawing/2014/main" id="{5A5FDDF0-5C3B-E61F-A441-254C3E207E31}"/>
              </a:ext>
            </a:extLst>
          </p:cNvPr>
          <p:cNvSpPr>
            <a:spLocks noGrp="1"/>
          </p:cNvSpPr>
          <p:nvPr>
            <p:ph sz="half" idx="1"/>
          </p:nvPr>
        </p:nvSpPr>
        <p:spPr>
          <a:xfrm>
            <a:off x="6792686" y="209360"/>
            <a:ext cx="5011094" cy="4338353"/>
          </a:xfrm>
        </p:spPr>
        <p:txBody>
          <a:bodyPr>
            <a:norm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Der Meeresspiegel erhöht sich. Die Eisschilde in der Antarktis und Grönland verlieren an Masse (Wasser).</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Das Meereis in der Arktis nimmt deutlich ab, ebenso das Meereis in angrenzenden Meeren.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Die Stürme im Nordatlantik und in Europa haben sich bislang nicht über das übliche Maß hinaus verändert.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Der jährliche Abfluss von Flüssen in mittleren und hohen Breiten zeigt Veränderungen.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In marinen und terrestrischen Ökosystemen verändert sich das Artenspektrum.</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Phänologische Abläufe treten früher auf.</a:t>
            </a:r>
            <a:endParaRPr lang="de-DE" sz="1800" dirty="0"/>
          </a:p>
        </p:txBody>
      </p:sp>
      <p:sp>
        <p:nvSpPr>
          <p:cNvPr id="11" name="Titel 1">
            <a:extLst>
              <a:ext uri="{FF2B5EF4-FFF2-40B4-BE49-F238E27FC236}">
                <a16:creationId xmlns:a16="http://schemas.microsoft.com/office/drawing/2014/main" id="{218172DF-922B-E13F-185E-CFB23B72DBCF}"/>
              </a:ext>
            </a:extLst>
          </p:cNvPr>
          <p:cNvSpPr>
            <a:spLocks noGrp="1"/>
          </p:cNvSpPr>
          <p:nvPr>
            <p:ph type="title"/>
          </p:nvPr>
        </p:nvSpPr>
        <p:spPr>
          <a:xfrm>
            <a:off x="6792686" y="4805556"/>
            <a:ext cx="5243007" cy="897931"/>
          </a:xfrm>
        </p:spPr>
        <p:txBody>
          <a:bodyPr>
            <a:normAutofit/>
          </a:bodyPr>
          <a:lstStyle/>
          <a:p>
            <a:r>
              <a:rPr lang="en-US" b="1" dirty="0" err="1">
                <a:latin typeface="+mn-lt"/>
              </a:rPr>
              <a:t>Globale</a:t>
            </a:r>
            <a:r>
              <a:rPr lang="en-US" b="1" dirty="0">
                <a:latin typeface="+mn-lt"/>
              </a:rPr>
              <a:t> </a:t>
            </a:r>
            <a:r>
              <a:rPr lang="en-US" b="1" dirty="0" err="1">
                <a:latin typeface="+mn-lt"/>
              </a:rPr>
              <a:t>Aspekte</a:t>
            </a:r>
            <a:endParaRPr lang="en-US" b="1" dirty="0">
              <a:latin typeface="+mn-lt"/>
            </a:endParaRPr>
          </a:p>
        </p:txBody>
      </p:sp>
    </p:spTree>
    <p:extLst>
      <p:ext uri="{BB962C8B-B14F-4D97-AF65-F5344CB8AC3E}">
        <p14:creationId xmlns:p14="http://schemas.microsoft.com/office/powerpoint/2010/main" val="40203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2C2DEAD-16A6-4730-A857-3C9DED248320}"/>
              </a:ext>
            </a:extLst>
          </p:cNvPr>
          <p:cNvSpPr>
            <a:spLocks noGrp="1"/>
          </p:cNvSpPr>
          <p:nvPr>
            <p:ph type="sldNum" sz="quarter" idx="12"/>
          </p:nvPr>
        </p:nvSpPr>
        <p:spPr/>
        <p:txBody>
          <a:bodyPr/>
          <a:lstStyle/>
          <a:p>
            <a:fld id="{90E1CA1D-BA26-442B-B34F-5A52C36AC59C}" type="slidenum">
              <a:rPr lang="en-US" smtClean="0"/>
              <a:t>14</a:t>
            </a:fld>
            <a:endParaRPr lang="en-US"/>
          </a:p>
        </p:txBody>
      </p:sp>
      <p:sp>
        <p:nvSpPr>
          <p:cNvPr id="6" name="Fußzeilenplatzhalter 5">
            <a:extLst>
              <a:ext uri="{FF2B5EF4-FFF2-40B4-BE49-F238E27FC236}">
                <a16:creationId xmlns:a16="http://schemas.microsoft.com/office/drawing/2014/main" id="{A4C84CDF-4425-4989-A588-D99DA6133640}"/>
              </a:ext>
            </a:extLst>
          </p:cNvPr>
          <p:cNvSpPr>
            <a:spLocks noGrp="1"/>
          </p:cNvSpPr>
          <p:nvPr>
            <p:ph type="ftr" sz="quarter" idx="11"/>
          </p:nvPr>
        </p:nvSpPr>
        <p:spPr/>
        <p:txBody>
          <a:bodyPr/>
          <a:lstStyle/>
          <a:p>
            <a:r>
              <a:rPr lang="en-US"/>
              <a:t>RPP-Seminar</a:t>
            </a:r>
            <a:endParaRPr lang="en-US" dirty="0"/>
          </a:p>
        </p:txBody>
      </p:sp>
      <p:sp>
        <p:nvSpPr>
          <p:cNvPr id="8" name="Inhaltsplatzhalter 2">
            <a:extLst>
              <a:ext uri="{FF2B5EF4-FFF2-40B4-BE49-F238E27FC236}">
                <a16:creationId xmlns:a16="http://schemas.microsoft.com/office/drawing/2014/main" id="{50DE806D-5441-D25F-BC7E-1C92316FF88B}"/>
              </a:ext>
            </a:extLst>
          </p:cNvPr>
          <p:cNvSpPr txBox="1">
            <a:spLocks/>
          </p:cNvSpPr>
          <p:nvPr/>
        </p:nvSpPr>
        <p:spPr>
          <a:xfrm>
            <a:off x="6162295" y="496056"/>
            <a:ext cx="5546154" cy="4035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800" dirty="0"/>
              <a:t>Geschwindigkeit des Anstieges des Meeresspiegels (Eisschilde sind beteiligt, und das Wissen über ihr Verhalten ist begrenzt)</a:t>
            </a:r>
          </a:p>
          <a:p>
            <a:pPr>
              <a:lnSpc>
                <a:spcPct val="100000"/>
              </a:lnSpc>
            </a:pPr>
            <a:r>
              <a:rPr lang="de-DE" sz="1800" dirty="0"/>
              <a:t>Es ist plausibel, dass Starkniederschläge zunehmen und weiter zunehmen werden, aber  die Intensität der Änderung ist noch unklar.</a:t>
            </a:r>
          </a:p>
          <a:p>
            <a:pPr>
              <a:lnSpc>
                <a:spcPct val="100000"/>
              </a:lnSpc>
            </a:pPr>
            <a:r>
              <a:rPr lang="de-DE" sz="1800" dirty="0"/>
              <a:t>Die regionalen Muster der Niederschläge werden sich ändern; wann und wie ist aber noch unklar.</a:t>
            </a:r>
          </a:p>
          <a:p>
            <a:pPr>
              <a:lnSpc>
                <a:spcPct val="100000"/>
              </a:lnSpc>
            </a:pPr>
            <a:r>
              <a:rPr lang="de-DE" sz="1800" dirty="0"/>
              <a:t>Tropische Wirbelstürme – zeigen bisher kein klares Bild.</a:t>
            </a:r>
          </a:p>
          <a:p>
            <a:pPr>
              <a:lnSpc>
                <a:spcPct val="100000"/>
              </a:lnSpc>
            </a:pPr>
            <a:r>
              <a:rPr lang="de-DE" sz="1800" dirty="0"/>
              <a:t>Sonstige Wirkungen auf marine und terrestrische Ökosystems.</a:t>
            </a:r>
          </a:p>
        </p:txBody>
      </p:sp>
      <p:sp>
        <p:nvSpPr>
          <p:cNvPr id="11" name="Inhaltsplatzhalter 10">
            <a:extLst>
              <a:ext uri="{FF2B5EF4-FFF2-40B4-BE49-F238E27FC236}">
                <a16:creationId xmlns:a16="http://schemas.microsoft.com/office/drawing/2014/main" id="{D5454BFD-9652-03A6-FDBF-9356924EE3CB}"/>
              </a:ext>
            </a:extLst>
          </p:cNvPr>
          <p:cNvSpPr>
            <a:spLocks noGrp="1"/>
          </p:cNvSpPr>
          <p:nvPr>
            <p:ph sz="half" idx="1"/>
          </p:nvPr>
        </p:nvSpPr>
        <p:spPr>
          <a:xfrm>
            <a:off x="394133" y="1444095"/>
            <a:ext cx="5181600" cy="3087461"/>
          </a:xfrm>
        </p:spPr>
        <p:txBody>
          <a:bodyPr>
            <a:normAutofit/>
          </a:bodyPr>
          <a:lstStyle/>
          <a:p>
            <a:pPr marL="228600" indent="-228600" algn="l" rtl="0" eaLnBrk="1" latinLnBrk="0" hangingPunct="1">
              <a:lnSpc>
                <a:spcPct val="11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Kipppunkte: spekulative und akademisch faszinierende Konzepte, deren tatsächliches Eintreten im Klimageschehen der Vergangenheit und der nahen Zukunft weniger wahrscheinlich erscheint (IPCC).</a:t>
            </a:r>
          </a:p>
          <a:p>
            <a:pPr marL="228600" indent="-228600" algn="l" rtl="0" eaLnBrk="1" latinLnBrk="0" hangingPunct="1">
              <a:lnSpc>
                <a:spcPct val="9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Kipppunkte: politisch von großer Bedeutung.</a:t>
            </a:r>
          </a:p>
          <a:p>
            <a:pPr marL="228600" indent="-228600" algn="l" rtl="0" eaLnBrk="1" latinLnBrk="0" hangingPunct="1">
              <a:lnSpc>
                <a:spcPct val="9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Einfluss auf die menschliche Gesundheit. </a:t>
            </a:r>
            <a:br>
              <a:rPr lang="de-DE" sz="1800" dirty="0">
                <a:solidFill>
                  <a:srgbClr val="000000"/>
                </a:solidFill>
                <a:effectLst/>
                <a:latin typeface="Aptos" panose="020B0004020202020204" pitchFamily="34" charset="0"/>
              </a:rPr>
            </a:br>
            <a:r>
              <a:rPr lang="de-DE" sz="1800" dirty="0">
                <a:solidFill>
                  <a:srgbClr val="000000"/>
                </a:solidFill>
                <a:effectLst/>
                <a:latin typeface="Aptos" panose="020B0004020202020204" pitchFamily="34" charset="0"/>
              </a:rPr>
              <a:t>(frühere Malariafälle in den Niederlanden)</a:t>
            </a:r>
          </a:p>
          <a:p>
            <a:pPr marL="228600" indent="-228600" algn="l" rtl="0" eaLnBrk="1" latinLnBrk="0" hangingPunct="1">
              <a:lnSpc>
                <a:spcPct val="9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Migration</a:t>
            </a:r>
          </a:p>
        </p:txBody>
      </p:sp>
      <p:sp>
        <p:nvSpPr>
          <p:cNvPr id="14" name="Titel 1">
            <a:extLst>
              <a:ext uri="{FF2B5EF4-FFF2-40B4-BE49-F238E27FC236}">
                <a16:creationId xmlns:a16="http://schemas.microsoft.com/office/drawing/2014/main" id="{2C0B303A-8CBE-5355-F61A-5DEF01BCC562}"/>
              </a:ext>
            </a:extLst>
          </p:cNvPr>
          <p:cNvSpPr>
            <a:spLocks noGrp="1"/>
          </p:cNvSpPr>
          <p:nvPr>
            <p:ph type="title"/>
          </p:nvPr>
        </p:nvSpPr>
        <p:spPr>
          <a:xfrm>
            <a:off x="483551" y="355795"/>
            <a:ext cx="5002763" cy="906252"/>
          </a:xfrm>
        </p:spPr>
        <p:txBody>
          <a:bodyPr>
            <a:normAutofit/>
          </a:bodyPr>
          <a:lstStyle/>
          <a:p>
            <a:r>
              <a:rPr lang="en-US" b="1" dirty="0" err="1">
                <a:latin typeface="+mn-lt"/>
              </a:rPr>
              <a:t>Ungeklärte</a:t>
            </a:r>
            <a:r>
              <a:rPr lang="en-US" b="1" dirty="0">
                <a:latin typeface="+mn-lt"/>
              </a:rPr>
              <a:t> </a:t>
            </a:r>
            <a:r>
              <a:rPr lang="en-US" b="1" dirty="0" err="1">
                <a:latin typeface="+mn-lt"/>
              </a:rPr>
              <a:t>Fragen</a:t>
            </a:r>
            <a:endParaRPr lang="en-US" b="1" dirty="0">
              <a:latin typeface="+mn-lt"/>
            </a:endParaRPr>
          </a:p>
        </p:txBody>
      </p:sp>
    </p:spTree>
    <p:extLst>
      <p:ext uri="{BB962C8B-B14F-4D97-AF65-F5344CB8AC3E}">
        <p14:creationId xmlns:p14="http://schemas.microsoft.com/office/powerpoint/2010/main" val="7192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33EFE-6219-CCED-B0DB-0617426C00DC}"/>
              </a:ext>
            </a:extLst>
          </p:cNvPr>
          <p:cNvSpPr>
            <a:spLocks noGrp="1"/>
          </p:cNvSpPr>
          <p:nvPr>
            <p:ph type="title"/>
          </p:nvPr>
        </p:nvSpPr>
        <p:spPr>
          <a:xfrm>
            <a:off x="838200" y="365125"/>
            <a:ext cx="10515600" cy="923331"/>
          </a:xfrm>
        </p:spPr>
        <p:txBody>
          <a:bodyPr>
            <a:normAutofit fontScale="90000"/>
          </a:bodyPr>
          <a:lstStyle/>
          <a:p>
            <a:r>
              <a:rPr lang="de-DE" sz="4000" b="1">
                <a:latin typeface="+mn-lt"/>
              </a:rPr>
              <a:t>Verschärfung der meteorologischen Extreme?</a:t>
            </a:r>
          </a:p>
        </p:txBody>
      </p:sp>
      <p:sp>
        <p:nvSpPr>
          <p:cNvPr id="3" name="Inhaltsplatzhalter 2">
            <a:extLst>
              <a:ext uri="{FF2B5EF4-FFF2-40B4-BE49-F238E27FC236}">
                <a16:creationId xmlns:a16="http://schemas.microsoft.com/office/drawing/2014/main" id="{5204EB43-39D4-AAF1-5C9E-81530C7FD1D9}"/>
              </a:ext>
            </a:extLst>
          </p:cNvPr>
          <p:cNvSpPr>
            <a:spLocks noGrp="1"/>
          </p:cNvSpPr>
          <p:nvPr>
            <p:ph sz="half" idx="1"/>
          </p:nvPr>
        </p:nvSpPr>
        <p:spPr>
          <a:xfrm>
            <a:off x="696719" y="1296432"/>
            <a:ext cx="5181600" cy="2936260"/>
          </a:xfrm>
        </p:spPr>
        <p:txBody>
          <a:bodyPr>
            <a:normAutofit/>
          </a:bodyPr>
          <a:lstStyle/>
          <a:p>
            <a:pPr marL="0" indent="0">
              <a:buNone/>
            </a:pPr>
            <a:r>
              <a:rPr lang="de-DE" sz="1800" dirty="0"/>
              <a:t>Nachgewiesene </a:t>
            </a:r>
            <a:r>
              <a:rPr lang="de-DE" sz="1800" i="1" dirty="0"/>
              <a:t>(„</a:t>
            </a:r>
            <a:r>
              <a:rPr lang="de-DE" sz="1800" i="1" dirty="0" err="1"/>
              <a:t>detected</a:t>
            </a:r>
            <a:r>
              <a:rPr lang="de-DE" sz="1800" i="1" dirty="0"/>
              <a:t> and </a:t>
            </a:r>
            <a:r>
              <a:rPr lang="de-DE" sz="1800" i="1" dirty="0" err="1"/>
              <a:t>attributed</a:t>
            </a:r>
            <a:r>
              <a:rPr lang="de-DE" sz="1800" i="1" dirty="0"/>
              <a:t>“</a:t>
            </a:r>
            <a:r>
              <a:rPr lang="de-DE" sz="1800" dirty="0"/>
              <a:t>) und plausible (</a:t>
            </a:r>
            <a:r>
              <a:rPr lang="de-DE" sz="1800" i="1" dirty="0"/>
              <a:t>robuste Element in Klimaänderungsszenarien</a:t>
            </a:r>
            <a:r>
              <a:rPr lang="de-DE" sz="1800" dirty="0"/>
              <a:t>) Folgen des Klimawandels:</a:t>
            </a:r>
          </a:p>
          <a:p>
            <a:pPr marL="0" indent="0">
              <a:buNone/>
            </a:pPr>
            <a:r>
              <a:rPr lang="de-DE" sz="1800" dirty="0"/>
              <a:t>(N) Hitzewellen werden stärker und dauern länger an.</a:t>
            </a:r>
          </a:p>
          <a:p>
            <a:pPr marL="0" indent="0">
              <a:buNone/>
            </a:pPr>
            <a:r>
              <a:rPr lang="de-DE" sz="1800" dirty="0"/>
              <a:t>(P) Im Gefolge: Dürren</a:t>
            </a:r>
          </a:p>
          <a:p>
            <a:pPr marL="0" indent="0">
              <a:buNone/>
            </a:pPr>
            <a:r>
              <a:rPr lang="de-DE" sz="1800" dirty="0"/>
              <a:t>(P) Weniger Kältewellen</a:t>
            </a:r>
          </a:p>
          <a:p>
            <a:pPr marL="0" indent="0">
              <a:buNone/>
            </a:pPr>
            <a:r>
              <a:rPr lang="de-DE" sz="1800" dirty="0"/>
              <a:t>(P) Stärkere Starkniederschläge</a:t>
            </a:r>
          </a:p>
        </p:txBody>
      </p:sp>
      <p:sp>
        <p:nvSpPr>
          <p:cNvPr id="4" name="Inhaltsplatzhalter 3">
            <a:extLst>
              <a:ext uri="{FF2B5EF4-FFF2-40B4-BE49-F238E27FC236}">
                <a16:creationId xmlns:a16="http://schemas.microsoft.com/office/drawing/2014/main" id="{1B574C09-F05B-DEE0-3D4C-739ACCC746C8}"/>
              </a:ext>
            </a:extLst>
          </p:cNvPr>
          <p:cNvSpPr>
            <a:spLocks noGrp="1"/>
          </p:cNvSpPr>
          <p:nvPr>
            <p:ph sz="half" idx="2"/>
          </p:nvPr>
        </p:nvSpPr>
        <p:spPr>
          <a:xfrm>
            <a:off x="6172200" y="1296432"/>
            <a:ext cx="5181600" cy="2512199"/>
          </a:xfrm>
        </p:spPr>
        <p:txBody>
          <a:bodyPr/>
          <a:lstStyle/>
          <a:p>
            <a:pPr marL="0" indent="0">
              <a:buNone/>
            </a:pPr>
            <a:r>
              <a:rPr lang="de-DE" sz="1800" dirty="0"/>
              <a:t>Oft in der öffentlichen Debatte dem Klimawandel zugeschrieben, ohne dass es dafür eine robuste wissenschaftliche Basis gibt:</a:t>
            </a:r>
          </a:p>
          <a:p>
            <a:r>
              <a:rPr lang="de-DE" sz="1800" dirty="0"/>
              <a:t>Stärke und Häufigkeit von Windstürme in mittleren Breiten und in den Tropen</a:t>
            </a:r>
          </a:p>
          <a:p>
            <a:r>
              <a:rPr lang="de-DE" sz="1800" dirty="0" err="1"/>
              <a:t>Tornadoes</a:t>
            </a:r>
            <a:endParaRPr lang="de-DE" sz="1800" dirty="0"/>
          </a:p>
          <a:p>
            <a:pPr marL="0" indent="0">
              <a:buNone/>
            </a:pPr>
            <a:endParaRPr lang="de-DE" dirty="0"/>
          </a:p>
        </p:txBody>
      </p:sp>
      <p:sp>
        <p:nvSpPr>
          <p:cNvPr id="6" name="Foliennummernplatzhalter 5">
            <a:extLst>
              <a:ext uri="{FF2B5EF4-FFF2-40B4-BE49-F238E27FC236}">
                <a16:creationId xmlns:a16="http://schemas.microsoft.com/office/drawing/2014/main" id="{10A550D9-2B6B-C1F5-B63C-1547FDA42F43}"/>
              </a:ext>
            </a:extLst>
          </p:cNvPr>
          <p:cNvSpPr>
            <a:spLocks noGrp="1"/>
          </p:cNvSpPr>
          <p:nvPr>
            <p:ph type="sldNum" sz="quarter" idx="12"/>
          </p:nvPr>
        </p:nvSpPr>
        <p:spPr/>
        <p:txBody>
          <a:bodyPr/>
          <a:lstStyle/>
          <a:p>
            <a:fld id="{E0A0AE6A-7158-4DD3-9140-58D5CDFD4F47}" type="slidenum">
              <a:rPr lang="en-US" smtClean="0"/>
              <a:t>15</a:t>
            </a:fld>
            <a:endParaRPr lang="en-US"/>
          </a:p>
        </p:txBody>
      </p:sp>
      <p:sp>
        <p:nvSpPr>
          <p:cNvPr id="7" name="Textfeld 6">
            <a:extLst>
              <a:ext uri="{FF2B5EF4-FFF2-40B4-BE49-F238E27FC236}">
                <a16:creationId xmlns:a16="http://schemas.microsoft.com/office/drawing/2014/main" id="{7CFB81D3-8E3E-642B-A005-596B01DBA889}"/>
              </a:ext>
            </a:extLst>
          </p:cNvPr>
          <p:cNvSpPr txBox="1"/>
          <p:nvPr/>
        </p:nvSpPr>
        <p:spPr>
          <a:xfrm>
            <a:off x="4875969" y="4232692"/>
            <a:ext cx="7012062" cy="2123658"/>
          </a:xfrm>
          <a:prstGeom prst="rect">
            <a:avLst/>
          </a:prstGeom>
          <a:solidFill>
            <a:srgbClr val="FFFF00"/>
          </a:solidFill>
        </p:spPr>
        <p:txBody>
          <a:bodyPr wrap="square" rtlCol="0">
            <a:spAutoFit/>
          </a:bodyPr>
          <a:lstStyle/>
          <a:p>
            <a:pPr lvl="1" algn="just"/>
            <a:r>
              <a:rPr lang="de-DE" sz="2200" dirty="0">
                <a:solidFill>
                  <a:srgbClr val="000000"/>
                </a:solidFill>
                <a:effectLst/>
                <a:latin typeface="Aptos" panose="020B0004020202020204" pitchFamily="34" charset="0"/>
              </a:rPr>
              <a:t>In der öffentlichen Diskussion wird häufig pauschal festgestellt, dass „die Klimaextreme“ zunehmen. Während sich einige Extreme tatsächlich verstärken, zeigen andere eine Abschwächung, und bei vielen ist die Situation nicht eindeutig. Daher ist es wichtig, die einzelnen Fälle genauer zu betrachten.</a:t>
            </a:r>
            <a:endParaRPr lang="de-DE" sz="2200" dirty="0"/>
          </a:p>
        </p:txBody>
      </p:sp>
      <p:sp>
        <p:nvSpPr>
          <p:cNvPr id="8" name="Fußzeilenplatzhalter 7">
            <a:extLst>
              <a:ext uri="{FF2B5EF4-FFF2-40B4-BE49-F238E27FC236}">
                <a16:creationId xmlns:a16="http://schemas.microsoft.com/office/drawing/2014/main" id="{853275B6-3F80-CAFC-5F7A-2A819FC2F20C}"/>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21468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D449D-F4A5-EAE5-60DC-85A5F469B8DE}"/>
              </a:ext>
            </a:extLst>
          </p:cNvPr>
          <p:cNvSpPr>
            <a:spLocks noGrp="1"/>
          </p:cNvSpPr>
          <p:nvPr>
            <p:ph type="title"/>
          </p:nvPr>
        </p:nvSpPr>
        <p:spPr>
          <a:xfrm>
            <a:off x="423746" y="365125"/>
            <a:ext cx="10930054" cy="683387"/>
          </a:xfrm>
        </p:spPr>
        <p:txBody>
          <a:bodyPr>
            <a:normAutofit fontScale="90000"/>
          </a:bodyPr>
          <a:lstStyle/>
          <a:p>
            <a:r>
              <a:rPr lang="de-DE">
                <a:latin typeface="+mn-lt"/>
              </a:rPr>
              <a:t>Die „Jahrhundertflut“ an der Ahr in 2021</a:t>
            </a:r>
          </a:p>
        </p:txBody>
      </p:sp>
      <p:sp>
        <p:nvSpPr>
          <p:cNvPr id="6" name="Foliennummernplatzhalter 5">
            <a:extLst>
              <a:ext uri="{FF2B5EF4-FFF2-40B4-BE49-F238E27FC236}">
                <a16:creationId xmlns:a16="http://schemas.microsoft.com/office/drawing/2014/main" id="{078F80C0-6202-68E9-DDA6-3AA9E16EE815}"/>
              </a:ext>
            </a:extLst>
          </p:cNvPr>
          <p:cNvSpPr>
            <a:spLocks noGrp="1"/>
          </p:cNvSpPr>
          <p:nvPr>
            <p:ph type="sldNum" sz="quarter" idx="12"/>
          </p:nvPr>
        </p:nvSpPr>
        <p:spPr/>
        <p:txBody>
          <a:bodyPr/>
          <a:lstStyle/>
          <a:p>
            <a:fld id="{E0A0AE6A-7158-4DD3-9140-58D5CDFD4F47}" type="slidenum">
              <a:rPr lang="en-US" smtClean="0"/>
              <a:t>16</a:t>
            </a:fld>
            <a:endParaRPr lang="en-US"/>
          </a:p>
        </p:txBody>
      </p:sp>
      <p:sp>
        <p:nvSpPr>
          <p:cNvPr id="4" name="Inhaltsplatzhalter 2">
            <a:extLst>
              <a:ext uri="{FF2B5EF4-FFF2-40B4-BE49-F238E27FC236}">
                <a16:creationId xmlns:a16="http://schemas.microsoft.com/office/drawing/2014/main" id="{874D5B20-2F56-7216-BA2E-307895B77324}"/>
              </a:ext>
            </a:extLst>
          </p:cNvPr>
          <p:cNvSpPr txBox="1">
            <a:spLocks/>
          </p:cNvSpPr>
          <p:nvPr/>
        </p:nvSpPr>
        <p:spPr>
          <a:xfrm>
            <a:off x="423746" y="1114851"/>
            <a:ext cx="5181600" cy="5062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latinLnBrk="0" hangingPunct="1">
              <a:lnSpc>
                <a:spcPct val="100000"/>
              </a:lnSpc>
              <a:spcBef>
                <a:spcPts val="1000"/>
              </a:spcBef>
              <a:buNone/>
            </a:pPr>
            <a:r>
              <a:rPr lang="de-DE" sz="1800" dirty="0">
                <a:solidFill>
                  <a:srgbClr val="000000"/>
                </a:solidFill>
                <a:effectLst/>
                <a:latin typeface="Aptos" panose="020B0004020202020204" pitchFamily="34" charset="0"/>
              </a:rPr>
              <a:t>In der Öffentlichkeit wird oft dargestellt, dass dies eindeutig auf den Klimawandel zurückzuführen ist.</a:t>
            </a:r>
          </a:p>
          <a:p>
            <a:pPr marL="0" indent="0" algn="l" rtl="0" eaLnBrk="1" latinLnBrk="0" hangingPunct="1">
              <a:lnSpc>
                <a:spcPct val="100000"/>
              </a:lnSpc>
              <a:spcBef>
                <a:spcPts val="1000"/>
              </a:spcBef>
              <a:buNone/>
            </a:pPr>
            <a:r>
              <a:rPr lang="de-DE" sz="1800" dirty="0">
                <a:solidFill>
                  <a:srgbClr val="000000"/>
                </a:solidFill>
                <a:effectLst/>
                <a:latin typeface="Aptos" panose="020B0004020202020204" pitchFamily="34" charset="0"/>
              </a:rPr>
              <a:t>Laut den Klimaszenarien des IPCC wird tatsächlich erwartet, dass die Intensität von extremen Niederschlägen zunehmen wird, jedoch ist die empirische Beweislage für signifikante bisherige Veränderungen im Vergleich zu „normale“ Schwankungen bisher noch schwach.</a:t>
            </a:r>
          </a:p>
          <a:p>
            <a:pPr marL="0" indent="0" algn="l" rtl="0" eaLnBrk="1" latinLnBrk="0" hangingPunct="1">
              <a:lnSpc>
                <a:spcPct val="100000"/>
              </a:lnSpc>
              <a:spcBef>
                <a:spcPts val="1000"/>
              </a:spcBef>
              <a:buNone/>
            </a:pPr>
            <a:r>
              <a:rPr lang="de-DE" sz="1800" dirty="0">
                <a:solidFill>
                  <a:srgbClr val="000000"/>
                </a:solidFill>
                <a:effectLst/>
                <a:latin typeface="Aptos" panose="020B0004020202020204" pitchFamily="34" charset="0"/>
              </a:rPr>
              <a:t>Eine „Ereignis-Zuschreibung“ der Ahr-Flut schlägt vor, dass die Niederschläge infolge bereits eingetretener Klimaänderungen tatsächlich intensiver waren – das bedeutet jedoch nicht, dass die Schäden vor Ort hauptsächlich durch den Klimawandel verursacht wurden.</a:t>
            </a:r>
            <a:endParaRPr lang="de-DE" sz="1800" dirty="0"/>
          </a:p>
        </p:txBody>
      </p:sp>
      <p:sp>
        <p:nvSpPr>
          <p:cNvPr id="9" name="Inhaltsplatzhalter 2">
            <a:extLst>
              <a:ext uri="{FF2B5EF4-FFF2-40B4-BE49-F238E27FC236}">
                <a16:creationId xmlns:a16="http://schemas.microsoft.com/office/drawing/2014/main" id="{0EA6FA81-446C-5CFC-4F99-7E4BC54F0456}"/>
              </a:ext>
            </a:extLst>
          </p:cNvPr>
          <p:cNvSpPr txBox="1">
            <a:spLocks/>
          </p:cNvSpPr>
          <p:nvPr/>
        </p:nvSpPr>
        <p:spPr>
          <a:xfrm>
            <a:off x="6120114" y="1048512"/>
            <a:ext cx="5596054" cy="12215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dirty="0"/>
              <a:t>Das Ereignis ist nicht historisch neuartig, sondern ist vergleichbar zu ähnlichen Ereignissen in 1910 und 1804. </a:t>
            </a:r>
          </a:p>
          <a:p>
            <a:pPr marL="0" indent="0">
              <a:buFont typeface="Arial" panose="020B0604020202020204" pitchFamily="34" charset="0"/>
              <a:buNone/>
            </a:pPr>
            <a:r>
              <a:rPr lang="de-DE" sz="1200" dirty="0"/>
              <a:t>Roggenkamp und Herget, 2015: Historische Hochwasser der Ahr. Die Rekonstruktion von Scheitelabflüssen ausgewählter Ahr-Hochwasser, Heimatjahrbuch Kreis Ahrweiler 2015e</a:t>
            </a:r>
          </a:p>
        </p:txBody>
      </p:sp>
      <p:pic>
        <p:nvPicPr>
          <p:cNvPr id="10" name="Grafik 9">
            <a:extLst>
              <a:ext uri="{FF2B5EF4-FFF2-40B4-BE49-F238E27FC236}">
                <a16:creationId xmlns:a16="http://schemas.microsoft.com/office/drawing/2014/main" id="{B72480B6-CCE2-4AD7-7AE3-0558A204F0D8}"/>
              </a:ext>
            </a:extLst>
          </p:cNvPr>
          <p:cNvPicPr>
            <a:picLocks noChangeAspect="1"/>
          </p:cNvPicPr>
          <p:nvPr/>
        </p:nvPicPr>
        <p:blipFill>
          <a:blip r:embed="rId2"/>
          <a:stretch>
            <a:fillRect/>
          </a:stretch>
        </p:blipFill>
        <p:spPr>
          <a:xfrm>
            <a:off x="6204735" y="2226889"/>
            <a:ext cx="4810765" cy="2317100"/>
          </a:xfrm>
          <a:prstGeom prst="rect">
            <a:avLst/>
          </a:prstGeom>
        </p:spPr>
      </p:pic>
      <p:sp>
        <p:nvSpPr>
          <p:cNvPr id="11" name="Textfeld 10">
            <a:extLst>
              <a:ext uri="{FF2B5EF4-FFF2-40B4-BE49-F238E27FC236}">
                <a16:creationId xmlns:a16="http://schemas.microsoft.com/office/drawing/2014/main" id="{9D24FEDA-728C-E5EC-3C1B-854F4E54288C}"/>
              </a:ext>
            </a:extLst>
          </p:cNvPr>
          <p:cNvSpPr txBox="1"/>
          <p:nvPr/>
        </p:nvSpPr>
        <p:spPr>
          <a:xfrm>
            <a:off x="6120114" y="4756294"/>
            <a:ext cx="5495692" cy="1200329"/>
          </a:xfrm>
          <a:prstGeom prst="rect">
            <a:avLst/>
          </a:prstGeom>
          <a:noFill/>
        </p:spPr>
        <p:txBody>
          <a:bodyPr wrap="square" rtlCol="0">
            <a:spAutoFit/>
          </a:bodyPr>
          <a:lstStyle/>
          <a:p>
            <a:r>
              <a:rPr lang="de-DE" dirty="0"/>
              <a:t>Neben dem erheblichen Niederschlag scheint eine fehlerhafte Raumplanung und ein mangelhafter Katastrophenschutz für den Umfang der Schäden verantwortlich gewesen zu sein.</a:t>
            </a:r>
          </a:p>
        </p:txBody>
      </p:sp>
      <p:sp>
        <p:nvSpPr>
          <p:cNvPr id="12" name="Fußzeilenplatzhalter 11">
            <a:extLst>
              <a:ext uri="{FF2B5EF4-FFF2-40B4-BE49-F238E27FC236}">
                <a16:creationId xmlns:a16="http://schemas.microsoft.com/office/drawing/2014/main" id="{3E8B5A66-43CC-7D8B-83F6-F509DE090489}"/>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315361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1986F-F53D-C5DE-8709-DD834E17226D}"/>
              </a:ext>
            </a:extLst>
          </p:cNvPr>
          <p:cNvSpPr>
            <a:spLocks noGrp="1"/>
          </p:cNvSpPr>
          <p:nvPr>
            <p:ph type="title"/>
          </p:nvPr>
        </p:nvSpPr>
        <p:spPr>
          <a:xfrm>
            <a:off x="200889" y="-18042"/>
            <a:ext cx="5008420" cy="1325563"/>
          </a:xfrm>
        </p:spPr>
        <p:txBody>
          <a:bodyPr/>
          <a:lstStyle/>
          <a:p>
            <a:r>
              <a:rPr lang="en-US" err="1"/>
              <a:t>Schwere</a:t>
            </a:r>
            <a:r>
              <a:rPr lang="en-US"/>
              <a:t> </a:t>
            </a:r>
            <a:r>
              <a:rPr lang="en-US" err="1"/>
              <a:t>Sturmfluten</a:t>
            </a:r>
            <a:endParaRPr lang="en-US"/>
          </a:p>
        </p:txBody>
      </p:sp>
      <p:sp>
        <p:nvSpPr>
          <p:cNvPr id="3" name="Inhaltsplatzhalter 2">
            <a:extLst>
              <a:ext uri="{FF2B5EF4-FFF2-40B4-BE49-F238E27FC236}">
                <a16:creationId xmlns:a16="http://schemas.microsoft.com/office/drawing/2014/main" id="{CFC03BC5-53E9-4B6E-052A-A1C837C69FF9}"/>
              </a:ext>
            </a:extLst>
          </p:cNvPr>
          <p:cNvSpPr>
            <a:spLocks noGrp="1"/>
          </p:cNvSpPr>
          <p:nvPr>
            <p:ph idx="1"/>
          </p:nvPr>
        </p:nvSpPr>
        <p:spPr>
          <a:xfrm>
            <a:off x="270162" y="1019754"/>
            <a:ext cx="4869873" cy="402662"/>
          </a:xfrm>
        </p:spPr>
        <p:txBody>
          <a:bodyPr>
            <a:normAutofit fontScale="70000" lnSpcReduction="20000"/>
          </a:bodyPr>
          <a:lstStyle/>
          <a:p>
            <a:pPr marL="0" indent="0">
              <a:buNone/>
            </a:pPr>
            <a:r>
              <a:rPr lang="de-DE" dirty="0">
                <a:effectLst/>
                <a:latin typeface="Calibri" panose="020F0502020204030204" pitchFamily="34" charset="0"/>
                <a:cs typeface="Calibri" panose="020F0502020204030204" pitchFamily="34" charset="0"/>
              </a:rPr>
              <a:t>November 13/14, 1872 – westliche Ostsee</a:t>
            </a:r>
            <a:endParaRPr lang="en-US" dirty="0">
              <a:latin typeface="Calibri" panose="020F0502020204030204" pitchFamily="34" charset="0"/>
              <a:cs typeface="Calibri" panose="020F0502020204030204" pitchFamily="34" charset="0"/>
            </a:endParaRPr>
          </a:p>
        </p:txBody>
      </p:sp>
      <p:sp>
        <p:nvSpPr>
          <p:cNvPr id="6" name="Foliennummernplatzhalter 5">
            <a:extLst>
              <a:ext uri="{FF2B5EF4-FFF2-40B4-BE49-F238E27FC236}">
                <a16:creationId xmlns:a16="http://schemas.microsoft.com/office/drawing/2014/main" id="{C2A55879-0E84-E891-FBB5-EA8535A041D9}"/>
              </a:ext>
            </a:extLst>
          </p:cNvPr>
          <p:cNvSpPr>
            <a:spLocks noGrp="1"/>
          </p:cNvSpPr>
          <p:nvPr>
            <p:ph type="sldNum" sz="quarter" idx="12"/>
          </p:nvPr>
        </p:nvSpPr>
        <p:spPr/>
        <p:txBody>
          <a:bodyPr/>
          <a:lstStyle/>
          <a:p>
            <a:fld id="{5860A7D8-607D-2E49-9B0F-DA6F063FC173}" type="slidenum">
              <a:rPr lang="en-US" smtClean="0"/>
              <a:t>17</a:t>
            </a:fld>
            <a:endParaRPr lang="en-US"/>
          </a:p>
        </p:txBody>
      </p:sp>
      <p:sp>
        <p:nvSpPr>
          <p:cNvPr id="8" name="Textfeld 7">
            <a:extLst>
              <a:ext uri="{FF2B5EF4-FFF2-40B4-BE49-F238E27FC236}">
                <a16:creationId xmlns:a16="http://schemas.microsoft.com/office/drawing/2014/main" id="{00D6FCDF-2E67-791A-10DA-2F55C4266124}"/>
              </a:ext>
            </a:extLst>
          </p:cNvPr>
          <p:cNvSpPr txBox="1"/>
          <p:nvPr/>
        </p:nvSpPr>
        <p:spPr>
          <a:xfrm>
            <a:off x="270162" y="5501514"/>
            <a:ext cx="6096000" cy="369332"/>
          </a:xfrm>
          <a:prstGeom prst="rect">
            <a:avLst/>
          </a:prstGeom>
          <a:noFill/>
        </p:spPr>
        <p:txBody>
          <a:bodyPr wrap="square">
            <a:spAutoFit/>
          </a:bodyPr>
          <a:lstStyle/>
          <a:p>
            <a:r>
              <a:rPr lang="de-DE" dirty="0" err="1">
                <a:effectLst/>
                <a:latin typeface="Times New Roman" panose="02020603050405020304" pitchFamily="18" charset="0"/>
              </a:rPr>
              <a:t>Illustrirte</a:t>
            </a:r>
            <a:r>
              <a:rPr lang="de-DE" dirty="0">
                <a:effectLst/>
                <a:latin typeface="Times New Roman" panose="02020603050405020304" pitchFamily="18" charset="0"/>
              </a:rPr>
              <a:t> Zeitung, Leipzig, Dezember 21, 1872.</a:t>
            </a:r>
          </a:p>
        </p:txBody>
      </p:sp>
      <p:pic>
        <p:nvPicPr>
          <p:cNvPr id="9" name="Grafik 8">
            <a:extLst>
              <a:ext uri="{FF2B5EF4-FFF2-40B4-BE49-F238E27FC236}">
                <a16:creationId xmlns:a16="http://schemas.microsoft.com/office/drawing/2014/main" id="{1C6AF407-12E1-0DAB-D055-D143A575D6F1}"/>
              </a:ext>
            </a:extLst>
          </p:cNvPr>
          <p:cNvPicPr>
            <a:picLocks noChangeAspect="1"/>
          </p:cNvPicPr>
          <p:nvPr/>
        </p:nvPicPr>
        <p:blipFill>
          <a:blip r:embed="rId2"/>
          <a:stretch>
            <a:fillRect/>
          </a:stretch>
        </p:blipFill>
        <p:spPr>
          <a:xfrm>
            <a:off x="270162" y="1422416"/>
            <a:ext cx="5805055" cy="4032985"/>
          </a:xfrm>
          <a:prstGeom prst="rect">
            <a:avLst/>
          </a:prstGeom>
        </p:spPr>
      </p:pic>
      <p:pic>
        <p:nvPicPr>
          <p:cNvPr id="11" name="Grafik 10" descr="Ein Bild, das Screenshot, Reihe, Diagramm, parallel enthält.&#10;&#10;Automatisch generierte Beschreibung">
            <a:extLst>
              <a:ext uri="{FF2B5EF4-FFF2-40B4-BE49-F238E27FC236}">
                <a16:creationId xmlns:a16="http://schemas.microsoft.com/office/drawing/2014/main" id="{CE5F46B0-900A-C536-E7B0-6BCB40F360A7}"/>
              </a:ext>
            </a:extLst>
          </p:cNvPr>
          <p:cNvPicPr>
            <a:picLocks noChangeAspect="1"/>
          </p:cNvPicPr>
          <p:nvPr/>
        </p:nvPicPr>
        <p:blipFill>
          <a:blip r:embed="rId3"/>
          <a:stretch>
            <a:fillRect/>
          </a:stretch>
        </p:blipFill>
        <p:spPr>
          <a:xfrm>
            <a:off x="6116785" y="2374409"/>
            <a:ext cx="6172200" cy="2641600"/>
          </a:xfrm>
          <a:prstGeom prst="rect">
            <a:avLst/>
          </a:prstGeom>
        </p:spPr>
      </p:pic>
      <p:sp>
        <p:nvSpPr>
          <p:cNvPr id="13" name="Textfeld 12">
            <a:extLst>
              <a:ext uri="{FF2B5EF4-FFF2-40B4-BE49-F238E27FC236}">
                <a16:creationId xmlns:a16="http://schemas.microsoft.com/office/drawing/2014/main" id="{AAA3F42C-FD4D-7F1B-935F-76180CA961A9}"/>
              </a:ext>
            </a:extLst>
          </p:cNvPr>
          <p:cNvSpPr txBox="1"/>
          <p:nvPr/>
        </p:nvSpPr>
        <p:spPr>
          <a:xfrm>
            <a:off x="6231082" y="1374135"/>
            <a:ext cx="5943599" cy="646331"/>
          </a:xfrm>
          <a:prstGeom prst="rect">
            <a:avLst/>
          </a:prstGeom>
          <a:noFill/>
        </p:spPr>
        <p:txBody>
          <a:bodyPr wrap="square" rtlCol="0">
            <a:spAutoFit/>
          </a:bodyPr>
          <a:lstStyle/>
          <a:p>
            <a:r>
              <a:rPr lang="de-DE" i="1" dirty="0">
                <a:effectLst/>
                <a:latin typeface="Times"/>
              </a:rPr>
              <a:t>Jährliche Maxima der Sturmfluthöhen von 1826-2006 in Travemünde. Von Rosenhagen and Bork (2009).</a:t>
            </a:r>
            <a:endParaRPr lang="de-DE" dirty="0">
              <a:effectLst/>
              <a:latin typeface="Times"/>
            </a:endParaRPr>
          </a:p>
        </p:txBody>
      </p:sp>
      <p:sp>
        <p:nvSpPr>
          <p:cNvPr id="15" name="Textfeld 14">
            <a:extLst>
              <a:ext uri="{FF2B5EF4-FFF2-40B4-BE49-F238E27FC236}">
                <a16:creationId xmlns:a16="http://schemas.microsoft.com/office/drawing/2014/main" id="{F500A406-26BC-A593-2BFD-C847F8FC4917}"/>
              </a:ext>
            </a:extLst>
          </p:cNvPr>
          <p:cNvSpPr txBox="1"/>
          <p:nvPr/>
        </p:nvSpPr>
        <p:spPr>
          <a:xfrm>
            <a:off x="6300355" y="5101404"/>
            <a:ext cx="5805055" cy="1169551"/>
          </a:xfrm>
          <a:prstGeom prst="rect">
            <a:avLst/>
          </a:prstGeom>
          <a:noFill/>
        </p:spPr>
        <p:txBody>
          <a:bodyPr wrap="square" rtlCol="0">
            <a:spAutoFit/>
          </a:bodyPr>
          <a:lstStyle/>
          <a:p>
            <a:pPr algn="r"/>
            <a:r>
              <a:rPr lang="de-DE" sz="1400" b="0" i="0" u="none" strike="noStrike">
                <a:solidFill>
                  <a:srgbClr val="000000"/>
                </a:solidFill>
                <a:effectLst/>
                <a:latin typeface="Calibri" panose="020F0502020204030204" pitchFamily="34" charset="0"/>
                <a:cs typeface="Calibri" panose="020F0502020204030204" pitchFamily="34" charset="0"/>
              </a:rPr>
              <a:t>von Storch, H., </a:t>
            </a:r>
            <a:r>
              <a:rPr lang="ja-JP" altLang="de-DE" sz="1400" b="0" i="0" u="none" strike="noStrike">
                <a:solidFill>
                  <a:srgbClr val="000000"/>
                </a:solidFill>
                <a:effectLst/>
                <a:latin typeface="Calibri" panose="020F0502020204030204" pitchFamily="34" charset="0"/>
                <a:cs typeface="Calibri" panose="020F0502020204030204" pitchFamily="34" charset="0"/>
              </a:rPr>
              <a:t>江文胜 </a:t>
            </a:r>
            <a:r>
              <a:rPr lang="de-DE" altLang="ja-JP" sz="1400" b="0" i="0" u="none" strike="noStrike">
                <a:solidFill>
                  <a:srgbClr val="000000"/>
                </a:solidFill>
                <a:effectLst/>
                <a:latin typeface="Calibri" panose="020F0502020204030204" pitchFamily="34" charset="0"/>
                <a:cs typeface="Calibri" panose="020F0502020204030204" pitchFamily="34" charset="0"/>
              </a:rPr>
              <a:t>(</a:t>
            </a:r>
            <a:r>
              <a:rPr lang="de-DE" sz="1400" b="0" i="0" u="none" strike="noStrike">
                <a:solidFill>
                  <a:srgbClr val="000000"/>
                </a:solidFill>
                <a:effectLst/>
                <a:latin typeface="Calibri" panose="020F0502020204030204" pitchFamily="34" charset="0"/>
                <a:cs typeface="Calibri" panose="020F0502020204030204" pitchFamily="34" charset="0"/>
              </a:rPr>
              <a:t>Jiang W.), and K K. </a:t>
            </a:r>
            <a:r>
              <a:rPr lang="de-DE" sz="1400" b="0" i="0" u="none" strike="noStrike" err="1">
                <a:solidFill>
                  <a:srgbClr val="000000"/>
                </a:solidFill>
                <a:effectLst/>
                <a:latin typeface="Calibri" panose="020F0502020204030204" pitchFamily="34" charset="0"/>
                <a:cs typeface="Calibri" panose="020F0502020204030204" pitchFamily="34" charset="0"/>
              </a:rPr>
              <a:t>Furmancyk</a:t>
            </a:r>
            <a:r>
              <a:rPr lang="de-DE" sz="1400" b="0" i="0" u="none" strike="noStrike">
                <a:solidFill>
                  <a:srgbClr val="000000"/>
                </a:solidFill>
                <a:effectLst/>
                <a:latin typeface="Calibri" panose="020F0502020204030204" pitchFamily="34" charset="0"/>
                <a:cs typeface="Calibri" panose="020F0502020204030204" pitchFamily="34" charset="0"/>
              </a:rPr>
              <a:t>, 2014: Storm Surge Case Studies. In J. Ellis, D. Sherman, and J.F. Schroder (</a:t>
            </a:r>
            <a:r>
              <a:rPr lang="de-DE" sz="1400" b="0" i="0" u="none" strike="noStrike" err="1">
                <a:solidFill>
                  <a:srgbClr val="000000"/>
                </a:solidFill>
                <a:effectLst/>
                <a:latin typeface="Calibri" panose="020F0502020204030204" pitchFamily="34" charset="0"/>
                <a:cs typeface="Calibri" panose="020F0502020204030204" pitchFamily="34" charset="0"/>
              </a:rPr>
              <a:t>eds</a:t>
            </a:r>
            <a:r>
              <a:rPr lang="de-DE" sz="1400" b="0" i="0" u="none" strike="noStrike">
                <a:solidFill>
                  <a:srgbClr val="000000"/>
                </a:solidFill>
                <a:effectLst/>
                <a:latin typeface="Calibri" panose="020F0502020204030204" pitchFamily="34" charset="0"/>
                <a:cs typeface="Calibri" panose="020F0502020204030204" pitchFamily="34" charset="0"/>
              </a:rPr>
              <a:t>): </a:t>
            </a:r>
            <a:r>
              <a:rPr lang="de-DE" sz="1400" b="0" i="1" u="none" strike="noStrike">
                <a:solidFill>
                  <a:srgbClr val="000000"/>
                </a:solidFill>
                <a:effectLst/>
                <a:latin typeface="Calibri" panose="020F0502020204030204" pitchFamily="34" charset="0"/>
                <a:cs typeface="Calibri" panose="020F0502020204030204" pitchFamily="34" charset="0"/>
              </a:rPr>
              <a:t>Coastal and Marine Natural Hazards and Disasters</a:t>
            </a:r>
            <a:r>
              <a:rPr lang="de-DE" sz="1400" b="0" i="0" u="none" strike="noStrike">
                <a:solidFill>
                  <a:srgbClr val="000000"/>
                </a:solidFill>
                <a:effectLst/>
                <a:latin typeface="Calibri" panose="020F0502020204030204" pitchFamily="34" charset="0"/>
                <a:cs typeface="Calibri" panose="020F0502020204030204" pitchFamily="34" charset="0"/>
              </a:rPr>
              <a:t>, Elsevier </a:t>
            </a:r>
            <a:r>
              <a:rPr lang="de-DE" sz="1400" b="0" i="0" u="none" strike="noStrike" err="1">
                <a:solidFill>
                  <a:srgbClr val="000000"/>
                </a:solidFill>
                <a:effectLst/>
                <a:latin typeface="Calibri" panose="020F0502020204030204" pitchFamily="34" charset="0"/>
                <a:cs typeface="Calibri" panose="020F0502020204030204" pitchFamily="34" charset="0"/>
              </a:rPr>
              <a:t>Treatise</a:t>
            </a:r>
            <a:r>
              <a:rPr lang="de-DE" sz="1400" b="0" i="0" u="none" strike="noStrike">
                <a:solidFill>
                  <a:srgbClr val="000000"/>
                </a:solidFill>
                <a:effectLst/>
                <a:latin typeface="Calibri" panose="020F0502020204030204" pitchFamily="34" charset="0"/>
                <a:cs typeface="Calibri" panose="020F0502020204030204" pitchFamily="34" charset="0"/>
              </a:rPr>
              <a:t> in Hazards and </a:t>
            </a:r>
            <a:r>
              <a:rPr lang="de-DE" sz="1400" b="0" i="0" u="none" strike="noStrike" err="1">
                <a:solidFill>
                  <a:srgbClr val="000000"/>
                </a:solidFill>
                <a:effectLst/>
                <a:latin typeface="Calibri" panose="020F0502020204030204" pitchFamily="34" charset="0"/>
                <a:cs typeface="Calibri" panose="020F0502020204030204" pitchFamily="34" charset="0"/>
              </a:rPr>
              <a:t>Disasters</a:t>
            </a:r>
            <a:r>
              <a:rPr lang="de-DE" sz="1400" b="0" i="0" u="none" strike="noStrike">
                <a:solidFill>
                  <a:srgbClr val="000000"/>
                </a:solidFill>
                <a:effectLst/>
                <a:latin typeface="Calibri" panose="020F0502020204030204" pitchFamily="34" charset="0"/>
                <a:cs typeface="Calibri" panose="020F0502020204030204" pitchFamily="34" charset="0"/>
              </a:rPr>
              <a:t> </a:t>
            </a:r>
            <a:r>
              <a:rPr lang="de-DE" sz="1400" b="0" i="0" u="none" strike="noStrike" err="1">
                <a:solidFill>
                  <a:srgbClr val="000000"/>
                </a:solidFill>
                <a:effectLst/>
                <a:latin typeface="Calibri" panose="020F0502020204030204" pitchFamily="34" charset="0"/>
                <a:cs typeface="Calibri" panose="020F0502020204030204" pitchFamily="34" charset="0"/>
              </a:rPr>
              <a:t>Coastal</a:t>
            </a:r>
            <a:r>
              <a:rPr lang="de-DE" sz="1400" b="0" i="0" u="none" strike="noStrike">
                <a:solidFill>
                  <a:srgbClr val="000000"/>
                </a:solidFill>
                <a:effectLst/>
                <a:latin typeface="Calibri" panose="020F0502020204030204" pitchFamily="34" charset="0"/>
                <a:cs typeface="Calibri" panose="020F0502020204030204" pitchFamily="34" charset="0"/>
              </a:rPr>
              <a:t> and Marine Hazards, </a:t>
            </a:r>
            <a:r>
              <a:rPr lang="de-DE" sz="1400" b="0" i="0" u="none" strike="noStrike" err="1">
                <a:solidFill>
                  <a:srgbClr val="000000"/>
                </a:solidFill>
                <a:effectLst/>
                <a:latin typeface="Calibri" panose="020F0502020204030204" pitchFamily="34" charset="0"/>
                <a:cs typeface="Calibri" panose="020F0502020204030204" pitchFamily="34" charset="0"/>
              </a:rPr>
              <a:t>Risks</a:t>
            </a:r>
            <a:r>
              <a:rPr lang="de-DE" sz="1400" b="0" i="0" u="none" strike="noStrike">
                <a:solidFill>
                  <a:srgbClr val="000000"/>
                </a:solidFill>
                <a:effectLst/>
                <a:latin typeface="Calibri" panose="020F0502020204030204" pitchFamily="34" charset="0"/>
                <a:cs typeface="Calibri" panose="020F0502020204030204" pitchFamily="34" charset="0"/>
              </a:rPr>
              <a:t>, and </a:t>
            </a:r>
            <a:r>
              <a:rPr lang="de-DE" sz="1400" b="0" i="0" u="none" strike="noStrike" err="1">
                <a:solidFill>
                  <a:srgbClr val="000000"/>
                </a:solidFill>
                <a:effectLst/>
                <a:latin typeface="Calibri" panose="020F0502020204030204" pitchFamily="34" charset="0"/>
                <a:cs typeface="Calibri" panose="020F0502020204030204" pitchFamily="34" charset="0"/>
              </a:rPr>
              <a:t>Disasters</a:t>
            </a:r>
            <a:r>
              <a:rPr lang="de-DE" sz="1400" b="0" i="0" u="none" strike="noStrike">
                <a:solidFill>
                  <a:srgbClr val="000000"/>
                </a:solidFill>
                <a:effectLst/>
                <a:latin typeface="Calibri" panose="020F0502020204030204" pitchFamily="34" charset="0"/>
                <a:cs typeface="Calibri" panose="020F0502020204030204" pitchFamily="34" charset="0"/>
              </a:rPr>
              <a:t> ISBN: 978-0-12-396483-0, 181-196</a:t>
            </a:r>
          </a:p>
        </p:txBody>
      </p:sp>
      <p:sp>
        <p:nvSpPr>
          <p:cNvPr id="5" name="Fußzeilenplatzhalter 4">
            <a:extLst>
              <a:ext uri="{FF2B5EF4-FFF2-40B4-BE49-F238E27FC236}">
                <a16:creationId xmlns:a16="http://schemas.microsoft.com/office/drawing/2014/main" id="{5B2B52AC-4ED3-9009-35BC-A1848A00DBD1}"/>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192569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1986F-F53D-C5DE-8709-DD834E17226D}"/>
              </a:ext>
            </a:extLst>
          </p:cNvPr>
          <p:cNvSpPr>
            <a:spLocks noGrp="1"/>
          </p:cNvSpPr>
          <p:nvPr>
            <p:ph type="title"/>
          </p:nvPr>
        </p:nvSpPr>
        <p:spPr>
          <a:xfrm>
            <a:off x="200889" y="-18042"/>
            <a:ext cx="5008420" cy="1325563"/>
          </a:xfrm>
        </p:spPr>
        <p:txBody>
          <a:bodyPr/>
          <a:lstStyle/>
          <a:p>
            <a:r>
              <a:rPr lang="en-US" err="1"/>
              <a:t>Schwere</a:t>
            </a:r>
            <a:r>
              <a:rPr lang="en-US"/>
              <a:t> </a:t>
            </a:r>
            <a:r>
              <a:rPr lang="en-US" err="1"/>
              <a:t>Sturmfluten</a:t>
            </a:r>
            <a:endParaRPr lang="en-US"/>
          </a:p>
        </p:txBody>
      </p:sp>
      <p:sp>
        <p:nvSpPr>
          <p:cNvPr id="3" name="Inhaltsplatzhalter 2">
            <a:extLst>
              <a:ext uri="{FF2B5EF4-FFF2-40B4-BE49-F238E27FC236}">
                <a16:creationId xmlns:a16="http://schemas.microsoft.com/office/drawing/2014/main" id="{CFC03BC5-53E9-4B6E-052A-A1C837C69FF9}"/>
              </a:ext>
            </a:extLst>
          </p:cNvPr>
          <p:cNvSpPr>
            <a:spLocks noGrp="1"/>
          </p:cNvSpPr>
          <p:nvPr>
            <p:ph idx="1"/>
          </p:nvPr>
        </p:nvSpPr>
        <p:spPr>
          <a:xfrm>
            <a:off x="270162" y="1019754"/>
            <a:ext cx="5825838" cy="402662"/>
          </a:xfrm>
        </p:spPr>
        <p:txBody>
          <a:bodyPr>
            <a:normAutofit fontScale="85000" lnSpcReduction="10000"/>
          </a:bodyPr>
          <a:lstStyle/>
          <a:p>
            <a:pPr marL="0" indent="0">
              <a:buNone/>
            </a:pPr>
            <a:r>
              <a:rPr lang="de-DE">
                <a:effectLst/>
                <a:latin typeface="Times New Roman" panose="02020603050405020304" pitchFamily="18" charset="0"/>
              </a:rPr>
              <a:t>30. Dezember 1913, </a:t>
            </a:r>
            <a:r>
              <a:rPr lang="de-DE" i="0" u="none" strike="noStrike" err="1">
                <a:solidFill>
                  <a:srgbClr val="5F6368"/>
                </a:solidFill>
                <a:effectLst/>
                <a:latin typeface="arial" panose="020B0604020202020204" pitchFamily="34" charset="0"/>
              </a:rPr>
              <a:t>Dievenow</a:t>
            </a:r>
            <a:r>
              <a:rPr lang="de-DE" i="0" u="none" strike="noStrike">
                <a:solidFill>
                  <a:srgbClr val="5F6368"/>
                </a:solidFill>
                <a:effectLst/>
                <a:latin typeface="arial" panose="020B0604020202020204" pitchFamily="34" charset="0"/>
              </a:rPr>
              <a:t> (</a:t>
            </a:r>
            <a:r>
              <a:rPr lang="de-DE" i="0" u="none" strike="noStrike" err="1">
                <a:solidFill>
                  <a:srgbClr val="5F6368"/>
                </a:solidFill>
                <a:effectLst/>
                <a:latin typeface="arial" panose="020B0604020202020204" pitchFamily="34" charset="0"/>
              </a:rPr>
              <a:t>Dziwnów</a:t>
            </a:r>
            <a:r>
              <a:rPr lang="de-DE" i="0" u="none" strike="noStrike">
                <a:solidFill>
                  <a:srgbClr val="5F6368"/>
                </a:solidFill>
                <a:effectLst/>
                <a:latin typeface="arial" panose="020B0604020202020204" pitchFamily="34" charset="0"/>
              </a:rPr>
              <a:t>)</a:t>
            </a:r>
            <a:endParaRPr lang="en-US"/>
          </a:p>
        </p:txBody>
      </p:sp>
      <p:sp>
        <p:nvSpPr>
          <p:cNvPr id="6" name="Foliennummernplatzhalter 5">
            <a:extLst>
              <a:ext uri="{FF2B5EF4-FFF2-40B4-BE49-F238E27FC236}">
                <a16:creationId xmlns:a16="http://schemas.microsoft.com/office/drawing/2014/main" id="{C2A55879-0E84-E891-FBB5-EA8535A041D9}"/>
              </a:ext>
            </a:extLst>
          </p:cNvPr>
          <p:cNvSpPr>
            <a:spLocks noGrp="1"/>
          </p:cNvSpPr>
          <p:nvPr>
            <p:ph type="sldNum" sz="quarter" idx="12"/>
          </p:nvPr>
        </p:nvSpPr>
        <p:spPr/>
        <p:txBody>
          <a:bodyPr/>
          <a:lstStyle/>
          <a:p>
            <a:fld id="{5860A7D8-607D-2E49-9B0F-DA6F063FC173}" type="slidenum">
              <a:rPr lang="en-US" smtClean="0"/>
              <a:t>18</a:t>
            </a:fld>
            <a:endParaRPr lang="en-US"/>
          </a:p>
        </p:txBody>
      </p:sp>
      <p:sp>
        <p:nvSpPr>
          <p:cNvPr id="14" name="Textfeld 13">
            <a:extLst>
              <a:ext uri="{FF2B5EF4-FFF2-40B4-BE49-F238E27FC236}">
                <a16:creationId xmlns:a16="http://schemas.microsoft.com/office/drawing/2014/main" id="{2573652F-3E5F-9EA3-0F35-31E5C1C94ECA}"/>
              </a:ext>
            </a:extLst>
          </p:cNvPr>
          <p:cNvSpPr txBox="1"/>
          <p:nvPr/>
        </p:nvSpPr>
        <p:spPr>
          <a:xfrm>
            <a:off x="6300357" y="4995129"/>
            <a:ext cx="5684815" cy="1169551"/>
          </a:xfrm>
          <a:prstGeom prst="rect">
            <a:avLst/>
          </a:prstGeom>
          <a:noFill/>
        </p:spPr>
        <p:txBody>
          <a:bodyPr wrap="square" rtlCol="0">
            <a:spAutoFit/>
          </a:bodyPr>
          <a:lstStyle/>
          <a:p>
            <a:pPr algn="r"/>
            <a:r>
              <a:rPr lang="de-DE" sz="1400" b="0" i="0" u="none" strike="noStrike" dirty="0">
                <a:solidFill>
                  <a:srgbClr val="000000"/>
                </a:solidFill>
                <a:effectLst/>
                <a:latin typeface="Calibri" panose="020F0502020204030204" pitchFamily="34" charset="0"/>
                <a:cs typeface="Calibri" panose="020F0502020204030204" pitchFamily="34" charset="0"/>
              </a:rPr>
              <a:t>von Storch, H., </a:t>
            </a:r>
            <a:r>
              <a:rPr lang="ja-JP" altLang="de-DE" sz="1400" b="0" i="0" u="none" strike="noStrike">
                <a:solidFill>
                  <a:srgbClr val="000000"/>
                </a:solidFill>
                <a:effectLst/>
                <a:latin typeface="Calibri" panose="020F0502020204030204" pitchFamily="34" charset="0"/>
                <a:cs typeface="Calibri" panose="020F0502020204030204" pitchFamily="34" charset="0"/>
              </a:rPr>
              <a:t>江文胜 </a:t>
            </a:r>
            <a:r>
              <a:rPr lang="de-DE" altLang="ja-JP" sz="1400" b="0" i="0" u="none" strike="noStrike" dirty="0">
                <a:solidFill>
                  <a:srgbClr val="000000"/>
                </a:solidFill>
                <a:effectLst/>
                <a:latin typeface="Calibri" panose="020F0502020204030204" pitchFamily="34" charset="0"/>
                <a:cs typeface="Calibri" panose="020F0502020204030204" pitchFamily="34" charset="0"/>
              </a:rPr>
              <a:t>(</a:t>
            </a:r>
            <a:r>
              <a:rPr lang="de-DE" sz="1400" b="0" i="0" u="none" strike="noStrike" dirty="0">
                <a:solidFill>
                  <a:srgbClr val="000000"/>
                </a:solidFill>
                <a:effectLst/>
                <a:latin typeface="Calibri" panose="020F0502020204030204" pitchFamily="34" charset="0"/>
                <a:cs typeface="Calibri" panose="020F0502020204030204" pitchFamily="34" charset="0"/>
              </a:rPr>
              <a:t>Jiang W.), and K K. </a:t>
            </a:r>
            <a:r>
              <a:rPr lang="de-DE" sz="1400" b="0" i="0" u="none" strike="noStrike" dirty="0" err="1">
                <a:solidFill>
                  <a:srgbClr val="000000"/>
                </a:solidFill>
                <a:effectLst/>
                <a:latin typeface="Calibri" panose="020F0502020204030204" pitchFamily="34" charset="0"/>
                <a:cs typeface="Calibri" panose="020F0502020204030204" pitchFamily="34" charset="0"/>
              </a:rPr>
              <a:t>Furmancyk</a:t>
            </a:r>
            <a:r>
              <a:rPr lang="de-DE" sz="1400" b="0" i="0" u="none" strike="noStrike" dirty="0">
                <a:solidFill>
                  <a:srgbClr val="000000"/>
                </a:solidFill>
                <a:effectLst/>
                <a:latin typeface="Calibri" panose="020F0502020204030204" pitchFamily="34" charset="0"/>
                <a:cs typeface="Calibri" panose="020F0502020204030204" pitchFamily="34" charset="0"/>
              </a:rPr>
              <a:t>, 2014: Storm Surge Case Studies. In J. Ellis, D. Sherman, and J.F. Schroder (</a:t>
            </a:r>
            <a:r>
              <a:rPr lang="de-DE" sz="1400" b="0" i="0" u="none" strike="noStrike" dirty="0" err="1">
                <a:solidFill>
                  <a:srgbClr val="000000"/>
                </a:solidFill>
                <a:effectLst/>
                <a:latin typeface="Calibri" panose="020F0502020204030204" pitchFamily="34" charset="0"/>
                <a:cs typeface="Calibri" panose="020F0502020204030204" pitchFamily="34" charset="0"/>
              </a:rPr>
              <a:t>eds</a:t>
            </a:r>
            <a:r>
              <a:rPr lang="de-DE" sz="1400" b="0" i="0" u="none" strike="noStrike" dirty="0">
                <a:solidFill>
                  <a:srgbClr val="000000"/>
                </a:solidFill>
                <a:effectLst/>
                <a:latin typeface="Calibri" panose="020F0502020204030204" pitchFamily="34" charset="0"/>
                <a:cs typeface="Calibri" panose="020F0502020204030204" pitchFamily="34" charset="0"/>
              </a:rPr>
              <a:t>): </a:t>
            </a:r>
            <a:r>
              <a:rPr lang="de-DE" sz="1400" b="0" i="1" u="none" strike="noStrike" dirty="0" err="1">
                <a:solidFill>
                  <a:srgbClr val="000000"/>
                </a:solidFill>
                <a:effectLst/>
                <a:latin typeface="Calibri" panose="020F0502020204030204" pitchFamily="34" charset="0"/>
                <a:cs typeface="Calibri" panose="020F0502020204030204" pitchFamily="34" charset="0"/>
              </a:rPr>
              <a:t>Coastal</a:t>
            </a:r>
            <a:r>
              <a:rPr lang="de-DE" sz="1400" b="0" i="1" u="none" strike="noStrike" dirty="0">
                <a:solidFill>
                  <a:srgbClr val="000000"/>
                </a:solidFill>
                <a:effectLst/>
                <a:latin typeface="Calibri" panose="020F0502020204030204" pitchFamily="34" charset="0"/>
                <a:cs typeface="Calibri" panose="020F0502020204030204" pitchFamily="34" charset="0"/>
              </a:rPr>
              <a:t> and Marine Natural Hazards and </a:t>
            </a:r>
            <a:r>
              <a:rPr lang="de-DE" sz="1400" b="0" i="1" u="none" strike="noStrike" dirty="0" err="1">
                <a:solidFill>
                  <a:srgbClr val="000000"/>
                </a:solidFill>
                <a:effectLst/>
                <a:latin typeface="Calibri" panose="020F0502020204030204" pitchFamily="34" charset="0"/>
                <a:cs typeface="Calibri" panose="020F0502020204030204" pitchFamily="34" charset="0"/>
              </a:rPr>
              <a:t>Disasters</a:t>
            </a:r>
            <a:r>
              <a:rPr lang="de-DE" sz="1400" b="0" i="0" u="none" strike="noStrike" dirty="0">
                <a:solidFill>
                  <a:srgbClr val="000000"/>
                </a:solidFill>
                <a:effectLst/>
                <a:latin typeface="Calibri" panose="020F0502020204030204" pitchFamily="34" charset="0"/>
                <a:cs typeface="Calibri" panose="020F0502020204030204" pitchFamily="34" charset="0"/>
              </a:rPr>
              <a:t>, Elsevier </a:t>
            </a:r>
            <a:r>
              <a:rPr lang="de-DE" sz="1400" b="0" i="0" u="none" strike="noStrike" dirty="0" err="1">
                <a:solidFill>
                  <a:srgbClr val="000000"/>
                </a:solidFill>
                <a:effectLst/>
                <a:latin typeface="Calibri" panose="020F0502020204030204" pitchFamily="34" charset="0"/>
                <a:cs typeface="Calibri" panose="020F0502020204030204" pitchFamily="34" charset="0"/>
              </a:rPr>
              <a:t>Treatise</a:t>
            </a:r>
            <a:r>
              <a:rPr lang="de-DE" sz="1400" b="0" i="0" u="none" strike="noStrike" dirty="0">
                <a:solidFill>
                  <a:srgbClr val="000000"/>
                </a:solidFill>
                <a:effectLst/>
                <a:latin typeface="Calibri" panose="020F0502020204030204" pitchFamily="34" charset="0"/>
                <a:cs typeface="Calibri" panose="020F0502020204030204" pitchFamily="34" charset="0"/>
              </a:rPr>
              <a:t> in Hazards and </a:t>
            </a:r>
            <a:r>
              <a:rPr lang="de-DE" sz="1400" b="0" i="0" u="none" strike="noStrike" dirty="0" err="1">
                <a:solidFill>
                  <a:srgbClr val="000000"/>
                </a:solidFill>
                <a:effectLst/>
                <a:latin typeface="Calibri" panose="020F0502020204030204" pitchFamily="34" charset="0"/>
                <a:cs typeface="Calibri" panose="020F0502020204030204" pitchFamily="34" charset="0"/>
              </a:rPr>
              <a:t>Disasters</a:t>
            </a:r>
            <a:r>
              <a:rPr lang="de-DE" sz="1400" b="0" i="0" u="none" strike="noStrike" dirty="0">
                <a:solidFill>
                  <a:srgbClr val="000000"/>
                </a:solidFill>
                <a:effectLst/>
                <a:latin typeface="Calibri" panose="020F0502020204030204" pitchFamily="34" charset="0"/>
                <a:cs typeface="Calibri" panose="020F0502020204030204" pitchFamily="34" charset="0"/>
              </a:rPr>
              <a:t> </a:t>
            </a:r>
            <a:r>
              <a:rPr lang="de-DE" sz="1400" b="0" i="0" u="none" strike="noStrike" dirty="0" err="1">
                <a:solidFill>
                  <a:srgbClr val="000000"/>
                </a:solidFill>
                <a:effectLst/>
                <a:latin typeface="Calibri" panose="020F0502020204030204" pitchFamily="34" charset="0"/>
                <a:cs typeface="Calibri" panose="020F0502020204030204" pitchFamily="34" charset="0"/>
              </a:rPr>
              <a:t>Coastal</a:t>
            </a:r>
            <a:r>
              <a:rPr lang="de-DE" sz="1400" b="0" i="0" u="none" strike="noStrike" dirty="0">
                <a:solidFill>
                  <a:srgbClr val="000000"/>
                </a:solidFill>
                <a:effectLst/>
                <a:latin typeface="Calibri" panose="020F0502020204030204" pitchFamily="34" charset="0"/>
                <a:cs typeface="Calibri" panose="020F0502020204030204" pitchFamily="34" charset="0"/>
              </a:rPr>
              <a:t> and Marine Hazards, </a:t>
            </a:r>
            <a:r>
              <a:rPr lang="de-DE" sz="1400" b="0" i="0" u="none" strike="noStrike" dirty="0" err="1">
                <a:solidFill>
                  <a:srgbClr val="000000"/>
                </a:solidFill>
                <a:effectLst/>
                <a:latin typeface="Calibri" panose="020F0502020204030204" pitchFamily="34" charset="0"/>
                <a:cs typeface="Calibri" panose="020F0502020204030204" pitchFamily="34" charset="0"/>
              </a:rPr>
              <a:t>Risks</a:t>
            </a:r>
            <a:r>
              <a:rPr lang="de-DE" sz="1400" b="0" i="0" u="none" strike="noStrike" dirty="0">
                <a:solidFill>
                  <a:srgbClr val="000000"/>
                </a:solidFill>
                <a:effectLst/>
                <a:latin typeface="Calibri" panose="020F0502020204030204" pitchFamily="34" charset="0"/>
                <a:cs typeface="Calibri" panose="020F0502020204030204" pitchFamily="34" charset="0"/>
              </a:rPr>
              <a:t>, and </a:t>
            </a:r>
            <a:r>
              <a:rPr lang="de-DE" sz="1400" b="0" i="0" u="none" strike="noStrike" dirty="0" err="1">
                <a:solidFill>
                  <a:srgbClr val="000000"/>
                </a:solidFill>
                <a:effectLst/>
                <a:latin typeface="Calibri" panose="020F0502020204030204" pitchFamily="34" charset="0"/>
                <a:cs typeface="Calibri" panose="020F0502020204030204" pitchFamily="34" charset="0"/>
              </a:rPr>
              <a:t>Disasters</a:t>
            </a:r>
            <a:r>
              <a:rPr lang="de-DE" sz="1400" b="0" i="0" u="none" strike="noStrike" dirty="0">
                <a:solidFill>
                  <a:srgbClr val="000000"/>
                </a:solidFill>
                <a:effectLst/>
                <a:latin typeface="Calibri" panose="020F0502020204030204" pitchFamily="34" charset="0"/>
                <a:cs typeface="Calibri" panose="020F0502020204030204" pitchFamily="34" charset="0"/>
              </a:rPr>
              <a:t> </a:t>
            </a:r>
            <a:br>
              <a:rPr lang="de-DE" sz="1400" b="0" i="0" u="none" strike="noStrike" dirty="0">
                <a:solidFill>
                  <a:srgbClr val="000000"/>
                </a:solidFill>
                <a:effectLst/>
                <a:latin typeface="Calibri" panose="020F0502020204030204" pitchFamily="34" charset="0"/>
                <a:cs typeface="Calibri" panose="020F0502020204030204" pitchFamily="34" charset="0"/>
              </a:rPr>
            </a:br>
            <a:r>
              <a:rPr lang="de-DE" sz="1400" b="0" i="0" u="none" strike="noStrike" dirty="0">
                <a:solidFill>
                  <a:srgbClr val="000000"/>
                </a:solidFill>
                <a:effectLst/>
                <a:latin typeface="Calibri" panose="020F0502020204030204" pitchFamily="34" charset="0"/>
                <a:cs typeface="Calibri" panose="020F0502020204030204" pitchFamily="34" charset="0"/>
              </a:rPr>
              <a:t>ISBN: 978-0-12-396483-0, 181-196</a:t>
            </a:r>
          </a:p>
        </p:txBody>
      </p:sp>
      <p:pic>
        <p:nvPicPr>
          <p:cNvPr id="25" name="Grafik 24" descr="Ein Bild, das Karte, Text, Atlas enthält.&#10;&#10;Automatisch generierte Beschreibung">
            <a:extLst>
              <a:ext uri="{FF2B5EF4-FFF2-40B4-BE49-F238E27FC236}">
                <a16:creationId xmlns:a16="http://schemas.microsoft.com/office/drawing/2014/main" id="{A0FF9E3D-78F4-8A91-87FE-AAAC303EB561}"/>
              </a:ext>
            </a:extLst>
          </p:cNvPr>
          <p:cNvPicPr>
            <a:picLocks noChangeAspect="1"/>
          </p:cNvPicPr>
          <p:nvPr/>
        </p:nvPicPr>
        <p:blipFill>
          <a:blip r:embed="rId2"/>
          <a:stretch>
            <a:fillRect/>
          </a:stretch>
        </p:blipFill>
        <p:spPr>
          <a:xfrm>
            <a:off x="6096000" y="1766805"/>
            <a:ext cx="5768931" cy="3169688"/>
          </a:xfrm>
          <a:prstGeom prst="rect">
            <a:avLst/>
          </a:prstGeom>
        </p:spPr>
      </p:pic>
      <p:sp>
        <p:nvSpPr>
          <p:cNvPr id="26" name="Textfeld 25">
            <a:extLst>
              <a:ext uri="{FF2B5EF4-FFF2-40B4-BE49-F238E27FC236}">
                <a16:creationId xmlns:a16="http://schemas.microsoft.com/office/drawing/2014/main" id="{E47906FE-DCB0-688A-B89D-C395356C012D}"/>
              </a:ext>
            </a:extLst>
          </p:cNvPr>
          <p:cNvSpPr txBox="1"/>
          <p:nvPr/>
        </p:nvSpPr>
        <p:spPr>
          <a:xfrm>
            <a:off x="6369630" y="1061838"/>
            <a:ext cx="5735782" cy="646331"/>
          </a:xfrm>
          <a:prstGeom prst="rect">
            <a:avLst/>
          </a:prstGeom>
          <a:noFill/>
        </p:spPr>
        <p:txBody>
          <a:bodyPr wrap="square" rtlCol="0">
            <a:spAutoFit/>
          </a:bodyPr>
          <a:lstStyle/>
          <a:p>
            <a:pPr algn="r"/>
            <a:r>
              <a:rPr lang="en-US" i="1" dirty="0"/>
              <a:t>Die </a:t>
            </a:r>
            <a:r>
              <a:rPr lang="en-US" i="1" dirty="0" err="1"/>
              <a:t>Sturmflut</a:t>
            </a:r>
            <a:r>
              <a:rPr lang="en-US" i="1" dirty="0"/>
              <a:t> </a:t>
            </a:r>
            <a:r>
              <a:rPr lang="en-US" i="1" dirty="0" err="1"/>
              <a:t>vom</a:t>
            </a:r>
            <a:r>
              <a:rPr lang="en-US" i="1" dirty="0"/>
              <a:t> </a:t>
            </a:r>
            <a:r>
              <a:rPr lang="en-US" i="1" dirty="0" err="1"/>
              <a:t>Jahresende</a:t>
            </a:r>
            <a:r>
              <a:rPr lang="en-US" i="1" dirty="0"/>
              <a:t> 1913 </a:t>
            </a:r>
            <a:r>
              <a:rPr lang="en-US" i="1" dirty="0" err="1"/>
              <a:t>zerstörte</a:t>
            </a:r>
            <a:r>
              <a:rPr lang="en-US" i="1" dirty="0"/>
              <a:t> den </a:t>
            </a:r>
            <a:r>
              <a:rPr lang="en-US" i="1" dirty="0" err="1"/>
              <a:t>beliebten</a:t>
            </a:r>
            <a:r>
              <a:rPr lang="en-US" i="1" dirty="0"/>
              <a:t> </a:t>
            </a:r>
            <a:r>
              <a:rPr lang="en-US" i="1" dirty="0" err="1"/>
              <a:t>Badeort</a:t>
            </a:r>
            <a:r>
              <a:rPr lang="en-US" i="1" dirty="0"/>
              <a:t> </a:t>
            </a:r>
            <a:r>
              <a:rPr lang="en-US" i="1" dirty="0" err="1"/>
              <a:t>Dievenow</a:t>
            </a:r>
            <a:r>
              <a:rPr lang="en-US" i="1" dirty="0"/>
              <a:t>, </a:t>
            </a:r>
            <a:r>
              <a:rPr lang="en-US" i="1" dirty="0" err="1"/>
              <a:t>heute</a:t>
            </a:r>
            <a:r>
              <a:rPr lang="en-US" i="1" dirty="0"/>
              <a:t>: </a:t>
            </a:r>
            <a:r>
              <a:rPr lang="de-DE" i="1" u="none" strike="noStrike" dirty="0" err="1">
                <a:solidFill>
                  <a:srgbClr val="5F6368"/>
                </a:solidFill>
                <a:effectLst/>
                <a:latin typeface="arial" panose="020B0604020202020204" pitchFamily="34" charset="0"/>
              </a:rPr>
              <a:t>Dziwnów</a:t>
            </a:r>
            <a:r>
              <a:rPr lang="en-US" i="1" dirty="0"/>
              <a:t>, fast </a:t>
            </a:r>
            <a:r>
              <a:rPr lang="en-US" i="1" dirty="0" err="1"/>
              <a:t>völlig</a:t>
            </a:r>
            <a:r>
              <a:rPr lang="en-US" i="1" dirty="0"/>
              <a:t>.</a:t>
            </a:r>
          </a:p>
        </p:txBody>
      </p:sp>
      <p:sp>
        <p:nvSpPr>
          <p:cNvPr id="27" name="Pfeil nach oben 26">
            <a:extLst>
              <a:ext uri="{FF2B5EF4-FFF2-40B4-BE49-F238E27FC236}">
                <a16:creationId xmlns:a16="http://schemas.microsoft.com/office/drawing/2014/main" id="{840B5A95-8E65-23B5-74AE-07AC6BC9F8A2}"/>
              </a:ext>
            </a:extLst>
          </p:cNvPr>
          <p:cNvSpPr/>
          <p:nvPr/>
        </p:nvSpPr>
        <p:spPr>
          <a:xfrm rot="7505068">
            <a:off x="10651167" y="1726252"/>
            <a:ext cx="339436" cy="8439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A39FD49C-9F5E-DC8A-2D56-8E51547C3250}"/>
              </a:ext>
            </a:extLst>
          </p:cNvPr>
          <p:cNvPicPr>
            <a:picLocks noChangeAspect="1"/>
          </p:cNvPicPr>
          <p:nvPr/>
        </p:nvPicPr>
        <p:blipFill>
          <a:blip r:embed="rId3"/>
          <a:srcRect t="5159" b="3024"/>
          <a:stretch/>
        </p:blipFill>
        <p:spPr>
          <a:xfrm>
            <a:off x="262087" y="1708169"/>
            <a:ext cx="6107543" cy="5084517"/>
          </a:xfrm>
          <a:prstGeom prst="rect">
            <a:avLst/>
          </a:prstGeom>
        </p:spPr>
      </p:pic>
      <p:sp>
        <p:nvSpPr>
          <p:cNvPr id="8" name="Rechteck 7">
            <a:extLst>
              <a:ext uri="{FF2B5EF4-FFF2-40B4-BE49-F238E27FC236}">
                <a16:creationId xmlns:a16="http://schemas.microsoft.com/office/drawing/2014/main" id="{3409BCDF-366A-31C5-99AB-B4D1473A9F22}"/>
              </a:ext>
            </a:extLst>
          </p:cNvPr>
          <p:cNvSpPr/>
          <p:nvPr/>
        </p:nvSpPr>
        <p:spPr>
          <a:xfrm>
            <a:off x="466531" y="4282751"/>
            <a:ext cx="3862873"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92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21"/>
          <a:stretch/>
        </p:blipFill>
        <p:spPr bwMode="auto">
          <a:xfrm>
            <a:off x="185853" y="34206"/>
            <a:ext cx="49530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4"/>
          <p:cNvSpPr txBox="1">
            <a:spLocks noChangeArrowheads="1"/>
          </p:cNvSpPr>
          <p:nvPr/>
        </p:nvSpPr>
        <p:spPr bwMode="auto">
          <a:xfrm>
            <a:off x="5285677" y="4769296"/>
            <a:ext cx="6579219" cy="13234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p>
            <a:pPr algn="r">
              <a:spcBef>
                <a:spcPct val="50000"/>
              </a:spcBef>
            </a:pPr>
            <a:r>
              <a:rPr lang="de-DE" altLang="en-US" sz="1600" dirty="0">
                <a:latin typeface="+mj-lt"/>
              </a:rPr>
              <a:t>Abschätzung des Schadens für den Fall, dass die Dichte der Bevölkerung und die wirtschaftlichen Werte längs der US-Küste in der ganzen Zeit dem Niveau von 2005 entsprochen hätten. </a:t>
            </a:r>
            <a:br>
              <a:rPr lang="de-DE" altLang="en-US" sz="1600" dirty="0">
                <a:latin typeface="+mj-lt"/>
              </a:rPr>
            </a:br>
            <a:r>
              <a:rPr lang="de-DE" altLang="en-US" sz="1600" b="1" dirty="0">
                <a:latin typeface="+mj-lt"/>
              </a:rPr>
              <a:t>Die wirksamste Erklärung für den Anstieg der Schäden ist die wirtschaftlich-soziale Entwicklung, nicht der Klimawandel.</a:t>
            </a:r>
          </a:p>
        </p:txBody>
      </p:sp>
      <p:sp>
        <p:nvSpPr>
          <p:cNvPr id="45061" name="Text Box 5"/>
          <p:cNvSpPr txBox="1">
            <a:spLocks noChangeArrowheads="1"/>
          </p:cNvSpPr>
          <p:nvPr/>
        </p:nvSpPr>
        <p:spPr bwMode="auto">
          <a:xfrm>
            <a:off x="5378983" y="178295"/>
            <a:ext cx="6485913" cy="11079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p>
            <a:pPr>
              <a:spcBef>
                <a:spcPct val="50000"/>
              </a:spcBef>
            </a:pPr>
            <a:r>
              <a:rPr lang="de-DE" altLang="en-US" sz="2200" b="1" dirty="0"/>
              <a:t>Kann man dem massiven Zuwachs an Schäden durch extreme Wetterereignisse dem Klimawandel zuschreiben?</a:t>
            </a:r>
          </a:p>
        </p:txBody>
      </p:sp>
      <p:sp>
        <p:nvSpPr>
          <p:cNvPr id="45062" name="Text Box 6"/>
          <p:cNvSpPr txBox="1">
            <a:spLocks noChangeArrowheads="1"/>
          </p:cNvSpPr>
          <p:nvPr/>
        </p:nvSpPr>
        <p:spPr bwMode="auto">
          <a:xfrm>
            <a:off x="643053" y="977901"/>
            <a:ext cx="3810000" cy="8309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p>
            <a:pPr>
              <a:spcBef>
                <a:spcPct val="50000"/>
              </a:spcBef>
            </a:pPr>
            <a:r>
              <a:rPr lang="de-DE" altLang="en-US" sz="2400" b="1">
                <a:solidFill>
                  <a:schemeClr val="accent2"/>
                </a:solidFill>
                <a:latin typeface="+mj-lt"/>
              </a:rPr>
              <a:t>Schäden durch Atlantische Hurrikane an der US-Küste</a:t>
            </a:r>
          </a:p>
        </p:txBody>
      </p:sp>
      <p:sp>
        <p:nvSpPr>
          <p:cNvPr id="2" name="Textfeld 1"/>
          <p:cNvSpPr txBox="1"/>
          <p:nvPr/>
        </p:nvSpPr>
        <p:spPr>
          <a:xfrm>
            <a:off x="5285678" y="6199277"/>
            <a:ext cx="6579219" cy="419485"/>
          </a:xfrm>
          <a:prstGeom prst="rect">
            <a:avLst/>
          </a:prstGeom>
          <a:noFill/>
        </p:spPr>
        <p:txBody>
          <a:bodyPr wrap="square" lIns="80147" tIns="40074" rIns="80147" bIns="40074" rtlCol="0">
            <a:spAutoFit/>
          </a:bodyPr>
          <a:lstStyle/>
          <a:p>
            <a:pPr algn="l"/>
            <a:r>
              <a:rPr lang="de-DE" altLang="en-US" sz="1100"/>
              <a:t>Pielke, Jr., R.A., </a:t>
            </a:r>
            <a:r>
              <a:rPr lang="de-DE" altLang="en-US" sz="1100" err="1"/>
              <a:t>Gratz</a:t>
            </a:r>
            <a:r>
              <a:rPr lang="de-DE" altLang="en-US" sz="1100"/>
              <a:t>, J., </a:t>
            </a:r>
            <a:r>
              <a:rPr lang="de-DE" altLang="en-US" sz="1100" err="1"/>
              <a:t>Landsea</a:t>
            </a:r>
            <a:r>
              <a:rPr lang="de-DE" altLang="en-US" sz="1100"/>
              <a:t>, C.W., Collins, D., Saunders, M., and Musulin, R., 2008. </a:t>
            </a:r>
            <a:br>
              <a:rPr lang="de-DE" altLang="en-US" sz="1100"/>
            </a:br>
            <a:r>
              <a:rPr lang="de-DE" altLang="en-US" sz="1100" err="1"/>
              <a:t>Normalized</a:t>
            </a:r>
            <a:r>
              <a:rPr lang="de-DE" altLang="en-US" sz="1100"/>
              <a:t> Hurricane </a:t>
            </a:r>
            <a:r>
              <a:rPr lang="de-DE" altLang="en-US" sz="1100" err="1"/>
              <a:t>Damages</a:t>
            </a:r>
            <a:r>
              <a:rPr lang="de-DE" altLang="en-US" sz="1100"/>
              <a:t> in </a:t>
            </a:r>
            <a:r>
              <a:rPr lang="de-DE" altLang="en-US" sz="1100" err="1"/>
              <a:t>the</a:t>
            </a:r>
            <a:r>
              <a:rPr lang="de-DE" altLang="en-US" sz="1100"/>
              <a:t> United States: 1900-2005. Natural </a:t>
            </a:r>
            <a:r>
              <a:rPr lang="de-DE" altLang="en-US" sz="1100" err="1"/>
              <a:t>Hazards</a:t>
            </a:r>
            <a:r>
              <a:rPr lang="de-DE" altLang="en-US" sz="1100"/>
              <a:t> Review</a:t>
            </a:r>
            <a:endParaRPr lang="de-DE" sz="1100"/>
          </a:p>
        </p:txBody>
      </p:sp>
      <p:pic>
        <p:nvPicPr>
          <p:cNvPr id="3" name="Inhaltsplatzhalter 7" descr="Ein Bild, das Text, draußen enthält.&#10;&#10;Automatisch generierte Beschreibung">
            <a:extLst>
              <a:ext uri="{FF2B5EF4-FFF2-40B4-BE49-F238E27FC236}">
                <a16:creationId xmlns:a16="http://schemas.microsoft.com/office/drawing/2014/main" id="{5B1D0445-6C32-2148-974E-B6F65EA4D0B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949581" y="1392832"/>
            <a:ext cx="5050688" cy="3323185"/>
          </a:xfrm>
        </p:spPr>
      </p:pic>
      <p:sp>
        <p:nvSpPr>
          <p:cNvPr id="5" name="Foliennummernplatzhalter 4">
            <a:extLst>
              <a:ext uri="{FF2B5EF4-FFF2-40B4-BE49-F238E27FC236}">
                <a16:creationId xmlns:a16="http://schemas.microsoft.com/office/drawing/2014/main" id="{831D31F1-7731-C782-A00E-7B94C4BA986B}"/>
              </a:ext>
            </a:extLst>
          </p:cNvPr>
          <p:cNvSpPr>
            <a:spLocks noGrp="1"/>
          </p:cNvSpPr>
          <p:nvPr>
            <p:ph type="sldNum" sz="quarter" idx="12"/>
          </p:nvPr>
        </p:nvSpPr>
        <p:spPr/>
        <p:txBody>
          <a:bodyPr/>
          <a:lstStyle/>
          <a:p>
            <a:fld id="{E0A0AE6A-7158-4DD3-9140-58D5CDFD4F47}" type="slidenum">
              <a:rPr lang="en-US" smtClean="0"/>
              <a:t>19</a:t>
            </a:fld>
            <a:endParaRPr lang="en-US"/>
          </a:p>
        </p:txBody>
      </p:sp>
      <p:pic>
        <p:nvPicPr>
          <p:cNvPr id="9" name="Grafik 8">
            <a:extLst>
              <a:ext uri="{FF2B5EF4-FFF2-40B4-BE49-F238E27FC236}">
                <a16:creationId xmlns:a16="http://schemas.microsoft.com/office/drawing/2014/main" id="{30ABC2CA-4159-F402-A83B-969A23B12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79" y="3195278"/>
            <a:ext cx="4876800" cy="3314700"/>
          </a:xfrm>
          <a:prstGeom prst="rect">
            <a:avLst/>
          </a:prstGeom>
        </p:spPr>
      </p:pic>
    </p:spTree>
    <p:extLst>
      <p:ext uri="{BB962C8B-B14F-4D97-AF65-F5344CB8AC3E}">
        <p14:creationId xmlns:p14="http://schemas.microsoft.com/office/powerpoint/2010/main" val="40623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title" idx="4294967295"/>
          </p:nvPr>
        </p:nvSpPr>
        <p:spPr bwMode="auto">
          <a:xfrm>
            <a:off x="367748" y="200851"/>
            <a:ext cx="5334000" cy="638169"/>
          </a:xfrm>
          <a:prstGeom prst="rect">
            <a:avLst/>
          </a:prstGeom>
        </p:spPr>
        <p:txBody>
          <a:bodyPr vert="horz" lIns="91440" tIns="45720" rIns="91440" bIns="45720" rtlCol="0" anchor="b">
            <a:normAutofit fontScale="90000"/>
          </a:bodyPr>
          <a:lstStyle/>
          <a:p>
            <a:r>
              <a:rPr lang="en-US" b="1" dirty="0">
                <a:latin typeface="+mn-lt"/>
              </a:rPr>
              <a:t>Hans von Storch</a:t>
            </a:r>
          </a:p>
        </p:txBody>
      </p:sp>
      <p:pic>
        <p:nvPicPr>
          <p:cNvPr id="5123" name="Picture 2" descr="shg"/>
          <p:cNvPicPr>
            <a:picLocks noChangeAspect="1" noChangeArrowheads="1"/>
          </p:cNvPicPr>
          <p:nvPr/>
        </p:nvPicPr>
        <p:blipFill>
          <a:blip r:embed="rId3" cstate="print"/>
          <a:stretch>
            <a:fillRect/>
          </a:stretch>
        </p:blipFill>
        <p:spPr bwMode="auto">
          <a:xfrm>
            <a:off x="9628533" y="3498929"/>
            <a:ext cx="2233185" cy="3116966"/>
          </a:xfrm>
          <a:prstGeom prst="rect">
            <a:avLst/>
          </a:prstGeom>
          <a:noFill/>
        </p:spPr>
      </p:pic>
      <p:sp>
        <p:nvSpPr>
          <p:cNvPr id="7" name="Rectangle 4">
            <a:extLst>
              <a:ext uri="{FF2B5EF4-FFF2-40B4-BE49-F238E27FC236}">
                <a16:creationId xmlns:a16="http://schemas.microsoft.com/office/drawing/2014/main" id="{CC3C8FCE-7530-F8B5-809A-384E3C1E977C}"/>
              </a:ext>
            </a:extLst>
          </p:cNvPr>
          <p:cNvSpPr txBox="1">
            <a:spLocks noChangeArrowheads="1"/>
          </p:cNvSpPr>
          <p:nvPr/>
        </p:nvSpPr>
        <p:spPr bwMode="auto">
          <a:xfrm>
            <a:off x="325878" y="954664"/>
            <a:ext cx="7139394" cy="4814131"/>
          </a:xfrm>
          <a:prstGeom prst="rect">
            <a:avLst/>
          </a:prstGeom>
          <a:noFill/>
          <a:ln>
            <a:miter lim="800000"/>
            <a:headEnd/>
            <a:tailEnd/>
          </a:ln>
        </p:spPr>
        <p:txBody>
          <a:bodyPr vert="horz" lIns="91424" tIns="45712" rIns="91424" bIns="4571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2000" dirty="0"/>
              <a:t>Klimaforscher seit 1971</a:t>
            </a:r>
          </a:p>
          <a:p>
            <a:pPr>
              <a:lnSpc>
                <a:spcPct val="100000"/>
              </a:lnSpc>
            </a:pPr>
            <a:r>
              <a:rPr lang="de-DE" sz="2000" dirty="0"/>
              <a:t>Spezialgebiet: Küstenklima, also Windstürme,  Sturmfluten, Seegang; Nordsee, Ostsee, Nordatlantik, chinesische Randmeere; Klimastatistik, Modellierung</a:t>
            </a:r>
          </a:p>
          <a:p>
            <a:pPr>
              <a:lnSpc>
                <a:spcPct val="100000"/>
              </a:lnSpc>
            </a:pPr>
            <a:r>
              <a:rPr lang="de-DE" sz="2000" dirty="0"/>
              <a:t>Emeritus Direktor des Instituts für Küstenforschung des Helmholtz-Zentrums Geesthacht</a:t>
            </a:r>
          </a:p>
          <a:p>
            <a:pPr>
              <a:lnSpc>
                <a:spcPct val="100000"/>
              </a:lnSpc>
            </a:pPr>
            <a:r>
              <a:rPr lang="de-DE" sz="2000" dirty="0"/>
              <a:t>Mitglied der naturwissenschaftlichen und der sozialwissenschaftlichen Fakultäten der Universität Hamburg</a:t>
            </a:r>
          </a:p>
          <a:p>
            <a:pPr>
              <a:lnSpc>
                <a:spcPct val="100000"/>
              </a:lnSpc>
            </a:pPr>
            <a:r>
              <a:rPr lang="de-DE" sz="2000" dirty="0"/>
              <a:t>Gastprofessor an der Ozean-Universität von China in Qingdao</a:t>
            </a:r>
          </a:p>
          <a:p>
            <a:pPr>
              <a:lnSpc>
                <a:spcPct val="100000"/>
              </a:lnSpc>
            </a:pPr>
            <a:r>
              <a:rPr lang="de-DE" sz="2000" dirty="0"/>
              <a:t>Leitauthor vom 3. und 5. Sachstandsbericht des IPCC</a:t>
            </a:r>
          </a:p>
          <a:p>
            <a:pPr>
              <a:lnSpc>
                <a:spcPct val="100000"/>
              </a:lnSpc>
            </a:pPr>
            <a:r>
              <a:rPr lang="de-DE" sz="2000" dirty="0"/>
              <a:t>Bundesverdienstkreuz 1. Klasse</a:t>
            </a:r>
          </a:p>
          <a:p>
            <a:pPr>
              <a:lnSpc>
                <a:spcPct val="100000"/>
              </a:lnSpc>
            </a:pPr>
            <a:r>
              <a:rPr lang="de-DE" sz="2000" dirty="0"/>
              <a:t>Mitarbeiter von Klaus Hasselmann</a:t>
            </a:r>
          </a:p>
          <a:p>
            <a:pPr marL="0" indent="0">
              <a:lnSpc>
                <a:spcPct val="100000"/>
              </a:lnSpc>
              <a:buNone/>
            </a:pPr>
            <a:endParaRPr lang="de-DE" sz="2000" dirty="0"/>
          </a:p>
          <a:p>
            <a:pPr marL="0" indent="0">
              <a:lnSpc>
                <a:spcPct val="100000"/>
              </a:lnSpc>
              <a:buFont typeface="Arial" panose="020B0604020202020204" pitchFamily="34" charset="0"/>
              <a:buNone/>
            </a:pPr>
            <a:endParaRPr lang="de-DE" sz="2000" dirty="0"/>
          </a:p>
        </p:txBody>
      </p:sp>
      <p:pic>
        <p:nvPicPr>
          <p:cNvPr id="8" name="Grafik 7" descr="Ein Bild, das Text, ClipArt, Outdoorobjekt enthält.&#10;&#10;Automatisch generierte Beschreibung">
            <a:extLst>
              <a:ext uri="{FF2B5EF4-FFF2-40B4-BE49-F238E27FC236}">
                <a16:creationId xmlns:a16="http://schemas.microsoft.com/office/drawing/2014/main" id="{41B5C96C-78D8-BEE9-23C0-77976A1FC175}"/>
              </a:ext>
            </a:extLst>
          </p:cNvPr>
          <p:cNvPicPr>
            <a:picLocks noChangeAspect="1"/>
          </p:cNvPicPr>
          <p:nvPr/>
        </p:nvPicPr>
        <p:blipFill rotWithShape="1">
          <a:blip r:embed="rId4">
            <a:extLst>
              <a:ext uri="{28A0092B-C50C-407E-A947-70E740481C1C}">
                <a14:useLocalDpi xmlns:a14="http://schemas.microsoft.com/office/drawing/2010/main" val="0"/>
              </a:ext>
            </a:extLst>
          </a:blip>
          <a:srcRect l="22762" r="20900"/>
          <a:stretch/>
        </p:blipFill>
        <p:spPr>
          <a:xfrm flipH="1">
            <a:off x="245935" y="4782362"/>
            <a:ext cx="349142" cy="403716"/>
          </a:xfrm>
          <a:prstGeom prst="rect">
            <a:avLst/>
          </a:prstGeom>
        </p:spPr>
      </p:pic>
      <p:pic>
        <p:nvPicPr>
          <p:cNvPr id="4" name="Grafik 3" descr="Ein Bild, das Text, Screenshot, Grafikdesign, Schrift enthält.&#10;&#10;KI-generierte Inhalte können fehlerhaft sein.">
            <a:extLst>
              <a:ext uri="{FF2B5EF4-FFF2-40B4-BE49-F238E27FC236}">
                <a16:creationId xmlns:a16="http://schemas.microsoft.com/office/drawing/2014/main" id="{C84C9E0E-FE9C-20C7-97EE-A674C1273B84}"/>
              </a:ext>
            </a:extLst>
          </p:cNvPr>
          <p:cNvPicPr>
            <a:picLocks noChangeAspect="1"/>
          </p:cNvPicPr>
          <p:nvPr/>
        </p:nvPicPr>
        <p:blipFill>
          <a:blip r:embed="rId5"/>
          <a:stretch>
            <a:fillRect/>
          </a:stretch>
        </p:blipFill>
        <p:spPr>
          <a:xfrm>
            <a:off x="7465272" y="190547"/>
            <a:ext cx="2116819" cy="3228149"/>
          </a:xfrm>
          <a:prstGeom prst="rect">
            <a:avLst/>
          </a:prstGeom>
        </p:spPr>
      </p:pic>
      <p:pic>
        <p:nvPicPr>
          <p:cNvPr id="6" name="Grafik 5" descr="Ein Bild, das Text, Wasser, Natur, draußen enthält.&#10;&#10;KI-generierte Inhalte können fehlerhaft sein.">
            <a:extLst>
              <a:ext uri="{FF2B5EF4-FFF2-40B4-BE49-F238E27FC236}">
                <a16:creationId xmlns:a16="http://schemas.microsoft.com/office/drawing/2014/main" id="{B46000C1-E5F6-1041-2A52-AFA5A2309F39}"/>
              </a:ext>
            </a:extLst>
          </p:cNvPr>
          <p:cNvPicPr>
            <a:picLocks noChangeAspect="1"/>
          </p:cNvPicPr>
          <p:nvPr/>
        </p:nvPicPr>
        <p:blipFill>
          <a:blip r:embed="rId6"/>
          <a:stretch>
            <a:fillRect/>
          </a:stretch>
        </p:blipFill>
        <p:spPr>
          <a:xfrm>
            <a:off x="9628534" y="200851"/>
            <a:ext cx="2233185" cy="3217845"/>
          </a:xfrm>
          <a:prstGeom prst="rect">
            <a:avLst/>
          </a:prstGeom>
        </p:spPr>
      </p:pic>
      <p:pic>
        <p:nvPicPr>
          <p:cNvPr id="11" name="Grafik 10" descr="Ein Bild, das Text, Screenshot, Poster, Schrift enthält.&#10;&#10;KI-generierte Inhalte können fehlerhaft sein.">
            <a:extLst>
              <a:ext uri="{FF2B5EF4-FFF2-40B4-BE49-F238E27FC236}">
                <a16:creationId xmlns:a16="http://schemas.microsoft.com/office/drawing/2014/main" id="{935AE85B-4F3A-E108-C948-9EA597DA0B68}"/>
              </a:ext>
            </a:extLst>
          </p:cNvPr>
          <p:cNvPicPr>
            <a:picLocks noChangeAspect="1"/>
          </p:cNvPicPr>
          <p:nvPr/>
        </p:nvPicPr>
        <p:blipFill>
          <a:blip r:embed="rId7"/>
          <a:stretch>
            <a:fillRect/>
          </a:stretch>
        </p:blipFill>
        <p:spPr>
          <a:xfrm>
            <a:off x="7465272" y="3498929"/>
            <a:ext cx="2103953" cy="3166701"/>
          </a:xfrm>
          <a:prstGeom prst="rect">
            <a:avLst/>
          </a:prstGeom>
        </p:spPr>
      </p:pic>
    </p:spTree>
    <p:extLst>
      <p:ext uri="{BB962C8B-B14F-4D97-AF65-F5344CB8AC3E}">
        <p14:creationId xmlns:p14="http://schemas.microsoft.com/office/powerpoint/2010/main" val="3931329118"/>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283C2-4784-2BCD-399D-90DB683ABFB7}"/>
              </a:ext>
            </a:extLst>
          </p:cNvPr>
          <p:cNvSpPr>
            <a:spLocks noGrp="1"/>
          </p:cNvSpPr>
          <p:nvPr>
            <p:ph type="title"/>
          </p:nvPr>
        </p:nvSpPr>
        <p:spPr>
          <a:xfrm>
            <a:off x="455482" y="273203"/>
            <a:ext cx="5507314" cy="2265133"/>
          </a:xfrm>
        </p:spPr>
        <p:txBody>
          <a:bodyPr>
            <a:normAutofit/>
          </a:bodyPr>
          <a:lstStyle/>
          <a:p>
            <a:r>
              <a:rPr lang="de-DE" sz="4000" b="1" dirty="0">
                <a:latin typeface="Calibri" panose="020F0502020204030204" pitchFamily="34" charset="0"/>
                <a:cs typeface="Calibri" panose="020F0502020204030204" pitchFamily="34" charset="0"/>
              </a:rPr>
              <a:t>Um Schadensanstiege als </a:t>
            </a:r>
            <a:r>
              <a:rPr lang="de-DE" sz="4000" b="1" dirty="0" err="1">
                <a:latin typeface="Calibri" panose="020F0502020204030204" pitchFamily="34" charset="0"/>
                <a:cs typeface="Calibri" panose="020F0502020204030204" pitchFamily="34" charset="0"/>
              </a:rPr>
              <a:t>Proxies</a:t>
            </a:r>
            <a:r>
              <a:rPr lang="de-DE" sz="4000" b="1" dirty="0">
                <a:latin typeface="Calibri" panose="020F0502020204030204" pitchFamily="34" charset="0"/>
                <a:cs typeface="Calibri" panose="020F0502020204030204" pitchFamily="34" charset="0"/>
              </a:rPr>
              <a:t> für Klimawandel deuten zu können …</a:t>
            </a:r>
          </a:p>
        </p:txBody>
      </p:sp>
      <p:sp>
        <p:nvSpPr>
          <p:cNvPr id="3" name="Inhaltsplatzhalter 2">
            <a:extLst>
              <a:ext uri="{FF2B5EF4-FFF2-40B4-BE49-F238E27FC236}">
                <a16:creationId xmlns:a16="http://schemas.microsoft.com/office/drawing/2014/main" id="{FF2A777C-1C89-67DB-5413-0A6309C75C9F}"/>
              </a:ext>
            </a:extLst>
          </p:cNvPr>
          <p:cNvSpPr>
            <a:spLocks noGrp="1"/>
          </p:cNvSpPr>
          <p:nvPr>
            <p:ph idx="1"/>
          </p:nvPr>
        </p:nvSpPr>
        <p:spPr>
          <a:xfrm>
            <a:off x="378977" y="2538336"/>
            <a:ext cx="5507314" cy="4046461"/>
          </a:xfrm>
        </p:spPr>
        <p:txBody>
          <a:bodyPr>
            <a:normAutofit/>
          </a:bodyPr>
          <a:lstStyle/>
          <a:p>
            <a:pPr marL="0" indent="0" algn="l" rtl="0" eaLnBrk="1" latinLnBrk="0" hangingPunct="1">
              <a:lnSpc>
                <a:spcPct val="90000"/>
              </a:lnSpc>
              <a:spcBef>
                <a:spcPts val="1000"/>
              </a:spcBef>
              <a:buNone/>
            </a:pPr>
            <a:r>
              <a:rPr lang="de-DE" sz="2200" dirty="0">
                <a:solidFill>
                  <a:srgbClr val="000000"/>
                </a:solidFill>
                <a:effectLst/>
                <a:latin typeface="Calibri" panose="020F0502020204030204" pitchFamily="34" charset="0"/>
                <a:cs typeface="Calibri" panose="020F0502020204030204" pitchFamily="34" charset="0"/>
              </a:rPr>
              <a:t>… müssen die Schadenszahlen „normalisiert“ werden, was bedeutet, dass nicht nur die Inflation in Betracht gezogen werden sollte, sondern auch die Veränderungen in der Bevölkerungsdichte sowie die Schwankungen der wirtschaftlichen Werte in dem betroffenen Gebiet herausgerechnet werden müssen.</a:t>
            </a:r>
          </a:p>
          <a:p>
            <a:pPr marL="0" indent="0" algn="l" rtl="0" eaLnBrk="1" latinLnBrk="0" hangingPunct="1">
              <a:lnSpc>
                <a:spcPct val="90000"/>
              </a:lnSpc>
              <a:spcBef>
                <a:spcPts val="1000"/>
              </a:spcBef>
              <a:buNone/>
            </a:pPr>
            <a:r>
              <a:rPr lang="de-DE" sz="2200" dirty="0">
                <a:solidFill>
                  <a:srgbClr val="000000"/>
                </a:solidFill>
                <a:effectLst/>
                <a:latin typeface="Calibri" panose="020F0502020204030204" pitchFamily="34" charset="0"/>
                <a:cs typeface="Calibri" panose="020F0502020204030204" pitchFamily="34" charset="0"/>
              </a:rPr>
              <a:t>Das bedeutet, dass stark gestiegene Schäden möglicherweise hauptsächlich auf das wirtschaftliche Wachstum in der Region zurückzuführen sind.</a:t>
            </a:r>
            <a:endParaRPr lang="de-DE" sz="2200" dirty="0">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E0B0C75C-68B1-ED1D-E9A6-146B4703F4A0}"/>
              </a:ext>
            </a:extLst>
          </p:cNvPr>
          <p:cNvSpPr>
            <a:spLocks noGrp="1"/>
          </p:cNvSpPr>
          <p:nvPr>
            <p:ph type="sldNum" sz="quarter" idx="12"/>
          </p:nvPr>
        </p:nvSpPr>
        <p:spPr/>
        <p:txBody>
          <a:bodyPr/>
          <a:lstStyle/>
          <a:p>
            <a:fld id="{E0A0AE6A-7158-4DD3-9140-58D5CDFD4F47}" type="slidenum">
              <a:rPr lang="en-US" smtClean="0"/>
              <a:t>20</a:t>
            </a:fld>
            <a:endParaRPr lang="en-US"/>
          </a:p>
        </p:txBody>
      </p:sp>
      <p:pic>
        <p:nvPicPr>
          <p:cNvPr id="9" name="Grafik 8">
            <a:extLst>
              <a:ext uri="{FF2B5EF4-FFF2-40B4-BE49-F238E27FC236}">
                <a16:creationId xmlns:a16="http://schemas.microsoft.com/office/drawing/2014/main" id="{9FC19F36-C370-CBF5-7647-7BB0DE0925C7}"/>
              </a:ext>
            </a:extLst>
          </p:cNvPr>
          <p:cNvPicPr>
            <a:picLocks noChangeAspect="1"/>
          </p:cNvPicPr>
          <p:nvPr/>
        </p:nvPicPr>
        <p:blipFill rotWithShape="1">
          <a:blip r:embed="rId2">
            <a:extLst>
              <a:ext uri="{28A0092B-C50C-407E-A947-70E740481C1C}">
                <a14:useLocalDpi xmlns:a14="http://schemas.microsoft.com/office/drawing/2010/main" val="0"/>
              </a:ext>
            </a:extLst>
          </a:blip>
          <a:srcRect t="3735"/>
          <a:stretch/>
        </p:blipFill>
        <p:spPr>
          <a:xfrm>
            <a:off x="6096000" y="490498"/>
            <a:ext cx="5734534" cy="5296843"/>
          </a:xfrm>
          <a:prstGeom prst="rect">
            <a:avLst/>
          </a:prstGeom>
        </p:spPr>
      </p:pic>
      <p:sp>
        <p:nvSpPr>
          <p:cNvPr id="6" name="Textfeld 5">
            <a:extLst>
              <a:ext uri="{FF2B5EF4-FFF2-40B4-BE49-F238E27FC236}">
                <a16:creationId xmlns:a16="http://schemas.microsoft.com/office/drawing/2014/main" id="{22DD8567-DDC5-139F-3EEA-A2FE222D7CCF}"/>
              </a:ext>
            </a:extLst>
          </p:cNvPr>
          <p:cNvSpPr txBox="1"/>
          <p:nvPr/>
        </p:nvSpPr>
        <p:spPr>
          <a:xfrm>
            <a:off x="6305711" y="5781007"/>
            <a:ext cx="6687180" cy="461665"/>
          </a:xfrm>
          <a:prstGeom prst="rect">
            <a:avLst/>
          </a:prstGeom>
          <a:noFill/>
        </p:spPr>
        <p:txBody>
          <a:bodyPr wrap="square" rtlCol="0">
            <a:spAutoFit/>
          </a:bodyPr>
          <a:lstStyle/>
          <a:p>
            <a:r>
              <a:rPr lang="de-DE" sz="1200" dirty="0"/>
              <a:t>Pielke, R., 2022: Making Sense </a:t>
            </a:r>
            <a:r>
              <a:rPr lang="de-DE" sz="1200" dirty="0" err="1"/>
              <a:t>of</a:t>
            </a:r>
            <a:r>
              <a:rPr lang="de-DE" sz="1200" dirty="0"/>
              <a:t> Trends in </a:t>
            </a:r>
            <a:r>
              <a:rPr lang="de-DE" sz="1200" dirty="0" err="1"/>
              <a:t>Disaster</a:t>
            </a:r>
            <a:r>
              <a:rPr lang="de-DE" sz="1200" dirty="0"/>
              <a:t> </a:t>
            </a:r>
            <a:r>
              <a:rPr lang="de-DE" sz="1200" dirty="0" err="1"/>
              <a:t>Losses</a:t>
            </a:r>
            <a:r>
              <a:rPr lang="de-DE" sz="1200" dirty="0"/>
              <a:t>, https://</a:t>
            </a:r>
            <a:r>
              <a:rPr lang="de-DE" sz="1200" dirty="0" err="1"/>
              <a:t>rogerpielkejr.substack.com</a:t>
            </a:r>
            <a:r>
              <a:rPr lang="de-DE" sz="1200" dirty="0"/>
              <a:t>/p/</a:t>
            </a:r>
            <a:r>
              <a:rPr lang="de-DE" sz="1200" dirty="0" err="1"/>
              <a:t>making</a:t>
            </a:r>
            <a:r>
              <a:rPr lang="de-DE" sz="1200" dirty="0"/>
              <a:t>-sense-</a:t>
            </a:r>
            <a:r>
              <a:rPr lang="de-DE" sz="1200" dirty="0" err="1"/>
              <a:t>of</a:t>
            </a:r>
            <a:r>
              <a:rPr lang="de-DE" sz="1200" dirty="0"/>
              <a:t>-trends-in-</a:t>
            </a:r>
            <a:r>
              <a:rPr lang="de-DE" sz="1200" dirty="0" err="1"/>
              <a:t>disaster</a:t>
            </a:r>
            <a:r>
              <a:rPr lang="de-DE" sz="1200" dirty="0"/>
              <a:t>-</a:t>
            </a:r>
            <a:r>
              <a:rPr lang="de-DE" sz="1200" dirty="0" err="1"/>
              <a:t>ced</a:t>
            </a:r>
            <a:endParaRPr lang="de-DE" sz="1200" dirty="0"/>
          </a:p>
        </p:txBody>
      </p:sp>
      <p:sp>
        <p:nvSpPr>
          <p:cNvPr id="7" name="Textfeld 6">
            <a:extLst>
              <a:ext uri="{FF2B5EF4-FFF2-40B4-BE49-F238E27FC236}">
                <a16:creationId xmlns:a16="http://schemas.microsoft.com/office/drawing/2014/main" id="{C2CDC698-BBC4-1610-4AD1-B707895AD99E}"/>
              </a:ext>
            </a:extLst>
          </p:cNvPr>
          <p:cNvSpPr txBox="1"/>
          <p:nvPr/>
        </p:nvSpPr>
        <p:spPr>
          <a:xfrm>
            <a:off x="6096000" y="1070659"/>
            <a:ext cx="970156" cy="369332"/>
          </a:xfrm>
          <a:prstGeom prst="rect">
            <a:avLst/>
          </a:prstGeom>
          <a:noFill/>
        </p:spPr>
        <p:txBody>
          <a:bodyPr wrap="square" rtlCol="0">
            <a:spAutoFit/>
          </a:bodyPr>
          <a:lstStyle/>
          <a:p>
            <a:r>
              <a:rPr lang="de-DE" dirty="0"/>
              <a:t>%GDP</a:t>
            </a:r>
          </a:p>
        </p:txBody>
      </p:sp>
      <p:sp>
        <p:nvSpPr>
          <p:cNvPr id="8" name="Fußzeilenplatzhalter 7">
            <a:extLst>
              <a:ext uri="{FF2B5EF4-FFF2-40B4-BE49-F238E27FC236}">
                <a16:creationId xmlns:a16="http://schemas.microsoft.com/office/drawing/2014/main" id="{96DAAA80-AE94-C720-5C2A-4BF9AF71113E}"/>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3537638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1946C-B151-38E9-AF22-FCC1A540A67F}"/>
              </a:ext>
            </a:extLst>
          </p:cNvPr>
          <p:cNvSpPr>
            <a:spLocks noGrp="1"/>
          </p:cNvSpPr>
          <p:nvPr>
            <p:ph type="title"/>
          </p:nvPr>
        </p:nvSpPr>
        <p:spPr>
          <a:xfrm>
            <a:off x="401216" y="136525"/>
            <a:ext cx="3844213" cy="887205"/>
          </a:xfrm>
        </p:spPr>
        <p:txBody>
          <a:bodyPr>
            <a:normAutofit/>
          </a:bodyPr>
          <a:lstStyle/>
          <a:p>
            <a:r>
              <a:rPr lang="de-DE" sz="4000" b="1" dirty="0">
                <a:latin typeface="+mn-lt"/>
              </a:rPr>
              <a:t>Optionen</a:t>
            </a:r>
          </a:p>
        </p:txBody>
      </p:sp>
      <p:sp>
        <p:nvSpPr>
          <p:cNvPr id="3" name="Inhaltsplatzhalter 2">
            <a:extLst>
              <a:ext uri="{FF2B5EF4-FFF2-40B4-BE49-F238E27FC236}">
                <a16:creationId xmlns:a16="http://schemas.microsoft.com/office/drawing/2014/main" id="{7337AC20-E544-617B-1164-5F55B5E41C56}"/>
              </a:ext>
            </a:extLst>
          </p:cNvPr>
          <p:cNvSpPr>
            <a:spLocks noGrp="1"/>
          </p:cNvSpPr>
          <p:nvPr>
            <p:ph sz="half" idx="1"/>
          </p:nvPr>
        </p:nvSpPr>
        <p:spPr>
          <a:xfrm>
            <a:off x="401216" y="1060311"/>
            <a:ext cx="5539071" cy="5116651"/>
          </a:xfrm>
        </p:spPr>
        <p:txBody>
          <a:bodyPr>
            <a:normAutofit fontScale="92500" lnSpcReduction="20000"/>
          </a:bodyPr>
          <a:lstStyle/>
          <a:p>
            <a:pPr marL="228600" indent="-228600" algn="l" rtl="0" eaLnBrk="1" latinLnBrk="0" hangingPunct="1">
              <a:lnSpc>
                <a:spcPct val="12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Verringerung der </a:t>
            </a:r>
            <a:r>
              <a:rPr lang="de-DE" sz="1800" b="1" dirty="0">
                <a:solidFill>
                  <a:srgbClr val="000000"/>
                </a:solidFill>
                <a:effectLst/>
                <a:latin typeface="Aptos" panose="020B0004020202020204" pitchFamily="34" charset="0"/>
              </a:rPr>
              <a:t>Emissionen</a:t>
            </a:r>
            <a:r>
              <a:rPr lang="de-DE" sz="1800" dirty="0">
                <a:solidFill>
                  <a:srgbClr val="000000"/>
                </a:solidFill>
                <a:effectLst/>
                <a:latin typeface="Aptos" panose="020B0004020202020204" pitchFamily="34" charset="0"/>
              </a:rPr>
              <a:t> global – ein zentraler Aspekt des Pariser Abkommens, häufig jedoch auf nationale Reduzierungen verkürzt.</a:t>
            </a:r>
          </a:p>
          <a:p>
            <a:pPr marL="228600" indent="-228600" algn="l" rtl="0" eaLnBrk="1" latinLnBrk="0" hangingPunct="1">
              <a:lnSpc>
                <a:spcPct val="12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Zunahme der </a:t>
            </a:r>
            <a:r>
              <a:rPr lang="de-DE" sz="1800" b="1" dirty="0">
                <a:solidFill>
                  <a:srgbClr val="000000"/>
                </a:solidFill>
                <a:effectLst/>
                <a:latin typeface="Aptos" panose="020B0004020202020204" pitchFamily="34" charset="0"/>
              </a:rPr>
              <a:t>negativen Emissionen</a:t>
            </a:r>
            <a:r>
              <a:rPr lang="de-DE" sz="1800" dirty="0">
                <a:solidFill>
                  <a:srgbClr val="000000"/>
                </a:solidFill>
                <a:effectLst/>
                <a:latin typeface="Aptos" panose="020B0004020202020204" pitchFamily="34" charset="0"/>
              </a:rPr>
              <a:t> – ein wichtiger, jedoch wenig beachteter Bestandteil des Pariser Abkommens.</a:t>
            </a:r>
          </a:p>
          <a:p>
            <a:pPr marL="228600" indent="-228600" algn="l" rtl="0" eaLnBrk="1" latinLnBrk="0" hangingPunct="1">
              <a:lnSpc>
                <a:spcPct val="12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Beeinflussung des Strahlungshaushalts der Erde (</a:t>
            </a:r>
            <a:r>
              <a:rPr lang="de-DE" sz="1800" b="1" dirty="0">
                <a:solidFill>
                  <a:srgbClr val="000000"/>
                </a:solidFill>
                <a:effectLst/>
                <a:latin typeface="Aptos" panose="020B0004020202020204" pitchFamily="34" charset="0"/>
              </a:rPr>
              <a:t>Geoengineering</a:t>
            </a:r>
            <a:r>
              <a:rPr lang="de-DE" sz="1800" dirty="0">
                <a:solidFill>
                  <a:srgbClr val="000000"/>
                </a:solidFill>
                <a:effectLst/>
                <a:latin typeface="Aptos" panose="020B0004020202020204" pitchFamily="34" charset="0"/>
              </a:rPr>
              <a:t>) – wahrscheinlich nicht umsetzbar.</a:t>
            </a:r>
          </a:p>
          <a:p>
            <a:pPr marL="228600" indent="-228600" algn="l" rtl="0" eaLnBrk="1" latinLnBrk="0" hangingPunct="1">
              <a:lnSpc>
                <a:spcPct val="120000"/>
              </a:lnSpc>
              <a:spcBef>
                <a:spcPts val="1000"/>
              </a:spcBef>
              <a:buFont typeface="Arial" panose="020B0604020202020204" pitchFamily="34" charset="0"/>
              <a:buChar char="•"/>
            </a:pPr>
            <a:r>
              <a:rPr lang="de-DE" sz="1800" b="1" dirty="0">
                <a:solidFill>
                  <a:srgbClr val="000000"/>
                </a:solidFill>
                <a:effectLst/>
                <a:latin typeface="Aptos" panose="020B0004020202020204" pitchFamily="34" charset="0"/>
              </a:rPr>
              <a:t>Anpassung</a:t>
            </a:r>
            <a:r>
              <a:rPr lang="de-DE" sz="1800" dirty="0">
                <a:solidFill>
                  <a:srgbClr val="000000"/>
                </a:solidFill>
                <a:effectLst/>
                <a:latin typeface="Aptos" panose="020B0004020202020204" pitchFamily="34" charset="0"/>
              </a:rPr>
              <a:t> an unvermeidbare Klimaänderungen – in der öffentlichen Diskussion kaum präsent, jedoch Gegenstand konkreter Maßnahmen.</a:t>
            </a:r>
            <a:endParaRPr lang="de-DE" sz="1800" dirty="0"/>
          </a:p>
        </p:txBody>
      </p:sp>
      <p:sp>
        <p:nvSpPr>
          <p:cNvPr id="4" name="Inhaltsplatzhalter 3">
            <a:extLst>
              <a:ext uri="{FF2B5EF4-FFF2-40B4-BE49-F238E27FC236}">
                <a16:creationId xmlns:a16="http://schemas.microsoft.com/office/drawing/2014/main" id="{CC9A938F-9779-E708-7221-939A0EDD4448}"/>
              </a:ext>
            </a:extLst>
          </p:cNvPr>
          <p:cNvSpPr>
            <a:spLocks noGrp="1"/>
          </p:cNvSpPr>
          <p:nvPr>
            <p:ph sz="half" idx="2"/>
          </p:nvPr>
        </p:nvSpPr>
        <p:spPr>
          <a:xfrm>
            <a:off x="6167438" y="377203"/>
            <a:ext cx="5181600" cy="5807075"/>
          </a:xfrm>
        </p:spPr>
        <p:txBody>
          <a:bodyPr>
            <a:normAutofit fontScale="92500" lnSpcReduction="20000"/>
          </a:bodyPr>
          <a:lstStyle/>
          <a:p>
            <a:pPr marL="0" indent="0">
              <a:lnSpc>
                <a:spcPct val="120000"/>
              </a:lnSpc>
              <a:buNone/>
            </a:pPr>
            <a:r>
              <a:rPr lang="de-DE" sz="2400" b="1" dirty="0"/>
              <a:t>Politischer Beschluss zur globalen Klimakrise:</a:t>
            </a:r>
          </a:p>
          <a:p>
            <a:pPr marL="0" indent="0">
              <a:lnSpc>
                <a:spcPct val="120000"/>
              </a:lnSpc>
              <a:buNone/>
            </a:pPr>
            <a:r>
              <a:rPr lang="de-DE" sz="2100" dirty="0"/>
              <a:t>Minderungen der globalen Netto-Emissionen, so dass der Anstieg der globalen Mitteltemperatur bis zum Ende des 21. Jahrhunderts durchgehend unter 2</a:t>
            </a:r>
            <a:r>
              <a:rPr lang="de-DE" sz="2100" baseline="30000" dirty="0"/>
              <a:t>o </a:t>
            </a:r>
            <a:r>
              <a:rPr lang="de-DE" sz="2100" dirty="0"/>
              <a:t>verbleibt, wenn möglich nicht mehr als 1.5</a:t>
            </a:r>
            <a:r>
              <a:rPr lang="de-DE" sz="2100" baseline="30000" dirty="0"/>
              <a:t>o</a:t>
            </a:r>
          </a:p>
          <a:p>
            <a:pPr>
              <a:lnSpc>
                <a:spcPct val="120000"/>
              </a:lnSpc>
            </a:pPr>
            <a:r>
              <a:rPr lang="de-DE" sz="2100" dirty="0"/>
              <a:t>Die Begrenzung des Klimawandel ist eine globale, quantitative Herausforderung. Die entscheidende Frage ist jene nach der Wirksamkeit, nach der Menge an vermiedenen Emissionen.</a:t>
            </a:r>
          </a:p>
          <a:p>
            <a:pPr>
              <a:lnSpc>
                <a:spcPct val="120000"/>
              </a:lnSpc>
            </a:pPr>
            <a:r>
              <a:rPr lang="de-DE" sz="2100" dirty="0"/>
              <a:t>Gerechtigkeit ist für den Klimawandel und seine Begrenzung ohne Bedeutung. Sie ist ein legitimer politischer Aspekt, der aber der Wirksamkeit der Klimapolitik im Wege stehen kann. </a:t>
            </a:r>
          </a:p>
          <a:p>
            <a:pPr marL="0" indent="0">
              <a:buNone/>
            </a:pPr>
            <a:endParaRPr lang="de-DE" sz="2200" dirty="0"/>
          </a:p>
        </p:txBody>
      </p:sp>
      <p:sp>
        <p:nvSpPr>
          <p:cNvPr id="6" name="Foliennummernplatzhalter 5">
            <a:extLst>
              <a:ext uri="{FF2B5EF4-FFF2-40B4-BE49-F238E27FC236}">
                <a16:creationId xmlns:a16="http://schemas.microsoft.com/office/drawing/2014/main" id="{613B9A17-FC64-B32C-5C67-1E1AC0A58180}"/>
              </a:ext>
            </a:extLst>
          </p:cNvPr>
          <p:cNvSpPr>
            <a:spLocks noGrp="1"/>
          </p:cNvSpPr>
          <p:nvPr>
            <p:ph type="sldNum" sz="quarter" idx="12"/>
          </p:nvPr>
        </p:nvSpPr>
        <p:spPr/>
        <p:txBody>
          <a:bodyPr/>
          <a:lstStyle/>
          <a:p>
            <a:fld id="{E0A0AE6A-7158-4DD3-9140-58D5CDFD4F47}" type="slidenum">
              <a:rPr lang="en-US" smtClean="0"/>
              <a:t>21</a:t>
            </a:fld>
            <a:endParaRPr lang="en-US"/>
          </a:p>
        </p:txBody>
      </p:sp>
      <p:sp>
        <p:nvSpPr>
          <p:cNvPr id="7" name="Fußzeilenplatzhalter 6">
            <a:extLst>
              <a:ext uri="{FF2B5EF4-FFF2-40B4-BE49-F238E27FC236}">
                <a16:creationId xmlns:a16="http://schemas.microsoft.com/office/drawing/2014/main" id="{10DF20B3-6BC5-5219-7E8C-FAECB194CA60}"/>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403223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8FB264E-1B5E-4B04-BC6B-A8DACDC2D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38" y="461120"/>
            <a:ext cx="5625975" cy="4129465"/>
          </a:xfrm>
          <a:prstGeom prst="rect">
            <a:avLst/>
          </a:prstGeom>
        </p:spPr>
      </p:pic>
      <p:sp>
        <p:nvSpPr>
          <p:cNvPr id="10" name="Textfeld 9">
            <a:extLst>
              <a:ext uri="{FF2B5EF4-FFF2-40B4-BE49-F238E27FC236}">
                <a16:creationId xmlns:a16="http://schemas.microsoft.com/office/drawing/2014/main" id="{07F2BD7F-B618-4D75-8903-1C1B43A45D29}"/>
              </a:ext>
            </a:extLst>
          </p:cNvPr>
          <p:cNvSpPr txBox="1"/>
          <p:nvPr/>
        </p:nvSpPr>
        <p:spPr>
          <a:xfrm>
            <a:off x="6241489" y="566678"/>
            <a:ext cx="54578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000000"/>
                </a:solidFill>
                <a:effectLst/>
                <a:latin typeface="Calibri" panose="020F0502020204030204" pitchFamily="34" charset="0"/>
              </a:rPr>
              <a:t>Klimapolitische Ansätze: </a:t>
            </a:r>
            <a:r>
              <a:rPr lang="de-DE" sz="3600" b="1" dirty="0">
                <a:solidFill>
                  <a:srgbClr val="000000"/>
                </a:solidFill>
                <a:effectLst/>
                <a:latin typeface="Calibri" panose="020F0502020204030204" pitchFamily="34" charset="0"/>
              </a:rPr>
              <a:t>Vermeidung</a:t>
            </a:r>
            <a:r>
              <a:rPr lang="de-DE" sz="3600" dirty="0">
                <a:solidFill>
                  <a:srgbClr val="000000"/>
                </a:solidFill>
                <a:effectLst/>
                <a:latin typeface="Calibri" panose="020F0502020204030204" pitchFamily="34" charset="0"/>
              </a:rPr>
              <a:t> (“</a:t>
            </a:r>
            <a:r>
              <a:rPr lang="de-DE" sz="3600" dirty="0" err="1">
                <a:solidFill>
                  <a:srgbClr val="000000"/>
                </a:solidFill>
                <a:effectLst/>
                <a:latin typeface="Calibri" panose="020F0502020204030204" pitchFamily="34" charset="0"/>
              </a:rPr>
              <a:t>Abatement</a:t>
            </a:r>
            <a:r>
              <a:rPr lang="de-DE" sz="3600" dirty="0">
                <a:solidFill>
                  <a:srgbClr val="000000"/>
                </a:solidFill>
                <a:effectLst/>
                <a:latin typeface="Calibri" panose="020F0502020204030204" pitchFamily="34" charset="0"/>
              </a:rPr>
              <a:t>/Mitigation”) und </a:t>
            </a:r>
            <a:r>
              <a:rPr lang="de-DE" sz="3600" b="1" dirty="0">
                <a:solidFill>
                  <a:srgbClr val="000000"/>
                </a:solidFill>
                <a:effectLst/>
                <a:latin typeface="Calibri" panose="020F0502020204030204" pitchFamily="34" charset="0"/>
              </a:rPr>
              <a:t>Anpassung</a:t>
            </a:r>
            <a:r>
              <a:rPr lang="de-DE" sz="3600" dirty="0">
                <a:solidFill>
                  <a:srgbClr val="000000"/>
                </a:solidFill>
                <a:effectLst/>
                <a:latin typeface="Calibri" panose="020F0502020204030204" pitchFamily="34" charset="0"/>
              </a:rPr>
              <a:t> (“Adaptation”)</a:t>
            </a:r>
            <a:endParaRPr kumimoji="0" lang="en-US" sz="360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feld 10">
            <a:extLst>
              <a:ext uri="{FF2B5EF4-FFF2-40B4-BE49-F238E27FC236}">
                <a16:creationId xmlns:a16="http://schemas.microsoft.com/office/drawing/2014/main" id="{9F21A85D-67C0-4327-BA23-EB2CE1D00E07}"/>
              </a:ext>
            </a:extLst>
          </p:cNvPr>
          <p:cNvSpPr txBox="1"/>
          <p:nvPr/>
        </p:nvSpPr>
        <p:spPr>
          <a:xfrm>
            <a:off x="324538" y="4973487"/>
            <a:ext cx="5431577" cy="1477328"/>
          </a:xfrm>
          <a:prstGeom prst="rect">
            <a:avLst/>
          </a:prstGeom>
          <a:noFill/>
        </p:spPr>
        <p:txBody>
          <a:bodyPr wrap="square" rtlCol="0">
            <a:spAutoFit/>
          </a:bodyPr>
          <a:lstStyle/>
          <a:p>
            <a:pPr marL="0" indent="0" algn="l" rtl="0" eaLnBrk="1" latinLnBrk="0" hangingPunct="1">
              <a:buNone/>
            </a:pPr>
            <a:r>
              <a:rPr lang="de-DE" sz="1800" dirty="0">
                <a:solidFill>
                  <a:srgbClr val="000000"/>
                </a:solidFill>
                <a:effectLst/>
                <a:latin typeface="Calibri" panose="020F0502020204030204" pitchFamily="34" charset="0"/>
                <a:cs typeface="Calibri" panose="020F0502020204030204" pitchFamily="34" charset="0"/>
              </a:rPr>
              <a:t>Schematische Darstellung der </a:t>
            </a:r>
            <a:r>
              <a:rPr lang="de-DE" sz="1800" dirty="0" err="1">
                <a:solidFill>
                  <a:srgbClr val="000000"/>
                </a:solidFill>
                <a:effectLst/>
                <a:latin typeface="Calibri" panose="020F0502020204030204" pitchFamily="34" charset="0"/>
                <a:cs typeface="Calibri" panose="020F0502020204030204" pitchFamily="34" charset="0"/>
              </a:rPr>
              <a:t>Besdtimmung</a:t>
            </a:r>
            <a:r>
              <a:rPr lang="de-DE" sz="1800" dirty="0">
                <a:solidFill>
                  <a:srgbClr val="000000"/>
                </a:solidFill>
                <a:effectLst/>
                <a:latin typeface="Calibri" panose="020F0502020204030204" pitchFamily="34" charset="0"/>
                <a:cs typeface="Calibri" panose="020F0502020204030204" pitchFamily="34" charset="0"/>
              </a:rPr>
              <a:t> einer optimalen Reaktion der globalen menschlichen Gesellschaft auf die durch Menschen verursachten Klimaänderungen („Modell der globalen Umwelt und Gesellschaft“, Hasselmann, etwa 1990)</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4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8FB264E-1B5E-4B04-BC6B-A8DACDC2D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38" y="461120"/>
            <a:ext cx="5625975" cy="4129465"/>
          </a:xfrm>
          <a:prstGeom prst="rect">
            <a:avLst/>
          </a:prstGeom>
        </p:spPr>
      </p:pic>
      <p:sp>
        <p:nvSpPr>
          <p:cNvPr id="11" name="Textfeld 10">
            <a:extLst>
              <a:ext uri="{FF2B5EF4-FFF2-40B4-BE49-F238E27FC236}">
                <a16:creationId xmlns:a16="http://schemas.microsoft.com/office/drawing/2014/main" id="{9F21A85D-67C0-4327-BA23-EB2CE1D00E07}"/>
              </a:ext>
            </a:extLst>
          </p:cNvPr>
          <p:cNvSpPr txBox="1"/>
          <p:nvPr/>
        </p:nvSpPr>
        <p:spPr>
          <a:xfrm>
            <a:off x="324538" y="4973487"/>
            <a:ext cx="5431577" cy="1477328"/>
          </a:xfrm>
          <a:prstGeom prst="rect">
            <a:avLst/>
          </a:prstGeom>
          <a:noFill/>
        </p:spPr>
        <p:txBody>
          <a:bodyPr wrap="square" rtlCol="0">
            <a:spAutoFit/>
          </a:bodyPr>
          <a:lstStyle/>
          <a:p>
            <a:pPr marL="0" indent="0" algn="l" rtl="0" eaLnBrk="1" latinLnBrk="0" hangingPunct="1">
              <a:buNone/>
            </a:pPr>
            <a:r>
              <a:rPr lang="de-DE" sz="1800" dirty="0">
                <a:solidFill>
                  <a:srgbClr val="000000"/>
                </a:solidFill>
                <a:effectLst/>
                <a:latin typeface="Calibri" panose="020F0502020204030204" pitchFamily="34" charset="0"/>
                <a:cs typeface="Calibri" panose="020F0502020204030204" pitchFamily="34" charset="0"/>
              </a:rPr>
              <a:t>Schematische Darstellung der </a:t>
            </a:r>
            <a:r>
              <a:rPr lang="de-DE" sz="1800" dirty="0" err="1">
                <a:solidFill>
                  <a:srgbClr val="000000"/>
                </a:solidFill>
                <a:effectLst/>
                <a:latin typeface="Calibri" panose="020F0502020204030204" pitchFamily="34" charset="0"/>
                <a:cs typeface="Calibri" panose="020F0502020204030204" pitchFamily="34" charset="0"/>
              </a:rPr>
              <a:t>Besdtimmung</a:t>
            </a:r>
            <a:r>
              <a:rPr lang="de-DE" sz="1800" dirty="0">
                <a:solidFill>
                  <a:srgbClr val="000000"/>
                </a:solidFill>
                <a:effectLst/>
                <a:latin typeface="Calibri" panose="020F0502020204030204" pitchFamily="34" charset="0"/>
                <a:cs typeface="Calibri" panose="020F0502020204030204" pitchFamily="34" charset="0"/>
              </a:rPr>
              <a:t> einer optimalen Reaktion der globalen menschlichen Gesellschaft auf die durch Menschen verursachten Klimaänderungen („Modell der globalen Umwelt und Gesellschaft“, Hasselmann, etwa 1990)</a:t>
            </a:r>
            <a:endParaRPr lang="de-DE" dirty="0">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1DFCD52D-938B-ED27-1E8C-2FF771DA7AD2}"/>
              </a:ext>
            </a:extLst>
          </p:cNvPr>
          <p:cNvSpPr txBox="1"/>
          <p:nvPr/>
        </p:nvSpPr>
        <p:spPr>
          <a:xfrm>
            <a:off x="6241489" y="566678"/>
            <a:ext cx="54578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000000"/>
                </a:solidFill>
                <a:effectLst/>
                <a:latin typeface="Calibri" panose="020F0502020204030204" pitchFamily="34" charset="0"/>
              </a:rPr>
              <a:t>Klimapolitische Ansätze: </a:t>
            </a:r>
            <a:r>
              <a:rPr lang="de-DE" sz="3600" b="1" dirty="0">
                <a:solidFill>
                  <a:srgbClr val="FF0000"/>
                </a:solidFill>
                <a:effectLst/>
                <a:latin typeface="Calibri" panose="020F0502020204030204" pitchFamily="34" charset="0"/>
              </a:rPr>
              <a:t>Vermeidung</a:t>
            </a:r>
            <a:r>
              <a:rPr lang="de-DE" sz="3600" dirty="0">
                <a:solidFill>
                  <a:srgbClr val="FF0000"/>
                </a:solidFill>
                <a:effectLst/>
                <a:latin typeface="Calibri" panose="020F0502020204030204" pitchFamily="34" charset="0"/>
              </a:rPr>
              <a:t> </a:t>
            </a:r>
            <a:r>
              <a:rPr lang="de-DE" sz="3600" dirty="0">
                <a:solidFill>
                  <a:srgbClr val="000000"/>
                </a:solidFill>
                <a:effectLst/>
                <a:latin typeface="Calibri" panose="020F0502020204030204" pitchFamily="34" charset="0"/>
              </a:rPr>
              <a:t>(“</a:t>
            </a:r>
            <a:r>
              <a:rPr lang="de-DE" sz="3600" dirty="0" err="1">
                <a:solidFill>
                  <a:srgbClr val="000000"/>
                </a:solidFill>
                <a:effectLst/>
                <a:latin typeface="Calibri" panose="020F0502020204030204" pitchFamily="34" charset="0"/>
              </a:rPr>
              <a:t>Abatement</a:t>
            </a:r>
            <a:r>
              <a:rPr lang="de-DE" sz="3600" dirty="0">
                <a:solidFill>
                  <a:srgbClr val="000000"/>
                </a:solidFill>
                <a:effectLst/>
                <a:latin typeface="Calibri" panose="020F0502020204030204" pitchFamily="34" charset="0"/>
              </a:rPr>
              <a:t>/Mitigation”) und </a:t>
            </a:r>
            <a:r>
              <a:rPr lang="de-DE" sz="3600" b="1" dirty="0">
                <a:solidFill>
                  <a:srgbClr val="000000"/>
                </a:solidFill>
                <a:effectLst/>
                <a:latin typeface="Calibri" panose="020F0502020204030204" pitchFamily="34" charset="0"/>
              </a:rPr>
              <a:t>Anpassung</a:t>
            </a:r>
            <a:r>
              <a:rPr lang="de-DE" sz="3600" dirty="0">
                <a:solidFill>
                  <a:srgbClr val="000000"/>
                </a:solidFill>
                <a:effectLst/>
                <a:latin typeface="Calibri" panose="020F0502020204030204" pitchFamily="34" charset="0"/>
              </a:rPr>
              <a:t> (“Adaptation”)</a:t>
            </a:r>
            <a:endParaRPr kumimoji="0" lang="en-US" sz="36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061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9DC16-CC30-4144-8E5B-0C49CBBBE366}"/>
              </a:ext>
            </a:extLst>
          </p:cNvPr>
          <p:cNvSpPr>
            <a:spLocks noGrp="1"/>
          </p:cNvSpPr>
          <p:nvPr>
            <p:ph type="title"/>
          </p:nvPr>
        </p:nvSpPr>
        <p:spPr>
          <a:xfrm>
            <a:off x="368391" y="386664"/>
            <a:ext cx="10515600" cy="588746"/>
          </a:xfrm>
        </p:spPr>
        <p:txBody>
          <a:bodyPr>
            <a:normAutofit fontScale="90000"/>
          </a:bodyPr>
          <a:lstStyle/>
          <a:p>
            <a:r>
              <a:rPr lang="en-US" b="1" err="1">
                <a:latin typeface="+mn-lt"/>
              </a:rPr>
              <a:t>Emissionen</a:t>
            </a:r>
            <a:endParaRPr lang="en-US" b="1">
              <a:latin typeface="+mn-lt"/>
            </a:endParaRPr>
          </a:p>
        </p:txBody>
      </p:sp>
      <p:sp>
        <p:nvSpPr>
          <p:cNvPr id="3" name="Inhaltsplatzhalter 2">
            <a:extLst>
              <a:ext uri="{FF2B5EF4-FFF2-40B4-BE49-F238E27FC236}">
                <a16:creationId xmlns:a16="http://schemas.microsoft.com/office/drawing/2014/main" id="{52E45E95-32F1-4D12-91BB-B40F0C1CC014}"/>
              </a:ext>
            </a:extLst>
          </p:cNvPr>
          <p:cNvSpPr>
            <a:spLocks noGrp="1"/>
          </p:cNvSpPr>
          <p:nvPr>
            <p:ph sz="half" idx="1"/>
          </p:nvPr>
        </p:nvSpPr>
        <p:spPr>
          <a:xfrm>
            <a:off x="368392" y="975410"/>
            <a:ext cx="3429884" cy="1690556"/>
          </a:xfrm>
        </p:spPr>
        <p:txBody>
          <a:bodyPr>
            <a:normAutofit lnSpcReduction="10000"/>
          </a:bodyPr>
          <a:lstStyle/>
          <a:p>
            <a:pPr marL="0" indent="0">
              <a:lnSpc>
                <a:spcPct val="100000"/>
              </a:lnSpc>
              <a:buNone/>
            </a:pPr>
            <a:r>
              <a:rPr lang="de-DE" sz="1800">
                <a:solidFill>
                  <a:srgbClr val="000000"/>
                </a:solidFill>
                <a:effectLst/>
                <a:latin typeface="Aptos" panose="020B0004020202020204" pitchFamily="34" charset="0"/>
              </a:rPr>
              <a:t>Der langfristige Temperaturanstieg steht in direktem Zusammenhang mit der Gesamtmenge der Emissionen, entsprechend dem „Budgetansatz“.</a:t>
            </a:r>
            <a:endParaRPr lang="en-US" sz="1800" dirty="0"/>
          </a:p>
        </p:txBody>
      </p:sp>
      <p:pic>
        <p:nvPicPr>
          <p:cNvPr id="7" name="Grafik 6">
            <a:extLst>
              <a:ext uri="{FF2B5EF4-FFF2-40B4-BE49-F238E27FC236}">
                <a16:creationId xmlns:a16="http://schemas.microsoft.com/office/drawing/2014/main" id="{2B0D1F69-3814-4B3D-AD00-44EF961CC2EC}"/>
              </a:ext>
            </a:extLst>
          </p:cNvPr>
          <p:cNvPicPr/>
          <p:nvPr/>
        </p:nvPicPr>
        <p:blipFill>
          <a:blip r:embed="rId2"/>
          <a:stretch>
            <a:fillRect/>
          </a:stretch>
        </p:blipFill>
        <p:spPr>
          <a:xfrm>
            <a:off x="3798276" y="76760"/>
            <a:ext cx="8025332" cy="6462152"/>
          </a:xfrm>
          <a:prstGeom prst="rect">
            <a:avLst/>
          </a:prstGeom>
        </p:spPr>
      </p:pic>
      <p:sp>
        <p:nvSpPr>
          <p:cNvPr id="4" name="Textfeld 3">
            <a:extLst>
              <a:ext uri="{FF2B5EF4-FFF2-40B4-BE49-F238E27FC236}">
                <a16:creationId xmlns:a16="http://schemas.microsoft.com/office/drawing/2014/main" id="{F307F140-999B-4F55-876B-2BC86B128FFE}"/>
              </a:ext>
            </a:extLst>
          </p:cNvPr>
          <p:cNvSpPr txBox="1"/>
          <p:nvPr/>
        </p:nvSpPr>
        <p:spPr>
          <a:xfrm>
            <a:off x="5361731" y="1400262"/>
            <a:ext cx="1997849" cy="369332"/>
          </a:xfrm>
          <a:prstGeom prst="rect">
            <a:avLst/>
          </a:prstGeom>
          <a:noFill/>
        </p:spPr>
        <p:txBody>
          <a:bodyPr wrap="square" rtlCol="0">
            <a:spAutoFit/>
          </a:bodyPr>
          <a:lstStyle/>
          <a:p>
            <a:r>
              <a:rPr lang="en-US"/>
              <a:t>IPCC, AR5, 2013</a:t>
            </a:r>
          </a:p>
        </p:txBody>
      </p:sp>
      <p:sp>
        <p:nvSpPr>
          <p:cNvPr id="6" name="Foliennummernplatzhalter 5">
            <a:extLst>
              <a:ext uri="{FF2B5EF4-FFF2-40B4-BE49-F238E27FC236}">
                <a16:creationId xmlns:a16="http://schemas.microsoft.com/office/drawing/2014/main" id="{5815E0A7-93B1-4C2F-933B-B6FCE6E01093}"/>
              </a:ext>
            </a:extLst>
          </p:cNvPr>
          <p:cNvSpPr>
            <a:spLocks noGrp="1"/>
          </p:cNvSpPr>
          <p:nvPr>
            <p:ph type="sldNum" sz="quarter" idx="12"/>
          </p:nvPr>
        </p:nvSpPr>
        <p:spPr/>
        <p:txBody>
          <a:bodyPr/>
          <a:lstStyle/>
          <a:p>
            <a:fld id="{E0A0AE6A-7158-4DD3-9140-58D5CDFD4F47}" type="slidenum">
              <a:rPr lang="en-US" smtClean="0"/>
              <a:t>24</a:t>
            </a:fld>
            <a:endParaRPr lang="en-US"/>
          </a:p>
        </p:txBody>
      </p:sp>
      <p:sp>
        <p:nvSpPr>
          <p:cNvPr id="10" name="Rechteck 9">
            <a:extLst>
              <a:ext uri="{FF2B5EF4-FFF2-40B4-BE49-F238E27FC236}">
                <a16:creationId xmlns:a16="http://schemas.microsoft.com/office/drawing/2014/main" id="{7FCA9C1E-66AF-24DD-5922-DE06376E2594}"/>
              </a:ext>
            </a:extLst>
          </p:cNvPr>
          <p:cNvSpPr/>
          <p:nvPr/>
        </p:nvSpPr>
        <p:spPr>
          <a:xfrm>
            <a:off x="4323522" y="6023113"/>
            <a:ext cx="7354956" cy="351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055FACAE-DF0F-6C51-AE35-076A97C0D768}"/>
              </a:ext>
            </a:extLst>
          </p:cNvPr>
          <p:cNvSpPr/>
          <p:nvPr/>
        </p:nvSpPr>
        <p:spPr>
          <a:xfrm>
            <a:off x="5098774" y="6261652"/>
            <a:ext cx="5526156" cy="277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ußzeilenplatzhalter 4">
            <a:extLst>
              <a:ext uri="{FF2B5EF4-FFF2-40B4-BE49-F238E27FC236}">
                <a16:creationId xmlns:a16="http://schemas.microsoft.com/office/drawing/2014/main" id="{41DA42E8-BDB8-9578-FD45-6C9BF9A5329F}"/>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145514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a:extLst>
              <a:ext uri="{FF2B5EF4-FFF2-40B4-BE49-F238E27FC236}">
                <a16:creationId xmlns:a16="http://schemas.microsoft.com/office/drawing/2014/main" id="{F0F3A4FC-223D-D313-66BE-85D6D9FDF18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1" y="925513"/>
            <a:ext cx="8893175" cy="5454650"/>
          </a:xfrm>
          <a:noFill/>
        </p:spPr>
      </p:pic>
      <p:sp>
        <p:nvSpPr>
          <p:cNvPr id="38915" name="Text Box 6">
            <a:extLst>
              <a:ext uri="{FF2B5EF4-FFF2-40B4-BE49-F238E27FC236}">
                <a16:creationId xmlns:a16="http://schemas.microsoft.com/office/drawing/2014/main" id="{A2020125-D0AD-3CE6-44E2-EA3627A53689}"/>
              </a:ext>
            </a:extLst>
          </p:cNvPr>
          <p:cNvSpPr txBox="1">
            <a:spLocks noChangeArrowheads="1"/>
          </p:cNvSpPr>
          <p:nvPr/>
        </p:nvSpPr>
        <p:spPr bwMode="auto">
          <a:xfrm>
            <a:off x="1847851" y="188913"/>
            <a:ext cx="864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de-DE">
                <a:latin typeface="Arial" panose="020B0604020202020204" pitchFamily="34" charset="0"/>
              </a:rPr>
              <a:t>2</a:t>
            </a:r>
            <a:r>
              <a:rPr lang="en-US" altLang="de-DE">
                <a:latin typeface="Arial" panose="020B0604020202020204" pitchFamily="34" charset="0"/>
                <a:cs typeface="Arial" panose="020B0604020202020204" pitchFamily="34" charset="0"/>
              </a:rPr>
              <a:t>º</a:t>
            </a:r>
            <a:r>
              <a:rPr lang="en-US" altLang="de-DE">
                <a:latin typeface="Arial" panose="020B0604020202020204" pitchFamily="34" charset="0"/>
              </a:rPr>
              <a:t>-goal consistent emissions paths with different peak times</a:t>
            </a:r>
          </a:p>
        </p:txBody>
      </p:sp>
      <p:sp>
        <p:nvSpPr>
          <p:cNvPr id="38916" name="Text Box 7">
            <a:extLst>
              <a:ext uri="{FF2B5EF4-FFF2-40B4-BE49-F238E27FC236}">
                <a16:creationId xmlns:a16="http://schemas.microsoft.com/office/drawing/2014/main" id="{51F3CF2B-FE4A-D673-C2DF-A9961A84014B}"/>
              </a:ext>
            </a:extLst>
          </p:cNvPr>
          <p:cNvSpPr txBox="1">
            <a:spLocks noChangeArrowheads="1"/>
          </p:cNvSpPr>
          <p:nvPr/>
        </p:nvSpPr>
        <p:spPr bwMode="auto">
          <a:xfrm>
            <a:off x="7535863" y="6021388"/>
            <a:ext cx="295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de-DE" sz="1800">
                <a:latin typeface="Arial" panose="020B0604020202020204" pitchFamily="34" charset="0"/>
              </a:rPr>
              <a:t>Allison et al., 2009</a:t>
            </a:r>
          </a:p>
        </p:txBody>
      </p:sp>
      <p:sp>
        <p:nvSpPr>
          <p:cNvPr id="3" name="Fußzeilenplatzhalter 2">
            <a:extLst>
              <a:ext uri="{FF2B5EF4-FFF2-40B4-BE49-F238E27FC236}">
                <a16:creationId xmlns:a16="http://schemas.microsoft.com/office/drawing/2014/main" id="{91851338-873A-9306-DDC2-08254F2FC6DE}"/>
              </a:ext>
            </a:extLst>
          </p:cNvPr>
          <p:cNvSpPr>
            <a:spLocks noGrp="1"/>
          </p:cNvSpPr>
          <p:nvPr>
            <p:ph type="ftr" sz="quarter" idx="11"/>
          </p:nvPr>
        </p:nvSpPr>
        <p:spPr/>
        <p:txBody>
          <a:bodyPr/>
          <a:lstStyle/>
          <a:p>
            <a:r>
              <a:rPr lang="en-US"/>
              <a:t>RPP-Seminar</a:t>
            </a:r>
          </a:p>
        </p:txBody>
      </p:sp>
      <p:sp>
        <p:nvSpPr>
          <p:cNvPr id="4" name="Foliennummernplatzhalter 3">
            <a:extLst>
              <a:ext uri="{FF2B5EF4-FFF2-40B4-BE49-F238E27FC236}">
                <a16:creationId xmlns:a16="http://schemas.microsoft.com/office/drawing/2014/main" id="{C3FDB134-9400-9C07-9B8D-4FCE3D957A53}"/>
              </a:ext>
            </a:extLst>
          </p:cNvPr>
          <p:cNvSpPr>
            <a:spLocks noGrp="1"/>
          </p:cNvSpPr>
          <p:nvPr>
            <p:ph type="sldNum" sz="quarter" idx="12"/>
          </p:nvPr>
        </p:nvSpPr>
        <p:spPr/>
        <p:txBody>
          <a:bodyPr/>
          <a:lstStyle/>
          <a:p>
            <a:fld id="{4894752B-6FD6-AD45-88DD-FFD0675A1B3A}"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5C21D-DEAE-BC6F-A9A3-073DF0ECF7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0E4131-6F65-2028-419E-6DD00389E764}"/>
              </a:ext>
            </a:extLst>
          </p:cNvPr>
          <p:cNvSpPr>
            <a:spLocks noGrp="1"/>
          </p:cNvSpPr>
          <p:nvPr>
            <p:ph type="title"/>
          </p:nvPr>
        </p:nvSpPr>
        <p:spPr>
          <a:xfrm>
            <a:off x="380450" y="160210"/>
            <a:ext cx="5450767" cy="1325563"/>
          </a:xfrm>
        </p:spPr>
        <p:txBody>
          <a:bodyPr>
            <a:normAutofit fontScale="90000"/>
          </a:bodyPr>
          <a:lstStyle/>
          <a:p>
            <a:r>
              <a:rPr lang="de-DE" b="1"/>
              <a:t>Klimapolitik als globale Herausforderung</a:t>
            </a:r>
          </a:p>
        </p:txBody>
      </p:sp>
      <p:sp>
        <p:nvSpPr>
          <p:cNvPr id="3" name="Inhaltsplatzhalter 2">
            <a:extLst>
              <a:ext uri="{FF2B5EF4-FFF2-40B4-BE49-F238E27FC236}">
                <a16:creationId xmlns:a16="http://schemas.microsoft.com/office/drawing/2014/main" id="{8E3A0944-332E-B60B-D4D5-00CE8E3E33CE}"/>
              </a:ext>
            </a:extLst>
          </p:cNvPr>
          <p:cNvSpPr>
            <a:spLocks noGrp="1"/>
          </p:cNvSpPr>
          <p:nvPr>
            <p:ph idx="1"/>
          </p:nvPr>
        </p:nvSpPr>
        <p:spPr>
          <a:xfrm>
            <a:off x="476386" y="1714893"/>
            <a:ext cx="5619613" cy="4869653"/>
          </a:xfrm>
        </p:spPr>
        <p:txBody>
          <a:bodyPr>
            <a:no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Auf internationaler Ebene wurde politisch beschlossen, dass der Klimawandel so eingedämmt werden soll, dass die Kennzahl „globale Mitteltemperatur“ deutlich unter dem Niveau von 2 Grad bleibt. </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Um dieses Ziel zu verwirklichen, müssen </a:t>
            </a:r>
            <a:r>
              <a:rPr lang="de-DE" sz="1800" i="1" dirty="0">
                <a:solidFill>
                  <a:srgbClr val="000000"/>
                </a:solidFill>
                <a:effectLst/>
                <a:latin typeface="Aptos" panose="020B0004020202020204" pitchFamily="34" charset="0"/>
              </a:rPr>
              <a:t>weltweit ALLE</a:t>
            </a:r>
            <a:r>
              <a:rPr lang="de-DE" sz="1800" dirty="0">
                <a:solidFill>
                  <a:srgbClr val="000000"/>
                </a:solidFill>
                <a:effectLst/>
                <a:latin typeface="Aptos" panose="020B0004020202020204" pitchFamily="34" charset="0"/>
              </a:rPr>
              <a:t> Treibhausgasemissionen, insbesondere CO2, bis etwa 2050 eingestellt werden. Ein Teil dieser Emissionen kann in geringem Umfang durch „negative Emissionen“ ausgeglichen werden, wie zum Beispiel durch Aufforstung.</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Aptos" panose="020B0004020202020204" pitchFamily="34" charset="0"/>
              </a:rPr>
              <a:t>Nach 2050 sind signifikante </a:t>
            </a:r>
            <a:r>
              <a:rPr lang="de-DE" sz="1800" b="1" dirty="0">
                <a:solidFill>
                  <a:srgbClr val="000000"/>
                </a:solidFill>
                <a:effectLst/>
                <a:latin typeface="Aptos" panose="020B0004020202020204" pitchFamily="34" charset="0"/>
              </a:rPr>
              <a:t>negative </a:t>
            </a:r>
            <a:r>
              <a:rPr lang="de-DE" sz="1800" dirty="0">
                <a:solidFill>
                  <a:srgbClr val="000000"/>
                </a:solidFill>
                <a:effectLst/>
                <a:latin typeface="Aptos" panose="020B0004020202020204" pitchFamily="34" charset="0"/>
              </a:rPr>
              <a:t>Emissionen notwendig, um das angestrebte Ziel zu erreichen.</a:t>
            </a:r>
            <a:endParaRPr lang="de-DE" sz="1800" dirty="0"/>
          </a:p>
        </p:txBody>
      </p:sp>
      <p:pic>
        <p:nvPicPr>
          <p:cNvPr id="4" name="Inhaltsplatzhalter 5">
            <a:extLst>
              <a:ext uri="{FF2B5EF4-FFF2-40B4-BE49-F238E27FC236}">
                <a16:creationId xmlns:a16="http://schemas.microsoft.com/office/drawing/2014/main" id="{A85E90BC-E850-50C2-604B-86F5FECD4E63}"/>
              </a:ext>
            </a:extLst>
          </p:cNvPr>
          <p:cNvPicPr>
            <a:picLocks noChangeAspect="1"/>
          </p:cNvPicPr>
          <p:nvPr/>
        </p:nvPicPr>
        <p:blipFill>
          <a:blip r:embed="rId2"/>
          <a:stretch>
            <a:fillRect/>
          </a:stretch>
        </p:blipFill>
        <p:spPr>
          <a:xfrm>
            <a:off x="6071431" y="273452"/>
            <a:ext cx="5792747" cy="6311095"/>
          </a:xfrm>
          <a:prstGeom prst="rect">
            <a:avLst/>
          </a:prstGeom>
        </p:spPr>
      </p:pic>
      <p:sp>
        <p:nvSpPr>
          <p:cNvPr id="5" name="Textfeld 4">
            <a:extLst>
              <a:ext uri="{FF2B5EF4-FFF2-40B4-BE49-F238E27FC236}">
                <a16:creationId xmlns:a16="http://schemas.microsoft.com/office/drawing/2014/main" id="{2E3B995F-55B1-0D63-344A-BC3A5D816556}"/>
              </a:ext>
            </a:extLst>
          </p:cNvPr>
          <p:cNvSpPr txBox="1"/>
          <p:nvPr/>
        </p:nvSpPr>
        <p:spPr>
          <a:xfrm>
            <a:off x="8312582" y="6066232"/>
            <a:ext cx="3718317" cy="523220"/>
          </a:xfrm>
          <a:prstGeom prst="rect">
            <a:avLst/>
          </a:prstGeom>
          <a:solidFill>
            <a:schemeClr val="bg1"/>
          </a:solidFill>
        </p:spPr>
        <p:txBody>
          <a:bodyPr wrap="square" rtlCol="0">
            <a:spAutoFit/>
          </a:bodyPr>
          <a:lstStyle/>
          <a:p>
            <a:r>
              <a:rPr lang="en-US" sz="1400"/>
              <a:t>Policy Maker Summary of </a:t>
            </a:r>
            <a:br>
              <a:rPr lang="en-US" sz="1400"/>
            </a:br>
            <a:r>
              <a:rPr lang="en-US" sz="1400"/>
              <a:t>IPCC Report on Global warming of 1.5C</a:t>
            </a:r>
          </a:p>
        </p:txBody>
      </p:sp>
      <p:sp>
        <p:nvSpPr>
          <p:cNvPr id="6" name="Inhaltsplatzhalter 2">
            <a:extLst>
              <a:ext uri="{FF2B5EF4-FFF2-40B4-BE49-F238E27FC236}">
                <a16:creationId xmlns:a16="http://schemas.microsoft.com/office/drawing/2014/main" id="{D5F8EACE-3AC3-80C9-2AFB-DB66B4F1BEDC}"/>
              </a:ext>
            </a:extLst>
          </p:cNvPr>
          <p:cNvSpPr txBox="1">
            <a:spLocks/>
          </p:cNvSpPr>
          <p:nvPr/>
        </p:nvSpPr>
        <p:spPr>
          <a:xfrm>
            <a:off x="9292594" y="289557"/>
            <a:ext cx="2708602" cy="209583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5000"/>
              </a:lnSpc>
              <a:buFont typeface="Arial" panose="020B0604020202020204" pitchFamily="34" charset="0"/>
              <a:buNone/>
            </a:pPr>
            <a:r>
              <a:rPr lang="en-US" sz="1800" b="1" dirty="0">
                <a:solidFill>
                  <a:srgbClr val="FF0000"/>
                </a:solidFill>
              </a:rPr>
              <a:t>SZENARIEN</a:t>
            </a:r>
            <a:br>
              <a:rPr lang="en-US" sz="1800" b="1" dirty="0">
                <a:solidFill>
                  <a:srgbClr val="FF0000"/>
                </a:solidFill>
              </a:rPr>
            </a:br>
            <a:r>
              <a:rPr lang="en-US" sz="1800" b="1" dirty="0" err="1">
                <a:solidFill>
                  <a:srgbClr val="FF0000"/>
                </a:solidFill>
              </a:rPr>
              <a:t>zur</a:t>
            </a:r>
            <a:r>
              <a:rPr lang="en-US" sz="1800" b="1" dirty="0">
                <a:solidFill>
                  <a:srgbClr val="FF0000"/>
                </a:solidFill>
              </a:rPr>
              <a:t> </a:t>
            </a:r>
            <a:r>
              <a:rPr lang="en-US" sz="1800" b="1" dirty="0" err="1">
                <a:solidFill>
                  <a:srgbClr val="FF0000"/>
                </a:solidFill>
              </a:rPr>
              <a:t>Entwicklung</a:t>
            </a:r>
            <a:r>
              <a:rPr lang="en-US" sz="1800" b="1" dirty="0">
                <a:solidFill>
                  <a:srgbClr val="FF0000"/>
                </a:solidFill>
              </a:rPr>
              <a:t> der </a:t>
            </a:r>
            <a:r>
              <a:rPr lang="en-US" sz="1800" b="1" dirty="0" err="1">
                <a:solidFill>
                  <a:srgbClr val="FF0000"/>
                </a:solidFill>
              </a:rPr>
              <a:t>Emissionen</a:t>
            </a:r>
            <a:r>
              <a:rPr lang="en-US" sz="1800" b="1" dirty="0">
                <a:solidFill>
                  <a:srgbClr val="FF0000"/>
                </a:solidFill>
              </a:rPr>
              <a:t> von </a:t>
            </a:r>
            <a:r>
              <a:rPr lang="en-US" sz="1800" b="1" dirty="0" err="1">
                <a:solidFill>
                  <a:srgbClr val="FF0000"/>
                </a:solidFill>
              </a:rPr>
              <a:t>Treibhausgasen</a:t>
            </a:r>
            <a:r>
              <a:rPr lang="en-US" sz="1800" b="1" dirty="0">
                <a:solidFill>
                  <a:srgbClr val="FF0000"/>
                </a:solidFill>
              </a:rPr>
              <a:t> </a:t>
            </a:r>
            <a:r>
              <a:rPr lang="en-US" sz="1800" b="1" dirty="0" err="1">
                <a:solidFill>
                  <a:srgbClr val="FF0000"/>
                </a:solidFill>
              </a:rPr>
              <a:t>im</a:t>
            </a:r>
            <a:r>
              <a:rPr lang="en-US" sz="1800" b="1" dirty="0">
                <a:solidFill>
                  <a:srgbClr val="FF0000"/>
                </a:solidFill>
              </a:rPr>
              <a:t> 21. </a:t>
            </a:r>
            <a:r>
              <a:rPr lang="en-US" sz="1800" b="1" dirty="0" err="1">
                <a:solidFill>
                  <a:srgbClr val="FF0000"/>
                </a:solidFill>
              </a:rPr>
              <a:t>Jahrhundert</a:t>
            </a:r>
            <a:r>
              <a:rPr lang="en-US" sz="1800" b="1" dirty="0">
                <a:solidFill>
                  <a:srgbClr val="FF0000"/>
                </a:solidFill>
              </a:rPr>
              <a:t>, um das 2 Grad Ziel </a:t>
            </a:r>
            <a:r>
              <a:rPr lang="en-US" sz="1800" b="1" dirty="0" err="1">
                <a:solidFill>
                  <a:srgbClr val="FF0000"/>
                </a:solidFill>
              </a:rPr>
              <a:t>zu</a:t>
            </a:r>
            <a:r>
              <a:rPr lang="en-US" sz="1800" b="1" dirty="0">
                <a:solidFill>
                  <a:srgbClr val="FF0000"/>
                </a:solidFill>
              </a:rPr>
              <a:t> </a:t>
            </a:r>
            <a:r>
              <a:rPr lang="en-US" sz="1800" b="1" dirty="0" err="1">
                <a:solidFill>
                  <a:srgbClr val="FF0000"/>
                </a:solidFill>
              </a:rPr>
              <a:t>erreichen</a:t>
            </a:r>
            <a:r>
              <a:rPr lang="en-US" sz="1800" b="1" dirty="0">
                <a:solidFill>
                  <a:srgbClr val="FF0000"/>
                </a:solidFill>
              </a:rPr>
              <a:t>      </a:t>
            </a:r>
          </a:p>
        </p:txBody>
      </p:sp>
      <p:sp>
        <p:nvSpPr>
          <p:cNvPr id="9" name="Rechteck 8">
            <a:extLst>
              <a:ext uri="{FF2B5EF4-FFF2-40B4-BE49-F238E27FC236}">
                <a16:creationId xmlns:a16="http://schemas.microsoft.com/office/drawing/2014/main" id="{1A7B73E0-FF00-2986-869D-33E7413E8584}"/>
              </a:ext>
            </a:extLst>
          </p:cNvPr>
          <p:cNvSpPr/>
          <p:nvPr/>
        </p:nvSpPr>
        <p:spPr>
          <a:xfrm>
            <a:off x="6446849" y="5558763"/>
            <a:ext cx="1865733" cy="848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76FEECD-9CE9-2330-53C9-30A523A1A25C}"/>
              </a:ext>
            </a:extLst>
          </p:cNvPr>
          <p:cNvSpPr/>
          <p:nvPr/>
        </p:nvSpPr>
        <p:spPr>
          <a:xfrm>
            <a:off x="9578176" y="3130930"/>
            <a:ext cx="2137438" cy="237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11">
            <a:extLst>
              <a:ext uri="{FF2B5EF4-FFF2-40B4-BE49-F238E27FC236}">
                <a16:creationId xmlns:a16="http://schemas.microsoft.com/office/drawing/2014/main" id="{F3404FC7-8102-32F3-EED9-E077FAFFBE6F}"/>
              </a:ext>
            </a:extLst>
          </p:cNvPr>
          <p:cNvSpPr/>
          <p:nvPr/>
        </p:nvSpPr>
        <p:spPr>
          <a:xfrm>
            <a:off x="11578014" y="3223424"/>
            <a:ext cx="247986" cy="190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ußzeilenplatzhalter 6">
            <a:extLst>
              <a:ext uri="{FF2B5EF4-FFF2-40B4-BE49-F238E27FC236}">
                <a16:creationId xmlns:a16="http://schemas.microsoft.com/office/drawing/2014/main" id="{C32407DC-9CCD-2806-DEFE-818E4DC81484}"/>
              </a:ext>
            </a:extLst>
          </p:cNvPr>
          <p:cNvSpPr>
            <a:spLocks noGrp="1"/>
          </p:cNvSpPr>
          <p:nvPr>
            <p:ph type="ftr" sz="quarter" idx="11"/>
          </p:nvPr>
        </p:nvSpPr>
        <p:spPr/>
        <p:txBody>
          <a:bodyPr/>
          <a:lstStyle/>
          <a:p>
            <a:r>
              <a:rPr lang="en-US"/>
              <a:t>RPP-Seminar</a:t>
            </a:r>
          </a:p>
        </p:txBody>
      </p:sp>
      <p:sp>
        <p:nvSpPr>
          <p:cNvPr id="14" name="Rechteck 13">
            <a:extLst>
              <a:ext uri="{FF2B5EF4-FFF2-40B4-BE49-F238E27FC236}">
                <a16:creationId xmlns:a16="http://schemas.microsoft.com/office/drawing/2014/main" id="{31534549-3724-CAA8-28C5-98D8ACE6FFE9}"/>
              </a:ext>
            </a:extLst>
          </p:cNvPr>
          <p:cNvSpPr/>
          <p:nvPr/>
        </p:nvSpPr>
        <p:spPr>
          <a:xfrm>
            <a:off x="8282879" y="1485773"/>
            <a:ext cx="1257701" cy="796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Foliennummernplatzhalter 7">
            <a:extLst>
              <a:ext uri="{FF2B5EF4-FFF2-40B4-BE49-F238E27FC236}">
                <a16:creationId xmlns:a16="http://schemas.microsoft.com/office/drawing/2014/main" id="{A300A34D-5C42-CF6E-D3F8-AC09B0C6C9E8}"/>
              </a:ext>
            </a:extLst>
          </p:cNvPr>
          <p:cNvSpPr>
            <a:spLocks noGrp="1"/>
          </p:cNvSpPr>
          <p:nvPr>
            <p:ph type="sldNum" sz="quarter" idx="12"/>
          </p:nvPr>
        </p:nvSpPr>
        <p:spPr/>
        <p:txBody>
          <a:bodyPr/>
          <a:lstStyle/>
          <a:p>
            <a:fld id="{4894752B-6FD6-AD45-88DD-FFD0675A1B3A}" type="slidenum">
              <a:rPr lang="en-US" smtClean="0"/>
              <a:t>26</a:t>
            </a:fld>
            <a:endParaRPr lang="en-US"/>
          </a:p>
        </p:txBody>
      </p:sp>
    </p:spTree>
    <p:extLst>
      <p:ext uri="{BB962C8B-B14F-4D97-AF65-F5344CB8AC3E}">
        <p14:creationId xmlns:p14="http://schemas.microsoft.com/office/powerpoint/2010/main" val="199258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8D380-7EDC-C91A-DBCA-630FED4346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CFCF6C-F4D0-DA09-DE46-4D7B5DA7A430}"/>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b="1" dirty="0" err="1">
                <a:solidFill>
                  <a:srgbClr val="FFFFFF"/>
                </a:solidFill>
              </a:rPr>
              <a:t>Klimaschutz</a:t>
            </a:r>
            <a:r>
              <a:rPr lang="en-US" sz="3200" b="1" dirty="0">
                <a:solidFill>
                  <a:srgbClr val="FFFFFF"/>
                </a:solidFill>
              </a:rPr>
              <a:t> in Deutschland</a:t>
            </a:r>
          </a:p>
        </p:txBody>
      </p:sp>
      <p:sp>
        <p:nvSpPr>
          <p:cNvPr id="6" name="Foliennummernplatzhalter 5">
            <a:extLst>
              <a:ext uri="{FF2B5EF4-FFF2-40B4-BE49-F238E27FC236}">
                <a16:creationId xmlns:a16="http://schemas.microsoft.com/office/drawing/2014/main" id="{3A32A905-AB60-2303-451E-13A5A65B034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860A7D8-607D-2E49-9B0F-DA6F063FC173}" type="slidenum">
              <a:rPr lang="en-US">
                <a:solidFill>
                  <a:srgbClr val="FFFFFF"/>
                </a:solidFill>
                <a:latin typeface="Calibri" panose="020F0502020204030204"/>
              </a:rPr>
              <a:pPr>
                <a:spcAft>
                  <a:spcPts val="600"/>
                </a:spcAft>
                <a:defRPr/>
              </a:pPr>
              <a:t>27</a:t>
            </a:fld>
            <a:endParaRPr lang="en-US">
              <a:solidFill>
                <a:srgbClr val="FFFFFF"/>
              </a:solidFill>
              <a:latin typeface="Calibri" panose="020F0502020204030204"/>
            </a:endParaRPr>
          </a:p>
        </p:txBody>
      </p:sp>
      <p:sp>
        <p:nvSpPr>
          <p:cNvPr id="3" name="Fußzeilenplatzhalter 2">
            <a:extLst>
              <a:ext uri="{FF2B5EF4-FFF2-40B4-BE49-F238E27FC236}">
                <a16:creationId xmlns:a16="http://schemas.microsoft.com/office/drawing/2014/main" id="{CFE5EF5B-3673-0E1D-5794-805F25D22457}"/>
              </a:ext>
            </a:extLst>
          </p:cNvPr>
          <p:cNvSpPr>
            <a:spLocks noGrp="1"/>
          </p:cNvSpPr>
          <p:nvPr>
            <p:ph type="ftr" sz="quarter" idx="11"/>
          </p:nvPr>
        </p:nvSpPr>
        <p:spPr/>
        <p:txBody>
          <a:bodyPr/>
          <a:lstStyle/>
          <a:p>
            <a:r>
              <a:rPr lang="en-US"/>
              <a:t>RPP-Seminar</a:t>
            </a:r>
          </a:p>
        </p:txBody>
      </p:sp>
      <p:pic>
        <p:nvPicPr>
          <p:cNvPr id="10" name="Grafik 9">
            <a:extLst>
              <a:ext uri="{FF2B5EF4-FFF2-40B4-BE49-F238E27FC236}">
                <a16:creationId xmlns:a16="http://schemas.microsoft.com/office/drawing/2014/main" id="{63F9992E-7D41-9B54-E70F-481487ED1924}"/>
              </a:ext>
            </a:extLst>
          </p:cNvPr>
          <p:cNvPicPr>
            <a:picLocks noChangeAspect="1"/>
          </p:cNvPicPr>
          <p:nvPr/>
        </p:nvPicPr>
        <p:blipFill>
          <a:blip r:embed="rId2"/>
          <a:stretch>
            <a:fillRect/>
          </a:stretch>
        </p:blipFill>
        <p:spPr>
          <a:xfrm>
            <a:off x="789447" y="-108445"/>
            <a:ext cx="9732779" cy="5791899"/>
          </a:xfrm>
          <a:prstGeom prst="rect">
            <a:avLst/>
          </a:prstGeom>
        </p:spPr>
      </p:pic>
      <p:sp>
        <p:nvSpPr>
          <p:cNvPr id="4" name="Textfeld 3">
            <a:extLst>
              <a:ext uri="{FF2B5EF4-FFF2-40B4-BE49-F238E27FC236}">
                <a16:creationId xmlns:a16="http://schemas.microsoft.com/office/drawing/2014/main" id="{96CE26FA-FDAA-3B8D-8DBD-B568642F0CB5}"/>
              </a:ext>
            </a:extLst>
          </p:cNvPr>
          <p:cNvSpPr txBox="1"/>
          <p:nvPr/>
        </p:nvSpPr>
        <p:spPr>
          <a:xfrm>
            <a:off x="5655836" y="5823310"/>
            <a:ext cx="5485406"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Emissionen</a:t>
            </a:r>
            <a:r>
              <a:rPr lang="en-US" sz="3200" b="1" dirty="0">
                <a:solidFill>
                  <a:srgbClr val="FF0000"/>
                </a:solidFill>
                <a:latin typeface="Calibri" panose="020F0502020204030204" pitchFamily="34" charset="0"/>
                <a:cs typeface="Calibri" panose="020F0502020204030204" pitchFamily="34" charset="0"/>
              </a:rPr>
              <a:t> in Deutschland</a:t>
            </a:r>
          </a:p>
        </p:txBody>
      </p:sp>
    </p:spTree>
    <p:extLst>
      <p:ext uri="{BB962C8B-B14F-4D97-AF65-F5344CB8AC3E}">
        <p14:creationId xmlns:p14="http://schemas.microsoft.com/office/powerpoint/2010/main" val="4051581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BA06-3F96-6B28-7B8A-E06A6B6EB8A9}"/>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37D64C8-5D4C-841E-4937-40FB89236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38" y="461120"/>
            <a:ext cx="5625975" cy="4129465"/>
          </a:xfrm>
          <a:prstGeom prst="rect">
            <a:avLst/>
          </a:prstGeom>
        </p:spPr>
      </p:pic>
      <p:sp>
        <p:nvSpPr>
          <p:cNvPr id="11" name="Textfeld 10">
            <a:extLst>
              <a:ext uri="{FF2B5EF4-FFF2-40B4-BE49-F238E27FC236}">
                <a16:creationId xmlns:a16="http://schemas.microsoft.com/office/drawing/2014/main" id="{19753912-A047-5975-A9B1-242057DDC9E2}"/>
              </a:ext>
            </a:extLst>
          </p:cNvPr>
          <p:cNvSpPr txBox="1"/>
          <p:nvPr/>
        </p:nvSpPr>
        <p:spPr>
          <a:xfrm>
            <a:off x="324538" y="4973487"/>
            <a:ext cx="5431577" cy="1477328"/>
          </a:xfrm>
          <a:prstGeom prst="rect">
            <a:avLst/>
          </a:prstGeom>
          <a:noFill/>
        </p:spPr>
        <p:txBody>
          <a:bodyPr wrap="square" rtlCol="0">
            <a:spAutoFit/>
          </a:bodyPr>
          <a:lstStyle/>
          <a:p>
            <a:pPr marL="0" indent="0" algn="l" rtl="0" eaLnBrk="1" latinLnBrk="0" hangingPunct="1">
              <a:buNone/>
            </a:pPr>
            <a:r>
              <a:rPr lang="de-DE" sz="1800" dirty="0">
                <a:solidFill>
                  <a:srgbClr val="000000"/>
                </a:solidFill>
                <a:effectLst/>
                <a:latin typeface="Calibri" panose="020F0502020204030204" pitchFamily="34" charset="0"/>
                <a:cs typeface="Calibri" panose="020F0502020204030204" pitchFamily="34" charset="0"/>
              </a:rPr>
              <a:t>Schematische Darstellung der </a:t>
            </a:r>
            <a:r>
              <a:rPr lang="de-DE" sz="1800" dirty="0" err="1">
                <a:solidFill>
                  <a:srgbClr val="000000"/>
                </a:solidFill>
                <a:effectLst/>
                <a:latin typeface="Calibri" panose="020F0502020204030204" pitchFamily="34" charset="0"/>
                <a:cs typeface="Calibri" panose="020F0502020204030204" pitchFamily="34" charset="0"/>
              </a:rPr>
              <a:t>Besdtimmung</a:t>
            </a:r>
            <a:r>
              <a:rPr lang="de-DE" sz="1800" dirty="0">
                <a:solidFill>
                  <a:srgbClr val="000000"/>
                </a:solidFill>
                <a:effectLst/>
                <a:latin typeface="Calibri" panose="020F0502020204030204" pitchFamily="34" charset="0"/>
                <a:cs typeface="Calibri" panose="020F0502020204030204" pitchFamily="34" charset="0"/>
              </a:rPr>
              <a:t> einer optimalen Reaktion der globalen menschlichen Gesellschaft auf die durch Menschen verursachten Klimaänderungen („Modell der globalen Umwelt und Gesellschaft“, Hasselmann, etwa 1990)</a:t>
            </a:r>
            <a:endParaRPr lang="de-DE" dirty="0">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65276B83-448E-AB89-79FC-C6D02D05F1D6}"/>
              </a:ext>
            </a:extLst>
          </p:cNvPr>
          <p:cNvSpPr txBox="1"/>
          <p:nvPr/>
        </p:nvSpPr>
        <p:spPr>
          <a:xfrm>
            <a:off x="6241489" y="566678"/>
            <a:ext cx="54578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000000"/>
                </a:solidFill>
                <a:effectLst/>
                <a:latin typeface="Calibri" panose="020F0502020204030204" pitchFamily="34" charset="0"/>
              </a:rPr>
              <a:t>Klimapolitische Ansätze: </a:t>
            </a:r>
            <a:r>
              <a:rPr lang="de-DE" sz="3600" b="1" dirty="0">
                <a:effectLst/>
                <a:latin typeface="Calibri" panose="020F0502020204030204" pitchFamily="34" charset="0"/>
              </a:rPr>
              <a:t>Vermeidung</a:t>
            </a:r>
            <a:r>
              <a:rPr lang="de-DE" sz="3600" dirty="0">
                <a:effectLst/>
                <a:latin typeface="Calibri" panose="020F0502020204030204" pitchFamily="34" charset="0"/>
              </a:rPr>
              <a:t> </a:t>
            </a:r>
            <a:r>
              <a:rPr lang="de-DE" sz="3600" dirty="0">
                <a:solidFill>
                  <a:srgbClr val="000000"/>
                </a:solidFill>
                <a:effectLst/>
                <a:latin typeface="Calibri" panose="020F0502020204030204" pitchFamily="34" charset="0"/>
              </a:rPr>
              <a:t>(“</a:t>
            </a:r>
            <a:r>
              <a:rPr lang="de-DE" sz="3600" dirty="0" err="1">
                <a:solidFill>
                  <a:srgbClr val="000000"/>
                </a:solidFill>
                <a:effectLst/>
                <a:latin typeface="Calibri" panose="020F0502020204030204" pitchFamily="34" charset="0"/>
              </a:rPr>
              <a:t>Abatement</a:t>
            </a:r>
            <a:r>
              <a:rPr lang="de-DE" sz="3600" dirty="0">
                <a:solidFill>
                  <a:srgbClr val="000000"/>
                </a:solidFill>
                <a:effectLst/>
                <a:latin typeface="Calibri" panose="020F0502020204030204" pitchFamily="34" charset="0"/>
              </a:rPr>
              <a:t>/Mitigation”) und </a:t>
            </a:r>
            <a:r>
              <a:rPr lang="de-DE" sz="3600" b="1" dirty="0">
                <a:solidFill>
                  <a:srgbClr val="FF0000"/>
                </a:solidFill>
                <a:effectLst/>
                <a:latin typeface="Calibri" panose="020F0502020204030204" pitchFamily="34" charset="0"/>
              </a:rPr>
              <a:t>Anpassung</a:t>
            </a:r>
            <a:r>
              <a:rPr lang="de-DE" sz="3600" dirty="0">
                <a:solidFill>
                  <a:srgbClr val="FF0000"/>
                </a:solidFill>
                <a:effectLst/>
                <a:latin typeface="Calibri" panose="020F0502020204030204" pitchFamily="34" charset="0"/>
              </a:rPr>
              <a:t> </a:t>
            </a:r>
            <a:r>
              <a:rPr lang="de-DE" sz="3600" dirty="0">
                <a:solidFill>
                  <a:srgbClr val="000000"/>
                </a:solidFill>
                <a:effectLst/>
                <a:latin typeface="Calibri" panose="020F0502020204030204" pitchFamily="34" charset="0"/>
              </a:rPr>
              <a:t>(“Adaptation”)</a:t>
            </a:r>
            <a:endParaRPr kumimoji="0" lang="en-US" sz="36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054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6D4FD6-C52D-4A30-ABBB-40A867CD6417}"/>
              </a:ext>
            </a:extLst>
          </p:cNvPr>
          <p:cNvSpPr>
            <a:spLocks noGrp="1"/>
          </p:cNvSpPr>
          <p:nvPr>
            <p:ph idx="1"/>
          </p:nvPr>
        </p:nvSpPr>
        <p:spPr>
          <a:xfrm>
            <a:off x="295469" y="648116"/>
            <a:ext cx="5272368" cy="5388790"/>
          </a:xfrm>
        </p:spPr>
        <p:txBody>
          <a:bodyPr>
            <a:normAutofit/>
          </a:bodyPr>
          <a:lstStyle/>
          <a:p>
            <a:pPr marL="0" indent="0" algn="l" rtl="0" eaLnBrk="1" latinLnBrk="0" hangingPunct="1">
              <a:lnSpc>
                <a:spcPct val="10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Unabhängig davon, ob das Ziel der Dekarbonisierung erreicht wird, besteht die </a:t>
            </a:r>
            <a:r>
              <a:rPr lang="de-DE" sz="1800" b="1" dirty="0">
                <a:solidFill>
                  <a:srgbClr val="000000"/>
                </a:solidFill>
                <a:effectLst/>
                <a:latin typeface="Calibri" panose="020F0502020204030204" pitchFamily="34" charset="0"/>
                <a:cs typeface="Calibri" panose="020F0502020204030204" pitchFamily="34" charset="0"/>
              </a:rPr>
              <a:t>Notwendigkeit zur Anpassung</a:t>
            </a:r>
            <a:r>
              <a:rPr lang="de-DE" sz="1800" dirty="0">
                <a:solidFill>
                  <a:srgbClr val="000000"/>
                </a:solidFill>
                <a:effectLst/>
                <a:latin typeface="Calibri" panose="020F0502020204030204" pitchFamily="34" charset="0"/>
                <a:cs typeface="Calibri" panose="020F0502020204030204" pitchFamily="34" charset="0"/>
              </a:rPr>
              <a:t> an unvermeidliche Klimaänderungen.</a:t>
            </a:r>
          </a:p>
          <a:p>
            <a:pPr marL="0" indent="0" algn="l" rtl="0" eaLnBrk="1" latinLnBrk="0" hangingPunct="1">
              <a:lnSpc>
                <a:spcPct val="10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Die Anpassung stellt ebenfalls eine globale Herausforderung dar, die jedoch spezifisch für verschiedene Sektoren und Regionen ist.</a:t>
            </a:r>
          </a:p>
          <a:p>
            <a:pPr marL="0" indent="0" algn="l" rtl="0" eaLnBrk="1" latinLnBrk="0" hangingPunct="1">
              <a:lnSpc>
                <a:spcPct val="10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In der öffentlichen Wahrnehmung wird Anpassung oft mit einem Gefühl des Defätismus in Verbindung gebracht, das die Verwaltung des „Scheiterns der Moral“ widerspiegelt.</a:t>
            </a:r>
          </a:p>
          <a:p>
            <a:pPr marL="0" indent="0" algn="l" rtl="0" eaLnBrk="1" latinLnBrk="0" hangingPunct="1">
              <a:lnSpc>
                <a:spcPct val="10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Tatsächlich existieren viele konkrete Überlegungen zur regionalen Anpassung, insbesondere in Behörden, die jedoch in der Öffentlichkeit kaum zur Sprache kommen.</a:t>
            </a:r>
            <a:endParaRPr lang="de-DE" sz="1800" dirty="0">
              <a:latin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C6111333-0738-B64C-8CBC-12543E39CD61}"/>
              </a:ext>
            </a:extLst>
          </p:cNvPr>
          <p:cNvSpPr>
            <a:spLocks noGrp="1"/>
          </p:cNvSpPr>
          <p:nvPr>
            <p:ph type="sldNum" sz="quarter" idx="12"/>
          </p:nvPr>
        </p:nvSpPr>
        <p:spPr/>
        <p:txBody>
          <a:bodyPr/>
          <a:lstStyle/>
          <a:p>
            <a:fld id="{2217C12D-31D4-4CA8-A48E-718B81098BF8}" type="slidenum">
              <a:rPr lang="en-US" smtClean="0"/>
              <a:t>29</a:t>
            </a:fld>
            <a:endParaRPr lang="en-US"/>
          </a:p>
        </p:txBody>
      </p:sp>
      <p:sp>
        <p:nvSpPr>
          <p:cNvPr id="5" name="Fußzeilenplatzhalter 4">
            <a:extLst>
              <a:ext uri="{FF2B5EF4-FFF2-40B4-BE49-F238E27FC236}">
                <a16:creationId xmlns:a16="http://schemas.microsoft.com/office/drawing/2014/main" id="{A0495166-EC9A-E56C-C99B-CE44DAD58F3E}"/>
              </a:ext>
            </a:extLst>
          </p:cNvPr>
          <p:cNvSpPr>
            <a:spLocks noGrp="1"/>
          </p:cNvSpPr>
          <p:nvPr>
            <p:ph type="ftr" sz="quarter" idx="11"/>
          </p:nvPr>
        </p:nvSpPr>
        <p:spPr/>
        <p:txBody>
          <a:bodyPr/>
          <a:lstStyle/>
          <a:p>
            <a:r>
              <a:rPr lang="en-US"/>
              <a:t>RPP-Seminar</a:t>
            </a:r>
          </a:p>
        </p:txBody>
      </p:sp>
      <p:sp>
        <p:nvSpPr>
          <p:cNvPr id="6" name="Textfeld 5">
            <a:extLst>
              <a:ext uri="{FF2B5EF4-FFF2-40B4-BE49-F238E27FC236}">
                <a16:creationId xmlns:a16="http://schemas.microsoft.com/office/drawing/2014/main" id="{399B34F0-D507-F49E-0C82-E2501D522B9D}"/>
              </a:ext>
            </a:extLst>
          </p:cNvPr>
          <p:cNvSpPr txBox="1"/>
          <p:nvPr/>
        </p:nvSpPr>
        <p:spPr>
          <a:xfrm>
            <a:off x="6410131" y="508157"/>
            <a:ext cx="5486400" cy="769441"/>
          </a:xfrm>
          <a:prstGeom prst="rect">
            <a:avLst/>
          </a:prstGeom>
          <a:noFill/>
        </p:spPr>
        <p:txBody>
          <a:bodyPr wrap="square" rtlCol="0">
            <a:spAutoFit/>
          </a:bodyPr>
          <a:lstStyle/>
          <a:p>
            <a:r>
              <a:rPr lang="en-US" sz="4400" b="1" dirty="0" err="1"/>
              <a:t>Anpassung</a:t>
            </a:r>
            <a:endParaRPr lang="en-US" sz="4400" b="1" dirty="0"/>
          </a:p>
        </p:txBody>
      </p:sp>
    </p:spTree>
    <p:extLst>
      <p:ext uri="{BB962C8B-B14F-4D97-AF65-F5344CB8AC3E}">
        <p14:creationId xmlns:p14="http://schemas.microsoft.com/office/powerpoint/2010/main" val="2938849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2EE1-9AE8-E8E3-4B41-0A11334F32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5E1603-CF70-B747-0618-2E304DB5B364}"/>
              </a:ext>
            </a:extLst>
          </p:cNvPr>
          <p:cNvSpPr>
            <a:spLocks noGrp="1"/>
          </p:cNvSpPr>
          <p:nvPr>
            <p:ph type="title"/>
          </p:nvPr>
        </p:nvSpPr>
        <p:spPr/>
        <p:txBody>
          <a:bodyPr>
            <a:normAutofit/>
          </a:bodyPr>
          <a:lstStyle/>
          <a:p>
            <a:r>
              <a:rPr lang="en-US" sz="7200" dirty="0">
                <a:latin typeface="Calibri" panose="020F0502020204030204" pitchFamily="34" charset="0"/>
                <a:cs typeface="Calibri" panose="020F0502020204030204" pitchFamily="34" charset="0"/>
              </a:rPr>
              <a:t>Teil I</a:t>
            </a:r>
          </a:p>
        </p:txBody>
      </p:sp>
      <p:sp>
        <p:nvSpPr>
          <p:cNvPr id="3" name="Inhaltsplatzhalter 2">
            <a:extLst>
              <a:ext uri="{FF2B5EF4-FFF2-40B4-BE49-F238E27FC236}">
                <a16:creationId xmlns:a16="http://schemas.microsoft.com/office/drawing/2014/main" id="{47D9B49F-F262-FDCC-8661-C7B4A0552BE9}"/>
              </a:ext>
            </a:extLst>
          </p:cNvPr>
          <p:cNvSpPr>
            <a:spLocks noGrp="1"/>
          </p:cNvSpPr>
          <p:nvPr>
            <p:ph idx="1"/>
          </p:nvPr>
        </p:nvSpPr>
        <p:spPr>
          <a:xfrm>
            <a:off x="595563" y="2702703"/>
            <a:ext cx="11000874" cy="1603375"/>
          </a:xfrm>
        </p:spPr>
        <p:txBody>
          <a:bodyPr>
            <a:normAutofit fontScale="92500" lnSpcReduction="10000"/>
          </a:bodyPr>
          <a:lstStyle/>
          <a:p>
            <a:pPr marL="0" indent="0" algn="ctr">
              <a:buNone/>
            </a:pPr>
            <a:r>
              <a:rPr lang="en-US" sz="12800" b="1" dirty="0" err="1">
                <a:latin typeface="Calibri" panose="020F0502020204030204" pitchFamily="34" charset="0"/>
                <a:cs typeface="Calibri" panose="020F0502020204030204" pitchFamily="34" charset="0"/>
              </a:rPr>
              <a:t>Klimawissen</a:t>
            </a:r>
            <a:r>
              <a:rPr lang="en-US" sz="12800" b="1" dirty="0">
                <a:latin typeface="Calibri" panose="020F0502020204030204" pitchFamily="34" charset="0"/>
                <a:cs typeface="Calibri" panose="020F0502020204030204" pitchFamily="34" charset="0"/>
              </a:rPr>
              <a:t> </a:t>
            </a:r>
          </a:p>
        </p:txBody>
      </p:sp>
      <p:sp>
        <p:nvSpPr>
          <p:cNvPr id="4" name="Fußzeilenplatzhalter 3">
            <a:extLst>
              <a:ext uri="{FF2B5EF4-FFF2-40B4-BE49-F238E27FC236}">
                <a16:creationId xmlns:a16="http://schemas.microsoft.com/office/drawing/2014/main" id="{89572676-B3C6-6362-3C0B-D550628FDAD0}"/>
              </a:ext>
            </a:extLst>
          </p:cNvPr>
          <p:cNvSpPr>
            <a:spLocks noGrp="1"/>
          </p:cNvSpPr>
          <p:nvPr>
            <p:ph type="ftr" sz="quarter" idx="11"/>
          </p:nvPr>
        </p:nvSpPr>
        <p:spPr/>
        <p:txBody>
          <a:bodyPr/>
          <a:lstStyle/>
          <a:p>
            <a:r>
              <a:rPr lang="en-US"/>
              <a:t>RPP-Seminar</a:t>
            </a:r>
          </a:p>
        </p:txBody>
      </p:sp>
      <p:sp>
        <p:nvSpPr>
          <p:cNvPr id="5" name="Foliennummernplatzhalter 4">
            <a:extLst>
              <a:ext uri="{FF2B5EF4-FFF2-40B4-BE49-F238E27FC236}">
                <a16:creationId xmlns:a16="http://schemas.microsoft.com/office/drawing/2014/main" id="{DFE7E113-24A9-CE67-444F-A8E20DF740FF}"/>
              </a:ext>
            </a:extLst>
          </p:cNvPr>
          <p:cNvSpPr>
            <a:spLocks noGrp="1"/>
          </p:cNvSpPr>
          <p:nvPr>
            <p:ph type="sldNum" sz="quarter" idx="12"/>
          </p:nvPr>
        </p:nvSpPr>
        <p:spPr/>
        <p:txBody>
          <a:bodyPr/>
          <a:lstStyle/>
          <a:p>
            <a:fld id="{4894752B-6FD6-AD45-88DD-FFD0675A1B3A}" type="slidenum">
              <a:rPr lang="en-US" smtClean="0"/>
              <a:t>3</a:t>
            </a:fld>
            <a:endParaRPr lang="en-US"/>
          </a:p>
        </p:txBody>
      </p:sp>
    </p:spTree>
    <p:extLst>
      <p:ext uri="{BB962C8B-B14F-4D97-AF65-F5344CB8AC3E}">
        <p14:creationId xmlns:p14="http://schemas.microsoft.com/office/powerpoint/2010/main" val="3332308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AD4C8C7-B3D7-4FE7-B957-4A07FC6B405C}"/>
              </a:ext>
            </a:extLst>
          </p:cNvPr>
          <p:cNvPicPr>
            <a:picLocks noChangeAspect="1"/>
          </p:cNvPicPr>
          <p:nvPr/>
        </p:nvPicPr>
        <p:blipFill>
          <a:blip r:embed="rId2"/>
          <a:stretch>
            <a:fillRect/>
          </a:stretch>
        </p:blipFill>
        <p:spPr>
          <a:xfrm>
            <a:off x="6968152" y="353587"/>
            <a:ext cx="5145403" cy="6367888"/>
          </a:xfrm>
          <a:prstGeom prst="rect">
            <a:avLst/>
          </a:prstGeom>
        </p:spPr>
      </p:pic>
      <p:sp>
        <p:nvSpPr>
          <p:cNvPr id="2" name="Titel 1">
            <a:extLst>
              <a:ext uri="{FF2B5EF4-FFF2-40B4-BE49-F238E27FC236}">
                <a16:creationId xmlns:a16="http://schemas.microsoft.com/office/drawing/2014/main" id="{8B6B4027-7142-45A7-BD0C-2732C06466AA}"/>
              </a:ext>
            </a:extLst>
          </p:cNvPr>
          <p:cNvSpPr>
            <a:spLocks noGrp="1"/>
          </p:cNvSpPr>
          <p:nvPr>
            <p:ph type="title"/>
          </p:nvPr>
        </p:nvSpPr>
        <p:spPr>
          <a:xfrm>
            <a:off x="457200" y="132412"/>
            <a:ext cx="4616450" cy="860425"/>
          </a:xfrm>
        </p:spPr>
        <p:txBody>
          <a:bodyPr/>
          <a:lstStyle/>
          <a:p>
            <a:r>
              <a:rPr lang="de-DE" b="1" dirty="0">
                <a:latin typeface="+mn-lt"/>
              </a:rPr>
              <a:t>Anpassung</a:t>
            </a:r>
          </a:p>
        </p:txBody>
      </p:sp>
      <p:sp>
        <p:nvSpPr>
          <p:cNvPr id="3" name="Inhaltsplatzhalter 2">
            <a:extLst>
              <a:ext uri="{FF2B5EF4-FFF2-40B4-BE49-F238E27FC236}">
                <a16:creationId xmlns:a16="http://schemas.microsoft.com/office/drawing/2014/main" id="{346D4FD6-C52D-4A30-ABBB-40A867CD6417}"/>
              </a:ext>
            </a:extLst>
          </p:cNvPr>
          <p:cNvSpPr>
            <a:spLocks noGrp="1"/>
          </p:cNvSpPr>
          <p:nvPr>
            <p:ph idx="1"/>
          </p:nvPr>
        </p:nvSpPr>
        <p:spPr>
          <a:xfrm>
            <a:off x="412750" y="989943"/>
            <a:ext cx="6176647" cy="5362963"/>
          </a:xfrm>
        </p:spPr>
        <p:txBody>
          <a:bodyPr>
            <a:noAutofit/>
          </a:bodyPr>
          <a:lstStyle/>
          <a:p>
            <a:pPr marL="0" indent="0" algn="l" rtl="0" eaLnBrk="1" latinLnBrk="0" hangingPunct="1">
              <a:lnSpc>
                <a:spcPct val="11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Es handelt sich auch um eine globale Herausforderung, die jedoch spezifisch für Sektoren und Regionen ist.</a:t>
            </a:r>
          </a:p>
          <a:p>
            <a:pPr marL="0" indent="0" algn="l" rtl="0" eaLnBrk="1" latinLnBrk="0" hangingPunct="1">
              <a:lnSpc>
                <a:spcPct val="11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Selbst wenn es gelingt, die Reduzierung der deutschen bzw. europäischen Emissionen planmäßig umzusetzen, wird die unvermeidbare Erwärmung von 1,5 °C bis 2 °C einen erheblichen Anpassungsdruck erzeugen (vgl. australische oder kalifornische Waldbrände in der Jetztzeit).</a:t>
            </a:r>
          </a:p>
          <a:p>
            <a:pPr marL="0" indent="0" algn="l" rtl="0" eaLnBrk="1" latinLnBrk="0" hangingPunct="1">
              <a:lnSpc>
                <a:spcPct val="110000"/>
              </a:lnSpc>
              <a:spcBef>
                <a:spcPts val="1000"/>
              </a:spcBef>
              <a:buNone/>
            </a:pPr>
            <a:endParaRPr lang="de-DE" sz="1800" dirty="0">
              <a:solidFill>
                <a:srgbClr val="000000"/>
              </a:solidFill>
              <a:effectLst/>
              <a:latin typeface="Calibri" panose="020F0502020204030204" pitchFamily="34" charset="0"/>
              <a:cs typeface="Calibri" panose="020F0502020204030204" pitchFamily="34" charset="0"/>
            </a:endParaRPr>
          </a:p>
          <a:p>
            <a:pPr marL="0" indent="0" algn="l" rtl="0" eaLnBrk="1" latinLnBrk="0" hangingPunct="1">
              <a:lnSpc>
                <a:spcPct val="11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Die Anpassung wird jedoch kaum in der öffentlichen Diskussion behandelt.</a:t>
            </a:r>
          </a:p>
          <a:p>
            <a:pPr marL="0" indent="0" algn="l" rtl="0" eaLnBrk="1" latinLnBrk="0" hangingPunct="1">
              <a:lnSpc>
                <a:spcPct val="11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In der Tat existieren zahlreiche, auch sehr konkrete Überlegungen zur Anpassung auf regionaler Ebene, insbesondere in Behörden, die jedoch kaum öffentlich angesprochen werden.</a:t>
            </a:r>
            <a:endParaRPr lang="de-DE" sz="1800" dirty="0">
              <a:latin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D1E9A4C1-954F-4710-8074-5B7AC123C040}"/>
              </a:ext>
            </a:extLst>
          </p:cNvPr>
          <p:cNvSpPr>
            <a:spLocks noGrp="1"/>
          </p:cNvSpPr>
          <p:nvPr>
            <p:ph type="sldNum" sz="quarter" idx="12"/>
          </p:nvPr>
        </p:nvSpPr>
        <p:spPr/>
        <p:txBody>
          <a:bodyPr/>
          <a:lstStyle/>
          <a:p>
            <a:fld id="{90E1CA1D-BA26-442B-B34F-5A52C36AC59C}" type="slidenum">
              <a:rPr lang="en-US" smtClean="0"/>
              <a:t>30</a:t>
            </a:fld>
            <a:endParaRPr lang="en-US"/>
          </a:p>
        </p:txBody>
      </p:sp>
      <p:sp>
        <p:nvSpPr>
          <p:cNvPr id="6" name="Textfeld 5">
            <a:extLst>
              <a:ext uri="{FF2B5EF4-FFF2-40B4-BE49-F238E27FC236}">
                <a16:creationId xmlns:a16="http://schemas.microsoft.com/office/drawing/2014/main" id="{DB9CD7EB-3EB6-4D66-9EE8-4B03D1E2B8D7}"/>
              </a:ext>
            </a:extLst>
          </p:cNvPr>
          <p:cNvSpPr txBox="1"/>
          <p:nvPr/>
        </p:nvSpPr>
        <p:spPr>
          <a:xfrm>
            <a:off x="6877049" y="132412"/>
            <a:ext cx="5145403" cy="338554"/>
          </a:xfrm>
          <a:prstGeom prst="rect">
            <a:avLst/>
          </a:prstGeom>
          <a:noFill/>
        </p:spPr>
        <p:txBody>
          <a:bodyPr wrap="square" rtlCol="0">
            <a:spAutoFit/>
          </a:bodyPr>
          <a:lstStyle/>
          <a:p>
            <a:pPr algn="r"/>
            <a:r>
              <a:rPr lang="en-US" sz="1600" dirty="0"/>
              <a:t>Schleswig-</a:t>
            </a:r>
            <a:r>
              <a:rPr lang="en-US" sz="1600" dirty="0" err="1"/>
              <a:t>Holsteinischer</a:t>
            </a:r>
            <a:r>
              <a:rPr lang="en-US" sz="1600" dirty="0"/>
              <a:t> </a:t>
            </a:r>
            <a:r>
              <a:rPr lang="en-US" sz="1600" dirty="0" err="1"/>
              <a:t>Klimadeich</a:t>
            </a:r>
            <a:r>
              <a:rPr lang="en-US" sz="1600" dirty="0"/>
              <a:t>; ©LKN</a:t>
            </a:r>
          </a:p>
        </p:txBody>
      </p:sp>
      <p:sp>
        <p:nvSpPr>
          <p:cNvPr id="8" name="Fußzeilenplatzhalter 7">
            <a:extLst>
              <a:ext uri="{FF2B5EF4-FFF2-40B4-BE49-F238E27FC236}">
                <a16:creationId xmlns:a16="http://schemas.microsoft.com/office/drawing/2014/main" id="{306543C8-843E-40F4-BE8E-E6B4837A2A15}"/>
              </a:ext>
            </a:extLst>
          </p:cNvPr>
          <p:cNvSpPr>
            <a:spLocks noGrp="1"/>
          </p:cNvSpPr>
          <p:nvPr>
            <p:ph type="ftr" sz="quarter" idx="11"/>
          </p:nvPr>
        </p:nvSpPr>
        <p:spPr/>
        <p:txBody>
          <a:bodyPr/>
          <a:lstStyle/>
          <a:p>
            <a:r>
              <a:rPr lang="de-DE"/>
              <a:t>RPP-Seminar</a:t>
            </a:r>
            <a:endParaRPr lang="en-US"/>
          </a:p>
        </p:txBody>
      </p:sp>
      <p:sp>
        <p:nvSpPr>
          <p:cNvPr id="9" name="Rechteck 8">
            <a:extLst>
              <a:ext uri="{FF2B5EF4-FFF2-40B4-BE49-F238E27FC236}">
                <a16:creationId xmlns:a16="http://schemas.microsoft.com/office/drawing/2014/main" id="{10C55D6A-EEC9-C419-34D2-6D4E97B059C3}"/>
              </a:ext>
            </a:extLst>
          </p:cNvPr>
          <p:cNvSpPr/>
          <p:nvPr/>
        </p:nvSpPr>
        <p:spPr>
          <a:xfrm>
            <a:off x="11280710" y="223935"/>
            <a:ext cx="454090" cy="493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B9E64874-7066-DECE-8BF0-650ABC4503AC}"/>
              </a:ext>
            </a:extLst>
          </p:cNvPr>
          <p:cNvSpPr/>
          <p:nvPr/>
        </p:nvSpPr>
        <p:spPr>
          <a:xfrm>
            <a:off x="11286930" y="4991890"/>
            <a:ext cx="454090" cy="493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CD70E4D3-66B9-B399-3640-CB0C4331AC64}"/>
              </a:ext>
            </a:extLst>
          </p:cNvPr>
          <p:cNvSpPr/>
          <p:nvPr/>
        </p:nvSpPr>
        <p:spPr>
          <a:xfrm>
            <a:off x="11280710" y="3044279"/>
            <a:ext cx="454090" cy="493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11">
            <a:extLst>
              <a:ext uri="{FF2B5EF4-FFF2-40B4-BE49-F238E27FC236}">
                <a16:creationId xmlns:a16="http://schemas.microsoft.com/office/drawing/2014/main" id="{C507BE09-666A-A49D-9EE8-4E7FA4DBB156}"/>
              </a:ext>
            </a:extLst>
          </p:cNvPr>
          <p:cNvSpPr/>
          <p:nvPr/>
        </p:nvSpPr>
        <p:spPr>
          <a:xfrm>
            <a:off x="11280710" y="1558213"/>
            <a:ext cx="454090" cy="493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513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b="1">
                <a:latin typeface="+mn-lt"/>
              </a:rPr>
              <a:t>Entscheidungen zur Anpassung unterliegen einer Reihe von Veränderungen:</a:t>
            </a:r>
          </a:p>
        </p:txBody>
      </p:sp>
      <p:sp>
        <p:nvSpPr>
          <p:cNvPr id="3" name="Inhaltsplatzhalter 2"/>
          <p:cNvSpPr>
            <a:spLocks noGrp="1"/>
          </p:cNvSpPr>
          <p:nvPr>
            <p:ph idx="1"/>
          </p:nvPr>
        </p:nvSpPr>
        <p:spPr>
          <a:xfrm>
            <a:off x="838200" y="1825625"/>
            <a:ext cx="10515600" cy="4173960"/>
          </a:xfrm>
        </p:spPr>
        <p:txBody>
          <a:bodyPr>
            <a:normAutofit lnSpcReduction="10000"/>
          </a:bodyPr>
          <a:lstStyle/>
          <a:p>
            <a:pPr marL="457200" indent="-457200" algn="l" rtl="0" eaLnBrk="1" latinLnBrk="0" hangingPunct="1">
              <a:lnSpc>
                <a:spcPct val="100000"/>
              </a:lnSpc>
              <a:spcBef>
                <a:spcPts val="1000"/>
              </a:spcBef>
              <a:buNone/>
            </a:pPr>
            <a:r>
              <a:rPr lang="de-DE" sz="1800" dirty="0">
                <a:solidFill>
                  <a:srgbClr val="000000"/>
                </a:solidFill>
                <a:effectLst/>
                <a:latin typeface="Calibri" panose="020F0502020204030204" pitchFamily="34" charset="0"/>
                <a:cs typeface="Calibri" panose="020F0502020204030204" pitchFamily="34" charset="0"/>
              </a:rPr>
              <a:t>Was wird sich in der Zukunft verändern?</a:t>
            </a:r>
          </a:p>
          <a:p>
            <a:pPr marL="457200" indent="-457200" algn="l" rtl="0" eaLnBrk="1" latinLnBrk="0" hangingPunct="1">
              <a:lnSpc>
                <a:spcPct val="100000"/>
              </a:lnSpc>
              <a:spcBef>
                <a:spcPts val="1000"/>
              </a:spcBef>
              <a:buFont typeface="+mj-lt"/>
              <a:buAutoNum type="arabicPeriod"/>
            </a:pPr>
            <a:r>
              <a:rPr lang="de-DE" sz="1800" dirty="0">
                <a:solidFill>
                  <a:srgbClr val="000000"/>
                </a:solidFill>
                <a:effectLst/>
                <a:latin typeface="Calibri" panose="020F0502020204030204" pitchFamily="34" charset="0"/>
                <a:cs typeface="Calibri" panose="020F0502020204030204" pitchFamily="34" charset="0"/>
              </a:rPr>
              <a:t>Der </a:t>
            </a:r>
            <a:r>
              <a:rPr lang="de-DE" sz="1800" b="1" dirty="0">
                <a:solidFill>
                  <a:srgbClr val="000000"/>
                </a:solidFill>
                <a:effectLst/>
                <a:latin typeface="Calibri" panose="020F0502020204030204" pitchFamily="34" charset="0"/>
                <a:cs typeface="Calibri" panose="020F0502020204030204" pitchFamily="34" charset="0"/>
              </a:rPr>
              <a:t>geophysikalische Zustand</a:t>
            </a:r>
            <a:r>
              <a:rPr lang="de-DE" sz="1800" dirty="0">
                <a:solidFill>
                  <a:srgbClr val="000000"/>
                </a:solidFill>
                <a:effectLst/>
                <a:latin typeface="Calibri" panose="020F0502020204030204" pitchFamily="34" charset="0"/>
                <a:cs typeface="Calibri" panose="020F0502020204030204" pitchFamily="34" charset="0"/>
              </a:rPr>
              <a:t>, an den Anpassungen notwendig sind.</a:t>
            </a:r>
            <a:br>
              <a:rPr lang="de-DE" sz="1800" dirty="0">
                <a:solidFill>
                  <a:srgbClr val="000000"/>
                </a:solidFill>
                <a:effectLst/>
                <a:latin typeface="Calibri" panose="020F0502020204030204" pitchFamily="34" charset="0"/>
                <a:cs typeface="Calibri" panose="020F0502020204030204" pitchFamily="34" charset="0"/>
              </a:rPr>
            </a:br>
            <a:r>
              <a:rPr lang="de-DE" sz="1800" i="1" dirty="0">
                <a:solidFill>
                  <a:srgbClr val="000000"/>
                </a:solidFill>
                <a:effectLst/>
                <a:latin typeface="Calibri" panose="020F0502020204030204" pitchFamily="34" charset="0"/>
                <a:cs typeface="Calibri" panose="020F0502020204030204" pitchFamily="34" charset="0"/>
              </a:rPr>
              <a:t>Beispiel Meeresspiegelanstieg: Es ist bekannt, dass er steigen wird, jedoch bleibt die Geschwindigkeit ungewiss.</a:t>
            </a:r>
            <a:endParaRPr lang="de-DE" sz="1800" dirty="0">
              <a:solidFill>
                <a:srgbClr val="000000"/>
              </a:solidFill>
              <a:effectLst/>
              <a:latin typeface="Calibri" panose="020F0502020204030204" pitchFamily="34" charset="0"/>
              <a:cs typeface="Calibri" panose="020F0502020204030204" pitchFamily="34" charset="0"/>
            </a:endParaRPr>
          </a:p>
          <a:p>
            <a:pPr marL="457200" indent="-457200" algn="l" rtl="0" eaLnBrk="1" latinLnBrk="0" hangingPunct="1">
              <a:lnSpc>
                <a:spcPct val="100000"/>
              </a:lnSpc>
              <a:spcBef>
                <a:spcPts val="1000"/>
              </a:spcBef>
              <a:buFont typeface="+mj-lt"/>
              <a:buAutoNum type="arabicPeriod"/>
            </a:pPr>
            <a:r>
              <a:rPr lang="de-DE" sz="1800" dirty="0">
                <a:solidFill>
                  <a:srgbClr val="000000"/>
                </a:solidFill>
                <a:effectLst/>
                <a:latin typeface="Calibri" panose="020F0502020204030204" pitchFamily="34" charset="0"/>
                <a:cs typeface="Calibri" panose="020F0502020204030204" pitchFamily="34" charset="0"/>
              </a:rPr>
              <a:t>Das </a:t>
            </a:r>
            <a:r>
              <a:rPr lang="de-DE" sz="1800" b="1" dirty="0">
                <a:solidFill>
                  <a:srgbClr val="000000"/>
                </a:solidFill>
                <a:effectLst/>
                <a:latin typeface="Calibri" panose="020F0502020204030204" pitchFamily="34" charset="0"/>
                <a:cs typeface="Calibri" panose="020F0502020204030204" pitchFamily="34" charset="0"/>
              </a:rPr>
              <a:t>Wissen</a:t>
            </a:r>
            <a:r>
              <a:rPr lang="de-DE" sz="1800" dirty="0">
                <a:solidFill>
                  <a:srgbClr val="000000"/>
                </a:solidFill>
                <a:effectLst/>
                <a:latin typeface="Calibri" panose="020F0502020204030204" pitchFamily="34" charset="0"/>
                <a:cs typeface="Calibri" panose="020F0502020204030204" pitchFamily="34" charset="0"/>
              </a:rPr>
              <a:t> über die Dynamik und die Prognosen zukünftiger Veränderungen des geophysikalischen Zustands.</a:t>
            </a:r>
            <a:br>
              <a:rPr lang="de-DE" sz="1800" dirty="0">
                <a:solidFill>
                  <a:srgbClr val="000000"/>
                </a:solidFill>
                <a:effectLst/>
                <a:latin typeface="Calibri" panose="020F0502020204030204" pitchFamily="34" charset="0"/>
                <a:cs typeface="Calibri" panose="020F0502020204030204" pitchFamily="34" charset="0"/>
              </a:rPr>
            </a:br>
            <a:r>
              <a:rPr lang="de-DE" sz="1800" i="1" dirty="0">
                <a:solidFill>
                  <a:srgbClr val="000000"/>
                </a:solidFill>
                <a:effectLst/>
                <a:latin typeface="Calibri" panose="020F0502020204030204" pitchFamily="34" charset="0"/>
                <a:cs typeface="Calibri" panose="020F0502020204030204" pitchFamily="34" charset="0"/>
              </a:rPr>
              <a:t>Meeresspiegelanstieg: Aktuell besteht eine erhebliche Unsicherheit, die jedoch in der Zukunft voraussichtlich abnehmen wird.</a:t>
            </a:r>
            <a:endParaRPr lang="de-DE" sz="1800" dirty="0">
              <a:solidFill>
                <a:srgbClr val="000000"/>
              </a:solidFill>
              <a:effectLst/>
              <a:latin typeface="Calibri" panose="020F0502020204030204" pitchFamily="34" charset="0"/>
              <a:cs typeface="Calibri" panose="020F0502020204030204" pitchFamily="34" charset="0"/>
            </a:endParaRPr>
          </a:p>
          <a:p>
            <a:pPr marL="457200" indent="-457200" algn="l" rtl="0" eaLnBrk="1" latinLnBrk="0" hangingPunct="1">
              <a:lnSpc>
                <a:spcPct val="100000"/>
              </a:lnSpc>
              <a:spcBef>
                <a:spcPts val="1000"/>
              </a:spcBef>
              <a:buFont typeface="+mj-lt"/>
              <a:buAutoNum type="arabicPeriod"/>
            </a:pPr>
            <a:r>
              <a:rPr lang="de-DE" sz="1800" b="1" dirty="0">
                <a:solidFill>
                  <a:srgbClr val="000000"/>
                </a:solidFill>
                <a:effectLst/>
                <a:latin typeface="Calibri" panose="020F0502020204030204" pitchFamily="34" charset="0"/>
                <a:cs typeface="Calibri" panose="020F0502020204030204" pitchFamily="34" charset="0"/>
              </a:rPr>
              <a:t>Technisch-logistische Anpassungsoptionen</a:t>
            </a:r>
            <a:r>
              <a:rPr lang="de-DE" sz="1800" dirty="0">
                <a:solidFill>
                  <a:srgbClr val="000000"/>
                </a:solidFill>
                <a:effectLst/>
                <a:latin typeface="Calibri" panose="020F0502020204030204" pitchFamily="34" charset="0"/>
                <a:cs typeface="Calibri" panose="020F0502020204030204" pitchFamily="34" charset="0"/>
              </a:rPr>
              <a:t>.</a:t>
            </a:r>
            <a:br>
              <a:rPr lang="de-DE" sz="1800" dirty="0">
                <a:solidFill>
                  <a:srgbClr val="000000"/>
                </a:solidFill>
                <a:effectLst/>
                <a:latin typeface="Calibri" panose="020F0502020204030204" pitchFamily="34" charset="0"/>
                <a:cs typeface="Calibri" panose="020F0502020204030204" pitchFamily="34" charset="0"/>
              </a:rPr>
            </a:br>
            <a:r>
              <a:rPr lang="de-DE" sz="1800" i="1" dirty="0">
                <a:solidFill>
                  <a:srgbClr val="000000"/>
                </a:solidFill>
                <a:effectLst/>
                <a:latin typeface="Calibri" panose="020F0502020204030204" pitchFamily="34" charset="0"/>
                <a:cs typeface="Calibri" panose="020F0502020204030204" pitchFamily="34" charset="0"/>
              </a:rPr>
              <a:t>Meeresspiegelanstieg: Das Angebot an Anpassungsoptionen wird sich erweitern, sofern die derzeit verfügbaren Optionen nicht durch andere Nutzungen obsolet werden.</a:t>
            </a:r>
            <a:endParaRPr lang="de-DE" sz="1800" dirty="0">
              <a:solidFill>
                <a:srgbClr val="000000"/>
              </a:solidFill>
              <a:effectLst/>
              <a:latin typeface="Calibri" panose="020F0502020204030204" pitchFamily="34" charset="0"/>
              <a:cs typeface="Calibri" panose="020F0502020204030204" pitchFamily="34" charset="0"/>
            </a:endParaRPr>
          </a:p>
          <a:p>
            <a:pPr marL="457200" indent="-457200" algn="l" rtl="0" eaLnBrk="1" latinLnBrk="0" hangingPunct="1">
              <a:lnSpc>
                <a:spcPct val="100000"/>
              </a:lnSpc>
              <a:spcBef>
                <a:spcPts val="1000"/>
              </a:spcBef>
              <a:buFont typeface="+mj-lt"/>
              <a:buAutoNum type="arabicPeriod"/>
            </a:pPr>
            <a:r>
              <a:rPr lang="de-DE" sz="1800" b="1" dirty="0">
                <a:solidFill>
                  <a:srgbClr val="000000"/>
                </a:solidFill>
                <a:effectLst/>
                <a:latin typeface="Calibri" panose="020F0502020204030204" pitchFamily="34" charset="0"/>
                <a:cs typeface="Calibri" panose="020F0502020204030204" pitchFamily="34" charset="0"/>
              </a:rPr>
              <a:t>Soziale Präferenzen und Bedürfnisse:</a:t>
            </a:r>
            <a:br>
              <a:rPr lang="de-DE" sz="1800" b="1" dirty="0">
                <a:solidFill>
                  <a:srgbClr val="000000"/>
                </a:solidFill>
                <a:effectLst/>
                <a:latin typeface="Calibri" panose="020F0502020204030204" pitchFamily="34" charset="0"/>
                <a:cs typeface="Calibri" panose="020F0502020204030204" pitchFamily="34" charset="0"/>
              </a:rPr>
            </a:br>
            <a:r>
              <a:rPr lang="de-DE" sz="1800" i="1" dirty="0">
                <a:solidFill>
                  <a:srgbClr val="000000"/>
                </a:solidFill>
                <a:effectLst/>
                <a:latin typeface="Calibri" panose="020F0502020204030204" pitchFamily="34" charset="0"/>
                <a:cs typeface="Calibri" panose="020F0502020204030204" pitchFamily="34" charset="0"/>
              </a:rPr>
              <a:t>Meeresspiegelanstieg: Die Präferenzen werden sich wandeln, jedoch ist unklar, wie und wann dies geschehen wird.</a:t>
            </a:r>
            <a:endParaRPr lang="de-DE" sz="1800" i="1" dirty="0">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12"/>
          </p:nvPr>
        </p:nvSpPr>
        <p:spPr/>
        <p:txBody>
          <a:bodyPr/>
          <a:lstStyle/>
          <a:p>
            <a:fld id="{4817B43E-D01A-4B8E-9A54-1A34C179CEA1}" type="slidenum">
              <a:rPr lang="en-US" smtClean="0"/>
              <a:t>31</a:t>
            </a:fld>
            <a:endParaRPr lang="en-US"/>
          </a:p>
        </p:txBody>
      </p:sp>
      <p:sp>
        <p:nvSpPr>
          <p:cNvPr id="5" name="Fußzeilenplatzhalter 4">
            <a:extLst>
              <a:ext uri="{FF2B5EF4-FFF2-40B4-BE49-F238E27FC236}">
                <a16:creationId xmlns:a16="http://schemas.microsoft.com/office/drawing/2014/main" id="{4F1014EF-9C07-C339-9815-695FC5E3E58B}"/>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108798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697B311-2020-43C9-B1EF-54613F772291}"/>
              </a:ext>
            </a:extLst>
          </p:cNvPr>
          <p:cNvSpPr>
            <a:spLocks noGrp="1"/>
          </p:cNvSpPr>
          <p:nvPr>
            <p:ph idx="1"/>
          </p:nvPr>
        </p:nvSpPr>
        <p:spPr>
          <a:xfrm>
            <a:off x="532852" y="1045969"/>
            <a:ext cx="10820948" cy="4655036"/>
          </a:xfrm>
        </p:spPr>
        <p:txBody>
          <a:bodyPr>
            <a:norm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b="1" dirty="0">
                <a:solidFill>
                  <a:srgbClr val="000000"/>
                </a:solidFill>
                <a:effectLst/>
                <a:latin typeface="Calibri" panose="020F0502020204030204" pitchFamily="34" charset="0"/>
              </a:rPr>
              <a:t>Der Klimawandel</a:t>
            </a:r>
            <a:r>
              <a:rPr lang="de-DE" sz="1800" dirty="0">
                <a:solidFill>
                  <a:srgbClr val="000000"/>
                </a:solidFill>
                <a:effectLst/>
                <a:latin typeface="Calibri" panose="020F0502020204030204" pitchFamily="34" charset="0"/>
              </a:rPr>
              <a:t> ist real, größtenteils durch menschliche Aktivitäten verursacht und in gewissem Maße </a:t>
            </a:r>
            <a:r>
              <a:rPr lang="de-DE" sz="1800" b="1" dirty="0">
                <a:solidFill>
                  <a:srgbClr val="000000"/>
                </a:solidFill>
                <a:effectLst/>
                <a:latin typeface="Calibri" panose="020F0502020204030204" pitchFamily="34" charset="0"/>
              </a:rPr>
              <a:t>beeinflussbar</a:t>
            </a:r>
            <a:r>
              <a:rPr lang="de-DE" sz="1800" dirty="0">
                <a:solidFill>
                  <a:srgbClr val="000000"/>
                </a:solidFill>
                <a:effectLst/>
                <a:latin typeface="Calibri" panose="020F0502020204030204" pitchFamily="34" charset="0"/>
              </a:rPr>
              <a:t> durch die Emission von Treibhausgasen.</a:t>
            </a:r>
          </a:p>
          <a:p>
            <a:pPr marL="228600" indent="-228600" algn="l" rtl="0" eaLnBrk="1" latinLnBrk="0" hangingPunct="1">
              <a:lnSpc>
                <a:spcPct val="100000"/>
              </a:lnSpc>
              <a:spcBef>
                <a:spcPts val="1000"/>
              </a:spcBef>
              <a:buFont typeface="Arial" panose="020B0604020202020204" pitchFamily="34" charset="0"/>
              <a:buChar char="•"/>
            </a:pPr>
            <a:r>
              <a:rPr lang="de-DE" sz="1800" b="1" dirty="0">
                <a:solidFill>
                  <a:srgbClr val="000000"/>
                </a:solidFill>
                <a:effectLst/>
                <a:latin typeface="Calibri" panose="020F0502020204030204" pitchFamily="34" charset="0"/>
              </a:rPr>
              <a:t>Eine vollständige Vermeidung des Klimawandels ist nicht möglich</a:t>
            </a:r>
            <a:r>
              <a:rPr lang="de-DE" sz="1800" dirty="0">
                <a:solidFill>
                  <a:srgbClr val="000000"/>
                </a:solidFill>
                <a:effectLst/>
                <a:latin typeface="Calibri" panose="020F0502020204030204" pitchFamily="34" charset="0"/>
              </a:rPr>
              <a:t>. Ein Stopp des Anstiegs der globalen Durchschnittstemperatur auf 1,5 oder 2 Grad wäre ein bedeutender Erfolg.</a:t>
            </a:r>
          </a:p>
          <a:p>
            <a:pPr marL="228600" indent="-228600" algn="l" rtl="0" eaLnBrk="1" latinLnBrk="0" hangingPunct="1">
              <a:lnSpc>
                <a:spcPct val="100000"/>
              </a:lnSpc>
              <a:spcBef>
                <a:spcPts val="1000"/>
              </a:spcBef>
              <a:buFont typeface="Arial" panose="020B0604020202020204" pitchFamily="34" charset="0"/>
              <a:buChar char="•"/>
            </a:pPr>
            <a:r>
              <a:rPr lang="de-DE" sz="1800" b="1" dirty="0">
                <a:solidFill>
                  <a:srgbClr val="000000"/>
                </a:solidFill>
                <a:effectLst/>
                <a:latin typeface="Calibri" panose="020F0502020204030204" pitchFamily="34" charset="0"/>
              </a:rPr>
              <a:t>Das wirtschaftliche System</a:t>
            </a:r>
            <a:r>
              <a:rPr lang="de-DE" sz="1800" dirty="0">
                <a:solidFill>
                  <a:srgbClr val="000000"/>
                </a:solidFill>
                <a:effectLst/>
                <a:latin typeface="Calibri" panose="020F0502020204030204" pitchFamily="34" charset="0"/>
              </a:rPr>
              <a:t>, das die globalen Emissionen antreibt - einschließlich Industrie, Verkehr, Energie und </a:t>
            </a:r>
            <a:r>
              <a:rPr lang="de-DE" sz="1800" dirty="0" err="1">
                <a:solidFill>
                  <a:srgbClr val="000000"/>
                </a:solidFill>
                <a:effectLst/>
                <a:latin typeface="Calibri" panose="020F0502020204030204" pitchFamily="34" charset="0"/>
              </a:rPr>
              <a:t>Mikroklimata</a:t>
            </a:r>
            <a:r>
              <a:rPr lang="de-DE" sz="1800" dirty="0">
                <a:solidFill>
                  <a:srgbClr val="000000"/>
                </a:solidFill>
                <a:effectLst/>
                <a:latin typeface="Calibri" panose="020F0502020204030204" pitchFamily="34" charset="0"/>
              </a:rPr>
              <a:t> (Heizung, Kühlung) – </a:t>
            </a:r>
            <a:r>
              <a:rPr lang="de-DE" sz="1800" b="1" dirty="0">
                <a:solidFill>
                  <a:srgbClr val="000000"/>
                </a:solidFill>
                <a:effectLst/>
                <a:latin typeface="Calibri" panose="020F0502020204030204" pitchFamily="34" charset="0"/>
              </a:rPr>
              <a:t>ist langsam</a:t>
            </a:r>
            <a:r>
              <a:rPr lang="de-DE" sz="1800" dirty="0">
                <a:solidFill>
                  <a:srgbClr val="000000"/>
                </a:solidFill>
                <a:effectLst/>
                <a:latin typeface="Calibri" panose="020F0502020204030204" pitchFamily="34" charset="0"/>
              </a:rPr>
              <a:t> und kann nur über Zeiträume von Jahrzehnten verändert werden.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Da die Treibhausgasemissionen in ihrer </a:t>
            </a:r>
            <a:r>
              <a:rPr lang="de-DE" sz="1800" b="1" dirty="0">
                <a:solidFill>
                  <a:srgbClr val="000000"/>
                </a:solidFill>
                <a:effectLst/>
                <a:latin typeface="Calibri" panose="020F0502020204030204" pitchFamily="34" charset="0"/>
              </a:rPr>
              <a:t>Gesamtheit</a:t>
            </a:r>
            <a:r>
              <a:rPr lang="de-DE" sz="1800" dirty="0">
                <a:solidFill>
                  <a:srgbClr val="000000"/>
                </a:solidFill>
                <a:effectLst/>
                <a:latin typeface="Calibri" panose="020F0502020204030204" pitchFamily="34" charset="0"/>
              </a:rPr>
              <a:t> wirken, kann eine wirksame Steuerung des vom Menschen verursachten Klimawandels nur gelingen, wenn die Hauptemittenten (China, Indien, USA und EU) aktiv mitwirken.</a:t>
            </a:r>
          </a:p>
          <a:p>
            <a:pPr marL="228600" indent="-228600" algn="l" rtl="0" eaLnBrk="1" latinLnBrk="0" hangingPunct="1">
              <a:lnSpc>
                <a:spcPct val="100000"/>
              </a:lnSpc>
              <a:spcBef>
                <a:spcPts val="1000"/>
              </a:spcBef>
              <a:buFont typeface="Arial" panose="020B0604020202020204" pitchFamily="34" charset="0"/>
              <a:buChar char="•"/>
            </a:pPr>
            <a:r>
              <a:rPr lang="de-DE" sz="1800" b="1" dirty="0">
                <a:solidFill>
                  <a:srgbClr val="000000"/>
                </a:solidFill>
                <a:effectLst/>
                <a:latin typeface="Calibri" panose="020F0502020204030204" pitchFamily="34" charset="0"/>
              </a:rPr>
              <a:t>Anpassung ist in jedem Fall erforderlich</a:t>
            </a:r>
            <a:r>
              <a:rPr lang="de-DE" sz="1800" dirty="0">
                <a:solidFill>
                  <a:srgbClr val="000000"/>
                </a:solidFill>
                <a:effectLst/>
                <a:latin typeface="Calibri" panose="020F0502020204030204" pitchFamily="34" charset="0"/>
              </a:rPr>
              <a:t>. Angesichts der bereits spürbaren Klimaveränderungen und der Tatsache, dass diese in optimistischen Szenarien auf 2°C (seit Beginn der Industrialisierung) begrenzt werden können, wird der Druck zur Anpassung an veränderte Klimabedingungen weltweit zunehmen. Wenn das Ziel von 2°C nicht erreicht wird, wird dieser Druck weiter steigen.</a:t>
            </a:r>
            <a:endParaRPr lang="de-DE" sz="1800"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EE11FBE6-A177-4B02-AA99-BDF486C653B9}"/>
              </a:ext>
            </a:extLst>
          </p:cNvPr>
          <p:cNvSpPr txBox="1">
            <a:spLocks/>
          </p:cNvSpPr>
          <p:nvPr/>
        </p:nvSpPr>
        <p:spPr>
          <a:xfrm>
            <a:off x="532852" y="365126"/>
            <a:ext cx="10820948" cy="56901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Die Lage</a:t>
            </a:r>
          </a:p>
        </p:txBody>
      </p:sp>
      <p:sp>
        <p:nvSpPr>
          <p:cNvPr id="2" name="Foliennummernplatzhalter 1">
            <a:extLst>
              <a:ext uri="{FF2B5EF4-FFF2-40B4-BE49-F238E27FC236}">
                <a16:creationId xmlns:a16="http://schemas.microsoft.com/office/drawing/2014/main" id="{D548C5A4-28ED-4653-A504-9C8A5847565F}"/>
              </a:ext>
            </a:extLst>
          </p:cNvPr>
          <p:cNvSpPr>
            <a:spLocks noGrp="1"/>
          </p:cNvSpPr>
          <p:nvPr>
            <p:ph type="sldNum" sz="quarter" idx="12"/>
          </p:nvPr>
        </p:nvSpPr>
        <p:spPr/>
        <p:txBody>
          <a:bodyPr/>
          <a:lstStyle/>
          <a:p>
            <a:fld id="{90E1CA1D-BA26-442B-B34F-5A52C36AC59C}" type="slidenum">
              <a:rPr lang="en-US" smtClean="0"/>
              <a:t>32</a:t>
            </a:fld>
            <a:endParaRPr lang="en-US"/>
          </a:p>
        </p:txBody>
      </p:sp>
      <p:sp>
        <p:nvSpPr>
          <p:cNvPr id="6" name="Fußzeilenplatzhalter 5">
            <a:extLst>
              <a:ext uri="{FF2B5EF4-FFF2-40B4-BE49-F238E27FC236}">
                <a16:creationId xmlns:a16="http://schemas.microsoft.com/office/drawing/2014/main" id="{C3193BD8-2D9B-4AB9-8027-F855E028D937}"/>
              </a:ext>
            </a:extLst>
          </p:cNvPr>
          <p:cNvSpPr>
            <a:spLocks noGrp="1"/>
          </p:cNvSpPr>
          <p:nvPr>
            <p:ph type="ftr" sz="quarter" idx="11"/>
          </p:nvPr>
        </p:nvSpPr>
        <p:spPr/>
        <p:txBody>
          <a:bodyPr/>
          <a:lstStyle/>
          <a:p>
            <a:r>
              <a:rPr lang="de-DE"/>
              <a:t>RPP-Seminar</a:t>
            </a:r>
            <a:endParaRPr lang="en-US"/>
          </a:p>
        </p:txBody>
      </p:sp>
    </p:spTree>
    <p:extLst>
      <p:ext uri="{BB962C8B-B14F-4D97-AF65-F5344CB8AC3E}">
        <p14:creationId xmlns:p14="http://schemas.microsoft.com/office/powerpoint/2010/main" val="324921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53FC5-9A50-EBE9-5D2E-8F0A8676443C}"/>
              </a:ext>
            </a:extLst>
          </p:cNvPr>
          <p:cNvSpPr>
            <a:spLocks noGrp="1"/>
          </p:cNvSpPr>
          <p:nvPr>
            <p:ph type="title"/>
          </p:nvPr>
        </p:nvSpPr>
        <p:spPr/>
        <p:txBody>
          <a:bodyPr>
            <a:normAutofit/>
          </a:bodyPr>
          <a:lstStyle/>
          <a:p>
            <a:r>
              <a:rPr lang="en-US" sz="7200" dirty="0">
                <a:latin typeface="Calibri" panose="020F0502020204030204" pitchFamily="34" charset="0"/>
                <a:cs typeface="Calibri" panose="020F0502020204030204" pitchFamily="34" charset="0"/>
              </a:rPr>
              <a:t>Teil II</a:t>
            </a:r>
          </a:p>
        </p:txBody>
      </p:sp>
      <p:sp>
        <p:nvSpPr>
          <p:cNvPr id="3" name="Inhaltsplatzhalter 2">
            <a:extLst>
              <a:ext uri="{FF2B5EF4-FFF2-40B4-BE49-F238E27FC236}">
                <a16:creationId xmlns:a16="http://schemas.microsoft.com/office/drawing/2014/main" id="{4CB8130A-7E07-40FD-BAF9-5EBB328A00F4}"/>
              </a:ext>
            </a:extLst>
          </p:cNvPr>
          <p:cNvSpPr>
            <a:spLocks noGrp="1"/>
          </p:cNvSpPr>
          <p:nvPr>
            <p:ph idx="1"/>
          </p:nvPr>
        </p:nvSpPr>
        <p:spPr>
          <a:xfrm>
            <a:off x="1614196" y="2049560"/>
            <a:ext cx="8696132" cy="2988970"/>
          </a:xfrm>
        </p:spPr>
        <p:txBody>
          <a:bodyPr>
            <a:normAutofit fontScale="92500" lnSpcReduction="10000"/>
          </a:bodyPr>
          <a:lstStyle/>
          <a:p>
            <a:pPr marL="0" indent="0" algn="ctr">
              <a:lnSpc>
                <a:spcPct val="120000"/>
              </a:lnSpc>
              <a:buNone/>
            </a:pPr>
            <a:r>
              <a:rPr lang="en-US" sz="6400" b="1" dirty="0">
                <a:latin typeface="Calibri" panose="020F0502020204030204" pitchFamily="34" charset="0"/>
                <a:cs typeface="Calibri" panose="020F0502020204030204" pitchFamily="34" charset="0"/>
              </a:rPr>
              <a:t>Wissenschaft und </a:t>
            </a:r>
            <a:r>
              <a:rPr lang="en-US" sz="11800" b="1" dirty="0" err="1">
                <a:latin typeface="Calibri" panose="020F0502020204030204" pitchFamily="34" charset="0"/>
                <a:cs typeface="Calibri" panose="020F0502020204030204" pitchFamily="34" charset="0"/>
              </a:rPr>
              <a:t>Klimapolitik</a:t>
            </a:r>
            <a:r>
              <a:rPr lang="en-US" sz="11800" b="1" dirty="0">
                <a:latin typeface="Calibri" panose="020F0502020204030204" pitchFamily="34" charset="0"/>
                <a:cs typeface="Calibri" panose="020F0502020204030204" pitchFamily="34" charset="0"/>
              </a:rPr>
              <a:t> </a:t>
            </a:r>
          </a:p>
        </p:txBody>
      </p:sp>
      <p:sp>
        <p:nvSpPr>
          <p:cNvPr id="4" name="Fußzeilenplatzhalter 3">
            <a:extLst>
              <a:ext uri="{FF2B5EF4-FFF2-40B4-BE49-F238E27FC236}">
                <a16:creationId xmlns:a16="http://schemas.microsoft.com/office/drawing/2014/main" id="{F2A56CEE-9FB4-B1C1-8D10-95A79BE926F8}"/>
              </a:ext>
            </a:extLst>
          </p:cNvPr>
          <p:cNvSpPr>
            <a:spLocks noGrp="1"/>
          </p:cNvSpPr>
          <p:nvPr>
            <p:ph type="ftr" sz="quarter" idx="11"/>
          </p:nvPr>
        </p:nvSpPr>
        <p:spPr/>
        <p:txBody>
          <a:bodyPr/>
          <a:lstStyle/>
          <a:p>
            <a:r>
              <a:rPr lang="en-US"/>
              <a:t>RPP-Seminar</a:t>
            </a:r>
          </a:p>
        </p:txBody>
      </p:sp>
      <p:sp>
        <p:nvSpPr>
          <p:cNvPr id="5" name="Foliennummernplatzhalter 4">
            <a:extLst>
              <a:ext uri="{FF2B5EF4-FFF2-40B4-BE49-F238E27FC236}">
                <a16:creationId xmlns:a16="http://schemas.microsoft.com/office/drawing/2014/main" id="{58BB3073-C31E-5D1D-5C8F-C025E678DD37}"/>
              </a:ext>
            </a:extLst>
          </p:cNvPr>
          <p:cNvSpPr>
            <a:spLocks noGrp="1"/>
          </p:cNvSpPr>
          <p:nvPr>
            <p:ph type="sldNum" sz="quarter" idx="12"/>
          </p:nvPr>
        </p:nvSpPr>
        <p:spPr/>
        <p:txBody>
          <a:bodyPr/>
          <a:lstStyle/>
          <a:p>
            <a:fld id="{4894752B-6FD6-AD45-88DD-FFD0675A1B3A}" type="slidenum">
              <a:rPr lang="en-US" smtClean="0"/>
              <a:t>33</a:t>
            </a:fld>
            <a:endParaRPr lang="en-US"/>
          </a:p>
        </p:txBody>
      </p:sp>
    </p:spTree>
    <p:extLst>
      <p:ext uri="{BB962C8B-B14F-4D97-AF65-F5344CB8AC3E}">
        <p14:creationId xmlns:p14="http://schemas.microsoft.com/office/powerpoint/2010/main" val="1173321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F749-F21B-1865-31FF-821D10446F90}"/>
            </a:ext>
          </a:extLst>
        </p:cNvPr>
        <p:cNvGrpSpPr/>
        <p:nvPr/>
      </p:nvGrpSpPr>
      <p:grpSpPr>
        <a:xfrm>
          <a:off x="0" y="0"/>
          <a:ext cx="0" cy="0"/>
          <a:chOff x="0" y="0"/>
          <a:chExt cx="0" cy="0"/>
        </a:xfrm>
      </p:grpSpPr>
      <p:sp>
        <p:nvSpPr>
          <p:cNvPr id="5124" name="Rectangle 3">
            <a:extLst>
              <a:ext uri="{FF2B5EF4-FFF2-40B4-BE49-F238E27FC236}">
                <a16:creationId xmlns:a16="http://schemas.microsoft.com/office/drawing/2014/main" id="{A3E1D2CB-3FCE-062F-B17D-42DDA013FA4E}"/>
              </a:ext>
            </a:extLst>
          </p:cNvPr>
          <p:cNvSpPr>
            <a:spLocks noGrp="1" noChangeArrowheads="1"/>
          </p:cNvSpPr>
          <p:nvPr>
            <p:ph type="title" idx="4294967295"/>
          </p:nvPr>
        </p:nvSpPr>
        <p:spPr bwMode="auto">
          <a:xfrm>
            <a:off x="367748" y="200851"/>
            <a:ext cx="5334000" cy="638169"/>
          </a:xfrm>
          <a:prstGeom prst="rect">
            <a:avLst/>
          </a:prstGeom>
        </p:spPr>
        <p:txBody>
          <a:bodyPr vert="horz" lIns="91440" tIns="45720" rIns="91440" bIns="45720" rtlCol="0" anchor="b">
            <a:normAutofit fontScale="90000"/>
          </a:bodyPr>
          <a:lstStyle/>
          <a:p>
            <a:r>
              <a:rPr lang="en-US" b="1" dirty="0">
                <a:latin typeface="+mn-lt"/>
              </a:rPr>
              <a:t>Hans von Storch</a:t>
            </a:r>
          </a:p>
        </p:txBody>
      </p:sp>
      <p:pic>
        <p:nvPicPr>
          <p:cNvPr id="5126" name="Grafik 10" descr="budrich.cover.small.jpg">
            <a:extLst>
              <a:ext uri="{FF2B5EF4-FFF2-40B4-BE49-F238E27FC236}">
                <a16:creationId xmlns:a16="http://schemas.microsoft.com/office/drawing/2014/main" id="{EA501242-00EE-E935-6189-6F6A48FC0B6E}"/>
              </a:ext>
            </a:extLst>
          </p:cNvPr>
          <p:cNvPicPr>
            <a:picLocks noChangeAspect="1"/>
          </p:cNvPicPr>
          <p:nvPr/>
        </p:nvPicPr>
        <p:blipFill>
          <a:blip r:embed="rId3" cstate="print"/>
          <a:stretch>
            <a:fillRect/>
          </a:stretch>
        </p:blipFill>
        <p:spPr bwMode="auto">
          <a:xfrm>
            <a:off x="9777439" y="370091"/>
            <a:ext cx="2105897" cy="3058909"/>
          </a:xfrm>
          <a:prstGeom prst="rect">
            <a:avLst/>
          </a:prstGeom>
          <a:noFill/>
        </p:spPr>
      </p:pic>
      <p:sp>
        <p:nvSpPr>
          <p:cNvPr id="7" name="Rectangle 4">
            <a:extLst>
              <a:ext uri="{FF2B5EF4-FFF2-40B4-BE49-F238E27FC236}">
                <a16:creationId xmlns:a16="http://schemas.microsoft.com/office/drawing/2014/main" id="{24826A72-E098-9F23-0DB0-74BA0515D6B6}"/>
              </a:ext>
            </a:extLst>
          </p:cNvPr>
          <p:cNvSpPr txBox="1">
            <a:spLocks noChangeArrowheads="1"/>
          </p:cNvSpPr>
          <p:nvPr/>
        </p:nvSpPr>
        <p:spPr bwMode="auto">
          <a:xfrm>
            <a:off x="325878" y="954664"/>
            <a:ext cx="7139394" cy="5229568"/>
          </a:xfrm>
          <a:prstGeom prst="rect">
            <a:avLst/>
          </a:prstGeom>
          <a:noFill/>
          <a:ln>
            <a:miter lim="800000"/>
            <a:headEnd/>
            <a:tailEnd/>
          </a:ln>
        </p:spPr>
        <p:txBody>
          <a:bodyPr vert="horz" lIns="91424" tIns="45712" rIns="91424" bIns="4571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2000" dirty="0"/>
              <a:t>Engagiert in der sozialwissenschaftlichen Dimension der Klimaforschung seit ca. 1992</a:t>
            </a:r>
          </a:p>
          <a:p>
            <a:pPr>
              <a:lnSpc>
                <a:spcPct val="100000"/>
              </a:lnSpc>
            </a:pPr>
            <a:r>
              <a:rPr lang="de-DE" sz="2000" dirty="0"/>
              <a:t>Spezialgebiet: Postnormalität, CUDOS, </a:t>
            </a:r>
            <a:r>
              <a:rPr lang="de-DE" sz="2000" dirty="0" err="1"/>
              <a:t>alternati</a:t>
            </a:r>
            <a:r>
              <a:rPr lang="de-DE" sz="2000" dirty="0"/>
              <a:t> </a:t>
            </a:r>
            <a:r>
              <a:rPr lang="de-DE" sz="2000" dirty="0" err="1"/>
              <a:t>ve</a:t>
            </a:r>
            <a:r>
              <a:rPr lang="de-DE" sz="2000" dirty="0"/>
              <a:t> Wissensansprüche, Umfragen</a:t>
            </a:r>
          </a:p>
          <a:p>
            <a:pPr>
              <a:lnSpc>
                <a:spcPct val="100000"/>
              </a:lnSpc>
            </a:pPr>
            <a:r>
              <a:rPr lang="de-DE" sz="2000" dirty="0"/>
              <a:t>Emeritus Direktor des Instituts für Küstenforschung des Helmholtz-Zentrums Geesthacht</a:t>
            </a:r>
          </a:p>
          <a:p>
            <a:pPr>
              <a:lnSpc>
                <a:spcPct val="100000"/>
              </a:lnSpc>
            </a:pPr>
            <a:r>
              <a:rPr lang="de-DE" sz="2000" dirty="0"/>
              <a:t>Mitglied der naturwissenschaftlichen und der sozialwissenschaftlichen Fakultäten der Universität Hamburg</a:t>
            </a:r>
          </a:p>
          <a:p>
            <a:pPr>
              <a:lnSpc>
                <a:spcPct val="100000"/>
              </a:lnSpc>
            </a:pPr>
            <a:r>
              <a:rPr lang="de-DE" sz="2000" dirty="0"/>
              <a:t>Gastprofessor an der Ozean-Universität von China in Qingdao</a:t>
            </a:r>
          </a:p>
          <a:p>
            <a:pPr>
              <a:lnSpc>
                <a:spcPct val="100000"/>
              </a:lnSpc>
            </a:pPr>
            <a:r>
              <a:rPr lang="de-DE" sz="2000" dirty="0"/>
              <a:t>Leitauthor vom 3. und 5. Sachstandsbericht des IPCC</a:t>
            </a:r>
          </a:p>
          <a:p>
            <a:pPr>
              <a:lnSpc>
                <a:spcPct val="100000"/>
              </a:lnSpc>
            </a:pPr>
            <a:r>
              <a:rPr lang="de-DE" sz="2000" dirty="0"/>
              <a:t>Bundesverdienstkreuz 1. Klasse</a:t>
            </a:r>
          </a:p>
          <a:p>
            <a:pPr>
              <a:lnSpc>
                <a:spcPct val="100000"/>
              </a:lnSpc>
            </a:pPr>
            <a:r>
              <a:rPr lang="de-DE" sz="2000" dirty="0"/>
              <a:t>Mitarbeiter von Klaus Hasselmann</a:t>
            </a:r>
          </a:p>
          <a:p>
            <a:pPr>
              <a:lnSpc>
                <a:spcPct val="100000"/>
              </a:lnSpc>
            </a:pPr>
            <a:r>
              <a:rPr lang="de-DE" sz="2000" dirty="0"/>
              <a:t>Kollege von Nico Stehr</a:t>
            </a:r>
          </a:p>
          <a:p>
            <a:pPr marL="0" indent="0">
              <a:lnSpc>
                <a:spcPct val="100000"/>
              </a:lnSpc>
              <a:buNone/>
            </a:pPr>
            <a:endParaRPr lang="de-DE" sz="2000" dirty="0"/>
          </a:p>
          <a:p>
            <a:pPr marL="0" indent="0">
              <a:lnSpc>
                <a:spcPct val="100000"/>
              </a:lnSpc>
              <a:buFont typeface="Arial" panose="020B0604020202020204" pitchFamily="34" charset="0"/>
              <a:buNone/>
            </a:pPr>
            <a:endParaRPr lang="de-DE" sz="2000" dirty="0"/>
          </a:p>
        </p:txBody>
      </p:sp>
      <p:pic>
        <p:nvPicPr>
          <p:cNvPr id="8" name="Grafik 7" descr="Ein Bild, das Text, ClipArt, Outdoorobjekt enthält.&#10;&#10;Automatisch generierte Beschreibung">
            <a:extLst>
              <a:ext uri="{FF2B5EF4-FFF2-40B4-BE49-F238E27FC236}">
                <a16:creationId xmlns:a16="http://schemas.microsoft.com/office/drawing/2014/main" id="{3CC20CA9-F2E0-AA59-C06B-179F9008AF5B}"/>
              </a:ext>
            </a:extLst>
          </p:cNvPr>
          <p:cNvPicPr>
            <a:picLocks noChangeAspect="1"/>
          </p:cNvPicPr>
          <p:nvPr/>
        </p:nvPicPr>
        <p:blipFill rotWithShape="1">
          <a:blip r:embed="rId4">
            <a:extLst>
              <a:ext uri="{28A0092B-C50C-407E-A947-70E740481C1C}">
                <a14:useLocalDpi xmlns:a14="http://schemas.microsoft.com/office/drawing/2010/main" val="0"/>
              </a:ext>
            </a:extLst>
          </a:blip>
          <a:srcRect l="22762" r="20900"/>
          <a:stretch/>
        </p:blipFill>
        <p:spPr>
          <a:xfrm flipH="1">
            <a:off x="245935" y="4782362"/>
            <a:ext cx="349142" cy="403716"/>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4545129A-67EA-3236-AD85-1C2342E72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214" y="3547127"/>
            <a:ext cx="2136104" cy="3136006"/>
          </a:xfrm>
          <a:prstGeom prst="rect">
            <a:avLst/>
          </a:prstGeom>
        </p:spPr>
      </p:pic>
      <p:pic>
        <p:nvPicPr>
          <p:cNvPr id="3" name="Grafik 2" descr="Ein Bild, das Text, Screenshot, Poster, Menschliches Gesicht enthält.&#10;&#10;Automatisch generierte Beschreibung">
            <a:extLst>
              <a:ext uri="{FF2B5EF4-FFF2-40B4-BE49-F238E27FC236}">
                <a16:creationId xmlns:a16="http://schemas.microsoft.com/office/drawing/2014/main" id="{FCD3D62F-345E-7812-6A37-156FBEC2B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5214" y="379927"/>
            <a:ext cx="2105897" cy="3049073"/>
          </a:xfrm>
          <a:prstGeom prst="rect">
            <a:avLst/>
          </a:prstGeom>
        </p:spPr>
      </p:pic>
      <p:pic>
        <p:nvPicPr>
          <p:cNvPr id="2" name="Grafik 1">
            <a:extLst>
              <a:ext uri="{FF2B5EF4-FFF2-40B4-BE49-F238E27FC236}">
                <a16:creationId xmlns:a16="http://schemas.microsoft.com/office/drawing/2014/main" id="{15D8ACDB-38C0-4770-7A77-A6529FCB8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0226" y="3547126"/>
            <a:ext cx="2140324" cy="3136006"/>
          </a:xfrm>
          <a:prstGeom prst="rect">
            <a:avLst/>
          </a:prstGeom>
        </p:spPr>
      </p:pic>
    </p:spTree>
    <p:extLst>
      <p:ext uri="{BB962C8B-B14F-4D97-AF65-F5344CB8AC3E}">
        <p14:creationId xmlns:p14="http://schemas.microsoft.com/office/powerpoint/2010/main" val="3249649235"/>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4544" y="2475338"/>
            <a:ext cx="5551715" cy="3170099"/>
          </a:xfrm>
          <a:prstGeom prst="rect">
            <a:avLst/>
          </a:prstGeom>
          <a:noFill/>
        </p:spPr>
        <p:txBody>
          <a:bodyPr wrap="square" rtlCol="0">
            <a:spAutoFit/>
          </a:bodyPr>
          <a:lstStyle/>
          <a:p>
            <a:pPr marL="0" indent="0" algn="l" rtl="0" eaLnBrk="1" latinLnBrk="0" hangingPunct="1">
              <a:buNone/>
            </a:pPr>
            <a:r>
              <a:rPr lang="de-DE" sz="2000" dirty="0">
                <a:solidFill>
                  <a:srgbClr val="000000"/>
                </a:solidFill>
                <a:effectLst/>
                <a:latin typeface="Calibri" panose="020F0502020204030204" pitchFamily="34" charset="0"/>
                <a:cs typeface="Calibri" panose="020F0502020204030204" pitchFamily="34" charset="0"/>
              </a:rPr>
              <a:t>In welchem Maße ist Wissenschaft autonom von der Gesellschaft, und wie sehr ist die Gesellschaft auf Wissenschaft angewiesen?</a:t>
            </a:r>
          </a:p>
          <a:p>
            <a:pPr marL="0" indent="0" algn="l" rtl="0" eaLnBrk="1" latinLnBrk="0" hangingPunct="1">
              <a:buNone/>
            </a:pPr>
            <a:br>
              <a:rPr lang="de-DE" sz="2000" dirty="0">
                <a:solidFill>
                  <a:srgbClr val="000000"/>
                </a:solidFill>
                <a:effectLst/>
                <a:latin typeface="Calibri" panose="020F0502020204030204" pitchFamily="34" charset="0"/>
                <a:cs typeface="Calibri" panose="020F0502020204030204" pitchFamily="34" charset="0"/>
              </a:rPr>
            </a:br>
            <a:r>
              <a:rPr lang="de-DE" sz="2000" dirty="0">
                <a:solidFill>
                  <a:srgbClr val="000000"/>
                </a:solidFill>
                <a:effectLst/>
                <a:latin typeface="Calibri" panose="020F0502020204030204" pitchFamily="34" charset="0"/>
                <a:cs typeface="Calibri" panose="020F0502020204030204" pitchFamily="34" charset="0"/>
              </a:rPr>
              <a:t>Welche Art von Wissenschaft wünscht sich die Gesellschaft? Welche Rolle soll sie spielen? Soll sie beispielsweise eine Art staatlich unterstütztes Greenpeace oder Burschenschaft sein? Oder ein CUDOS-gesteuerter „ehrlichen Vermittler“ (honest </a:t>
            </a:r>
            <a:r>
              <a:rPr lang="de-DE" sz="2000" dirty="0" err="1">
                <a:solidFill>
                  <a:srgbClr val="000000"/>
                </a:solidFill>
                <a:effectLst/>
                <a:latin typeface="Calibri" panose="020F0502020204030204" pitchFamily="34" charset="0"/>
                <a:cs typeface="Calibri" panose="020F0502020204030204" pitchFamily="34" charset="0"/>
              </a:rPr>
              <a:t>broker</a:t>
            </a:r>
            <a:r>
              <a:rPr lang="de-DE" sz="2000" dirty="0">
                <a:solidFill>
                  <a:srgbClr val="000000"/>
                </a:solidFill>
                <a:effectLst/>
                <a:latin typeface="Calibri" panose="020F0502020204030204" pitchFamily="34" charset="0"/>
                <a:cs typeface="Calibri" panose="020F0502020204030204" pitchFamily="34" charset="0"/>
              </a:rPr>
              <a:t>)?</a:t>
            </a:r>
            <a:endParaRPr lang="de-DE" sz="20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BED9A924-9A29-E62A-DECB-14313A668436}"/>
              </a:ext>
            </a:extLst>
          </p:cNvPr>
          <p:cNvSpPr txBox="1"/>
          <p:nvPr/>
        </p:nvSpPr>
        <p:spPr>
          <a:xfrm>
            <a:off x="424544" y="190075"/>
            <a:ext cx="5225143" cy="2062103"/>
          </a:xfrm>
          <a:prstGeom prst="rect">
            <a:avLst/>
          </a:prstGeom>
          <a:noFill/>
        </p:spPr>
        <p:txBody>
          <a:bodyPr wrap="square" rtlCol="0">
            <a:spAutoFit/>
          </a:bodyPr>
          <a:lstStyle/>
          <a:p>
            <a:r>
              <a:rPr lang="de-DE" sz="3200" b="1" dirty="0">
                <a:solidFill>
                  <a:srgbClr val="000000"/>
                </a:solidFill>
                <a:effectLst/>
                <a:latin typeface="Calibri" panose="020F0502020204030204" pitchFamily="34" charset="0"/>
                <a:cs typeface="Calibri" panose="020F0502020204030204" pitchFamily="34" charset="0"/>
              </a:rPr>
              <a:t>Interaktion zwischen Gesellschaft (Öffentlichkeit, Politik, Wirtschaft, Medien) und Wissenschaft</a:t>
            </a:r>
          </a:p>
        </p:txBody>
      </p:sp>
      <p:pic>
        <p:nvPicPr>
          <p:cNvPr id="5" name="Picture 3" descr="Ch4pg65Fig">
            <a:extLst>
              <a:ext uri="{FF2B5EF4-FFF2-40B4-BE49-F238E27FC236}">
                <a16:creationId xmlns:a16="http://schemas.microsoft.com/office/drawing/2014/main" id="{23C8D930-4DAC-9849-4DBD-35EA16BB1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809" y="3384504"/>
            <a:ext cx="5389984" cy="2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h4pg65Fig">
            <a:extLst>
              <a:ext uri="{FF2B5EF4-FFF2-40B4-BE49-F238E27FC236}">
                <a16:creationId xmlns:a16="http://schemas.microsoft.com/office/drawing/2014/main" id="{6D429867-0555-A152-62F5-F72B7B91C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809" y="531163"/>
            <a:ext cx="5094843" cy="26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a:extLst>
              <a:ext uri="{FF2B5EF4-FFF2-40B4-BE49-F238E27FC236}">
                <a16:creationId xmlns:a16="http://schemas.microsoft.com/office/drawing/2014/main" id="{324537B1-374F-A298-0EC7-549261DB23F4}"/>
              </a:ext>
            </a:extLst>
          </p:cNvPr>
          <p:cNvSpPr txBox="1">
            <a:spLocks noChangeArrowheads="1"/>
          </p:cNvSpPr>
          <p:nvPr/>
        </p:nvSpPr>
        <p:spPr bwMode="auto">
          <a:xfrm>
            <a:off x="6659847" y="-1348163"/>
            <a:ext cx="1890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de-DE"/>
              <a:t>policies</a:t>
            </a:r>
          </a:p>
        </p:txBody>
      </p:sp>
      <p:sp>
        <p:nvSpPr>
          <p:cNvPr id="15" name="Rechteck 14">
            <a:extLst>
              <a:ext uri="{FF2B5EF4-FFF2-40B4-BE49-F238E27FC236}">
                <a16:creationId xmlns:a16="http://schemas.microsoft.com/office/drawing/2014/main" id="{85D747DE-F4F2-8250-4B66-2B91FACDBBC3}"/>
              </a:ext>
            </a:extLst>
          </p:cNvPr>
          <p:cNvSpPr/>
          <p:nvPr/>
        </p:nvSpPr>
        <p:spPr>
          <a:xfrm>
            <a:off x="7819053" y="895739"/>
            <a:ext cx="2584580" cy="2355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9">
            <a:extLst>
              <a:ext uri="{FF2B5EF4-FFF2-40B4-BE49-F238E27FC236}">
                <a16:creationId xmlns:a16="http://schemas.microsoft.com/office/drawing/2014/main" id="{BF31DD7B-1F5A-CCDE-14EF-72D91B83F37F}"/>
              </a:ext>
            </a:extLst>
          </p:cNvPr>
          <p:cNvSpPr txBox="1">
            <a:spLocks noChangeArrowheads="1"/>
          </p:cNvSpPr>
          <p:nvPr/>
        </p:nvSpPr>
        <p:spPr bwMode="auto">
          <a:xfrm>
            <a:off x="7812465" y="1107835"/>
            <a:ext cx="2591168" cy="33855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de-DE" sz="1600" dirty="0">
                <a:latin typeface="Calibri" panose="020F0502020204030204" pitchFamily="34" charset="0"/>
                <a:cs typeface="Calibri" panose="020F0502020204030204" pitchFamily="34" charset="0"/>
              </a:rPr>
              <a:t>mitigation, adaptation costs</a:t>
            </a:r>
          </a:p>
        </p:txBody>
      </p:sp>
      <p:sp>
        <p:nvSpPr>
          <p:cNvPr id="11" name="Line 8">
            <a:extLst>
              <a:ext uri="{FF2B5EF4-FFF2-40B4-BE49-F238E27FC236}">
                <a16:creationId xmlns:a16="http://schemas.microsoft.com/office/drawing/2014/main" id="{6026C4BF-85E0-A29D-FF34-FCD341CA07CA}"/>
              </a:ext>
            </a:extLst>
          </p:cNvPr>
          <p:cNvSpPr>
            <a:spLocks noChangeShapeType="1"/>
          </p:cNvSpPr>
          <p:nvPr/>
        </p:nvSpPr>
        <p:spPr bwMode="auto">
          <a:xfrm>
            <a:off x="7819053" y="1129004"/>
            <a:ext cx="2584580" cy="814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34653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296180-88EC-4F05-9191-DCD281273167}"/>
              </a:ext>
            </a:extLst>
          </p:cNvPr>
          <p:cNvSpPr>
            <a:spLocks noGrp="1"/>
          </p:cNvSpPr>
          <p:nvPr>
            <p:ph idx="1"/>
          </p:nvPr>
        </p:nvSpPr>
        <p:spPr>
          <a:xfrm>
            <a:off x="565744" y="1390564"/>
            <a:ext cx="10755164" cy="5168084"/>
          </a:xfrm>
        </p:spPr>
        <p:txBody>
          <a:bodyPr>
            <a:normAutofit/>
          </a:bodyPr>
          <a:lstStyle/>
          <a:p>
            <a:pPr lvl="0">
              <a:lnSpc>
                <a:spcPct val="100000"/>
              </a:lnSpc>
            </a:pPr>
            <a:r>
              <a:rPr lang="de-DE" sz="1800" dirty="0">
                <a:latin typeface="Calibri" panose="020F0502020204030204" pitchFamily="34" charset="0"/>
                <a:cs typeface="Calibri" panose="020F0502020204030204" pitchFamily="34" charset="0"/>
              </a:rPr>
              <a:t>Wissenschaft kann die derzeit beste Erklärung anbieten um zu bewerten, wie Dinge zusammenhängen, und wie Systeme auf externe Antriebe reagieren. (z.B. Klima auf Emissionen von Treibhausgasen)</a:t>
            </a:r>
          </a:p>
          <a:p>
            <a:pPr lvl="0">
              <a:lnSpc>
                <a:spcPct val="100000"/>
              </a:lnSpc>
            </a:pPr>
            <a:r>
              <a:rPr lang="de-DE" sz="1800" dirty="0">
                <a:latin typeface="Calibri" panose="020F0502020204030204" pitchFamily="34" charset="0"/>
                <a:cs typeface="Calibri" panose="020F0502020204030204" pitchFamily="34" charset="0"/>
              </a:rPr>
              <a:t>Diese Erklärungen sind „beste“, weil sie im Wesentlichen im Rahmen der CUDOS Normen erarbeitet wurden, also unparteiisch, ohne Ansehen der Person, ohne Rücksicht auf Interessen und unter dauerndem Falsifikationsdruck der wissenschaftlichen Gemeinschaft.</a:t>
            </a:r>
          </a:p>
          <a:p>
            <a:pPr lvl="0">
              <a:lnSpc>
                <a:spcPct val="100000"/>
              </a:lnSpc>
            </a:pPr>
            <a:r>
              <a:rPr lang="de-DE" sz="1800" dirty="0">
                <a:latin typeface="Calibri" panose="020F0502020204030204" pitchFamily="34" charset="0"/>
                <a:cs typeface="Calibri" panose="020F0502020204030204" pitchFamily="34" charset="0"/>
              </a:rPr>
              <a:t>Diese Erklärungen stellen nicht „Wahrheit“ dar – im Sinne von „ewig“, sind aber gegenwärtig widerspruchsfrei zu anderen Erklärungen und zu Daten und Beobachtungen.</a:t>
            </a:r>
          </a:p>
          <a:p>
            <a:pPr lvl="0">
              <a:lnSpc>
                <a:spcPct val="100000"/>
              </a:lnSpc>
            </a:pPr>
            <a:r>
              <a:rPr lang="de-DE" sz="1800" b="1" dirty="0">
                <a:latin typeface="Calibri" panose="020F0502020204030204" pitchFamily="34" charset="0"/>
                <a:cs typeface="Calibri" panose="020F0502020204030204" pitchFamily="34" charset="0"/>
              </a:rPr>
              <a:t>Wissenschaft kann keine Empfehlungen für politische Entscheidungen geben, weil Politik ein sozialer Prozess ist, der widerstreitende Interessen ausgleicht. </a:t>
            </a:r>
          </a:p>
          <a:p>
            <a:pPr lvl="0">
              <a:lnSpc>
                <a:spcPct val="100000"/>
              </a:lnSpc>
            </a:pPr>
            <a:r>
              <a:rPr lang="de-DE" sz="1800" dirty="0">
                <a:latin typeface="Calibri" panose="020F0502020204030204" pitchFamily="34" charset="0"/>
                <a:cs typeface="Calibri" panose="020F0502020204030204" pitchFamily="34" charset="0"/>
              </a:rPr>
              <a:t>Diese Interessen sind sozial konstruiert unter Berücksichtigung von Kultur und Macht.</a:t>
            </a:r>
          </a:p>
          <a:p>
            <a:pPr lvl="0">
              <a:lnSpc>
                <a:spcPct val="100000"/>
              </a:lnSpc>
            </a:pPr>
            <a:r>
              <a:rPr lang="de-DE" sz="1800" b="1" dirty="0">
                <a:latin typeface="Calibri" panose="020F0502020204030204" pitchFamily="34" charset="0"/>
                <a:cs typeface="Calibri" panose="020F0502020204030204" pitchFamily="34" charset="0"/>
              </a:rPr>
              <a:t>Wissenschaft kann (oft) bewerten, mit welchen Folgen Entscheidungsoptionen in dem jeweiligen Fach verbunden sind; oft ist dies auch die Feststellung, dass gewisse Optionen mit den vorgegebenen Zielen inkonsistent sind. </a:t>
            </a:r>
            <a:r>
              <a:rPr lang="de-DE" sz="1800" dirty="0">
                <a:latin typeface="Calibri" panose="020F0502020204030204" pitchFamily="34" charset="0"/>
                <a:cs typeface="Calibri" panose="020F0502020204030204" pitchFamily="34" charset="0"/>
              </a:rPr>
              <a:t>(z.B.: Das 2 Grad Ziel ist nur erreichbar, wenn die Emissionen bis 2050 auf Null gehen.)</a:t>
            </a:r>
          </a:p>
          <a:p>
            <a:pPr lvl="0">
              <a:lnSpc>
                <a:spcPct val="100000"/>
              </a:lnSpc>
            </a:pPr>
            <a:r>
              <a:rPr lang="de-DE" sz="1800" dirty="0">
                <a:latin typeface="Calibri" panose="020F0502020204030204" pitchFamily="34" charset="0"/>
                <a:cs typeface="Calibri" panose="020F0502020204030204" pitchFamily="34" charset="0"/>
              </a:rPr>
              <a:t>In diesem Sinne bewertet Wissenschaft Optionen nach Wirksamkeit und Nebenwirkungen im Rahmen der disziplinären Kompetenz. </a:t>
            </a:r>
          </a:p>
        </p:txBody>
      </p:sp>
      <p:sp>
        <p:nvSpPr>
          <p:cNvPr id="4" name="Titel 1">
            <a:extLst>
              <a:ext uri="{FF2B5EF4-FFF2-40B4-BE49-F238E27FC236}">
                <a16:creationId xmlns:a16="http://schemas.microsoft.com/office/drawing/2014/main" id="{5415F956-2FE6-473C-A26E-194F9BAD98B1}"/>
              </a:ext>
            </a:extLst>
          </p:cNvPr>
          <p:cNvSpPr txBox="1">
            <a:spLocks/>
          </p:cNvSpPr>
          <p:nvPr/>
        </p:nvSpPr>
        <p:spPr>
          <a:xfrm>
            <a:off x="532852" y="729020"/>
            <a:ext cx="10820948" cy="56901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latin typeface="+mn-lt"/>
              </a:rPr>
              <a:t>Wissenschaft</a:t>
            </a:r>
            <a:r>
              <a:rPr lang="en-US" sz="3600" b="1" dirty="0">
                <a:latin typeface="+mn-lt"/>
              </a:rPr>
              <a:t> </a:t>
            </a:r>
            <a:r>
              <a:rPr lang="en-US" sz="3600" b="1" dirty="0" err="1">
                <a:latin typeface="+mn-lt"/>
              </a:rPr>
              <a:t>als</a:t>
            </a:r>
            <a:r>
              <a:rPr lang="en-US" sz="3600" b="1" dirty="0">
                <a:latin typeface="+mn-lt"/>
              </a:rPr>
              <a:t> </a:t>
            </a:r>
            <a:r>
              <a:rPr lang="en-US" sz="3600" b="1" dirty="0" err="1">
                <a:latin typeface="+mn-lt"/>
              </a:rPr>
              <a:t>Berater</a:t>
            </a:r>
            <a:r>
              <a:rPr lang="en-US" sz="3600" b="1" dirty="0">
                <a:latin typeface="+mn-lt"/>
              </a:rPr>
              <a:t> von </a:t>
            </a:r>
            <a:r>
              <a:rPr lang="en-US" sz="3600" b="1" dirty="0" err="1">
                <a:latin typeface="+mn-lt"/>
              </a:rPr>
              <a:t>Politik</a:t>
            </a:r>
            <a:endParaRPr lang="en-US" sz="3600" b="1" dirty="0">
              <a:latin typeface="+mn-lt"/>
            </a:endParaRPr>
          </a:p>
        </p:txBody>
      </p:sp>
      <p:sp>
        <p:nvSpPr>
          <p:cNvPr id="2" name="Fußzeilenplatzhalter 1">
            <a:extLst>
              <a:ext uri="{FF2B5EF4-FFF2-40B4-BE49-F238E27FC236}">
                <a16:creationId xmlns:a16="http://schemas.microsoft.com/office/drawing/2014/main" id="{EFE4DD19-D661-4F33-83DC-1476071749FC}"/>
              </a:ext>
            </a:extLst>
          </p:cNvPr>
          <p:cNvSpPr>
            <a:spLocks noGrp="1"/>
          </p:cNvSpPr>
          <p:nvPr>
            <p:ph type="ftr" sz="quarter" idx="11"/>
          </p:nvPr>
        </p:nvSpPr>
        <p:spPr/>
        <p:txBody>
          <a:bodyPr/>
          <a:lstStyle/>
          <a:p>
            <a:r>
              <a:rPr lang="en-US"/>
              <a:t>RPP-Seminar</a:t>
            </a:r>
          </a:p>
        </p:txBody>
      </p:sp>
      <p:sp>
        <p:nvSpPr>
          <p:cNvPr id="5" name="Foliennummernplatzhalter 4">
            <a:extLst>
              <a:ext uri="{FF2B5EF4-FFF2-40B4-BE49-F238E27FC236}">
                <a16:creationId xmlns:a16="http://schemas.microsoft.com/office/drawing/2014/main" id="{A416AC28-217E-4851-852F-5C2532F4D7C7}"/>
              </a:ext>
            </a:extLst>
          </p:cNvPr>
          <p:cNvSpPr>
            <a:spLocks noGrp="1"/>
          </p:cNvSpPr>
          <p:nvPr>
            <p:ph type="sldNum" sz="quarter" idx="12"/>
          </p:nvPr>
        </p:nvSpPr>
        <p:spPr/>
        <p:txBody>
          <a:bodyPr/>
          <a:lstStyle/>
          <a:p>
            <a:fld id="{E0A0AE6A-7158-4DD3-9140-58D5CDFD4F47}" type="slidenum">
              <a:rPr lang="en-US" smtClean="0"/>
              <a:t>36</a:t>
            </a:fld>
            <a:endParaRPr lang="en-US"/>
          </a:p>
        </p:txBody>
      </p:sp>
    </p:spTree>
    <p:extLst>
      <p:ext uri="{BB962C8B-B14F-4D97-AF65-F5344CB8AC3E}">
        <p14:creationId xmlns:p14="http://schemas.microsoft.com/office/powerpoint/2010/main" val="140382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2587FFB-5C20-4876-911B-95EE8CC60437}"/>
              </a:ext>
            </a:extLst>
          </p:cNvPr>
          <p:cNvSpPr>
            <a:spLocks noGrp="1"/>
          </p:cNvSpPr>
          <p:nvPr>
            <p:ph type="sldNum" sz="quarter" idx="12"/>
          </p:nvPr>
        </p:nvSpPr>
        <p:spPr/>
        <p:txBody>
          <a:bodyPr/>
          <a:lstStyle/>
          <a:p>
            <a:fld id="{E0A0AE6A-7158-4DD3-9140-58D5CDFD4F47}" type="slidenum">
              <a:rPr lang="de-DE" smtClean="0"/>
              <a:t>37</a:t>
            </a:fld>
            <a:endParaRPr lang="de-DE" dirty="0"/>
          </a:p>
        </p:txBody>
      </p:sp>
      <p:sp>
        <p:nvSpPr>
          <p:cNvPr id="8" name="Textfeld 7">
            <a:extLst>
              <a:ext uri="{FF2B5EF4-FFF2-40B4-BE49-F238E27FC236}">
                <a16:creationId xmlns:a16="http://schemas.microsoft.com/office/drawing/2014/main" id="{46AFCBF8-3C50-FEDF-884F-349942EE6B22}"/>
              </a:ext>
            </a:extLst>
          </p:cNvPr>
          <p:cNvSpPr txBox="1"/>
          <p:nvPr/>
        </p:nvSpPr>
        <p:spPr>
          <a:xfrm>
            <a:off x="278296" y="253791"/>
            <a:ext cx="7345819" cy="5909310"/>
          </a:xfrm>
          <a:prstGeom prst="rect">
            <a:avLst/>
          </a:prstGeom>
          <a:noFill/>
        </p:spPr>
        <p:txBody>
          <a:bodyPr wrap="square" rtlCol="0">
            <a:spAutoFit/>
          </a:bodyPr>
          <a:lstStyle/>
          <a:p>
            <a:r>
              <a:rPr lang="de-DE" sz="1800" dirty="0">
                <a:solidFill>
                  <a:srgbClr val="000000"/>
                </a:solidFill>
                <a:effectLst/>
                <a:latin typeface="Calibri" panose="020F0502020204030204" pitchFamily="34" charset="0"/>
                <a:cs typeface="Calibri" panose="020F0502020204030204" pitchFamily="34" charset="0"/>
              </a:rPr>
              <a:t>Der menschengemachte Klimawandel stellt eine ernsthafte Herausforderung dar und muss </a:t>
            </a:r>
            <a:r>
              <a:rPr lang="de-DE" sz="1800" i="1" dirty="0">
                <a:solidFill>
                  <a:srgbClr val="000000"/>
                </a:solidFill>
                <a:effectLst/>
                <a:latin typeface="Calibri" panose="020F0502020204030204" pitchFamily="34" charset="0"/>
                <a:cs typeface="Calibri" panose="020F0502020204030204" pitchFamily="34" charset="0"/>
              </a:rPr>
              <a:t>politisch</a:t>
            </a:r>
            <a:r>
              <a:rPr lang="de-DE" sz="1800" dirty="0">
                <a:solidFill>
                  <a:srgbClr val="000000"/>
                </a:solidFill>
                <a:effectLst/>
                <a:latin typeface="Calibri" panose="020F0502020204030204" pitchFamily="34" charset="0"/>
                <a:cs typeface="Calibri" panose="020F0502020204030204" pitchFamily="34" charset="0"/>
              </a:rPr>
              <a:t> behandelt werden, sowohl in Bezug auf die Reduzierung der Emissionen als auch auf die unvermeidliche Anpassung.</a:t>
            </a:r>
            <a:br>
              <a:rPr lang="de-DE" sz="1800" dirty="0">
                <a:solidFill>
                  <a:srgbClr val="000000"/>
                </a:solidFill>
                <a:effectLst/>
                <a:latin typeface="Calibri" panose="020F0502020204030204" pitchFamily="34" charset="0"/>
                <a:cs typeface="Calibri" panose="020F0502020204030204" pitchFamily="34" charset="0"/>
              </a:rPr>
            </a:br>
            <a:br>
              <a:rPr lang="de-DE" sz="1800" dirty="0">
                <a:solidFill>
                  <a:srgbClr val="000000"/>
                </a:solidFill>
                <a:effectLst/>
                <a:latin typeface="Calibri" panose="020F0502020204030204" pitchFamily="34" charset="0"/>
                <a:cs typeface="Calibri" panose="020F0502020204030204" pitchFamily="34" charset="0"/>
              </a:rPr>
            </a:br>
            <a:r>
              <a:rPr lang="de-DE" sz="1800" dirty="0">
                <a:solidFill>
                  <a:srgbClr val="000000"/>
                </a:solidFill>
                <a:effectLst/>
                <a:latin typeface="Calibri" panose="020F0502020204030204" pitchFamily="34" charset="0"/>
                <a:cs typeface="Calibri" panose="020F0502020204030204" pitchFamily="34" charset="0"/>
              </a:rPr>
              <a:t>Die zentrale Frage betrifft die Effektivität von Maßnahmen, sowohl hinsichtlich der Anpassung an den unvermeidlichen Klimawandel als auch der Emissionsminderung. Wissenschaft kann dazu beitragen, herauszufinden, welche Maßnahmen wie effektiv sind. Sie kann jedoch nicht bestimmen, welche Maßnahmen politisch „richtig“ sind. „Hört auf die Wissenschaft“ ist sinnvoll, während „folgt der Wissenschaft“ es nicht ist.</a:t>
            </a:r>
            <a:br>
              <a:rPr lang="de-DE" sz="1800" dirty="0">
                <a:solidFill>
                  <a:srgbClr val="000000"/>
                </a:solidFill>
                <a:effectLst/>
                <a:latin typeface="Calibri" panose="020F0502020204030204" pitchFamily="34" charset="0"/>
                <a:cs typeface="Calibri" panose="020F0502020204030204" pitchFamily="34" charset="0"/>
              </a:rPr>
            </a:br>
            <a:br>
              <a:rPr lang="de-DE" sz="1800" dirty="0">
                <a:solidFill>
                  <a:srgbClr val="000000"/>
                </a:solidFill>
                <a:effectLst/>
                <a:latin typeface="Calibri" panose="020F0502020204030204" pitchFamily="34" charset="0"/>
                <a:cs typeface="Calibri" panose="020F0502020204030204" pitchFamily="34" charset="0"/>
              </a:rPr>
            </a:br>
            <a:r>
              <a:rPr lang="de-DE" sz="1800" b="1" dirty="0">
                <a:solidFill>
                  <a:srgbClr val="000000"/>
                </a:solidFill>
                <a:effectLst/>
                <a:latin typeface="Calibri" panose="020F0502020204030204" pitchFamily="34" charset="0"/>
                <a:cs typeface="Calibri" panose="020F0502020204030204" pitchFamily="34" charset="0"/>
              </a:rPr>
              <a:t>Die gesellschaftliche Meinungsbildung berücksichtigt diese Erkenntnisse, trifft jedoch Entscheidungen basierend auf politischen Erwägungen und Logik.</a:t>
            </a:r>
            <a:br>
              <a:rPr lang="de-DE" sz="1800" b="1" dirty="0">
                <a:solidFill>
                  <a:srgbClr val="000000"/>
                </a:solidFill>
                <a:effectLst/>
                <a:latin typeface="Calibri" panose="020F0502020204030204" pitchFamily="34" charset="0"/>
                <a:cs typeface="Calibri" panose="020F0502020204030204" pitchFamily="34" charset="0"/>
              </a:rPr>
            </a:br>
            <a:br>
              <a:rPr lang="de-DE" sz="1800" b="1" dirty="0">
                <a:solidFill>
                  <a:srgbClr val="000000"/>
                </a:solidFill>
                <a:effectLst/>
                <a:latin typeface="Calibri" panose="020F0502020204030204" pitchFamily="34" charset="0"/>
                <a:cs typeface="Calibri" panose="020F0502020204030204" pitchFamily="34" charset="0"/>
              </a:rPr>
            </a:br>
            <a:r>
              <a:rPr lang="de-DE" sz="1800" b="1" dirty="0">
                <a:solidFill>
                  <a:srgbClr val="000000"/>
                </a:solidFill>
                <a:effectLst/>
                <a:latin typeface="Calibri" panose="020F0502020204030204" pitchFamily="34" charset="0"/>
                <a:cs typeface="Calibri" panose="020F0502020204030204" pitchFamily="34" charset="0"/>
              </a:rPr>
              <a:t>Demokratie ist geeignet, um mit dem Klimawandel umzugehen, weil</a:t>
            </a:r>
            <a:br>
              <a:rPr lang="de-DE" sz="1800" b="1" dirty="0">
                <a:solidFill>
                  <a:srgbClr val="000000"/>
                </a:solidFill>
                <a:effectLst/>
                <a:latin typeface="Calibri" panose="020F0502020204030204" pitchFamily="34" charset="0"/>
                <a:cs typeface="Calibri" panose="020F0502020204030204" pitchFamily="34" charset="0"/>
              </a:rPr>
            </a:br>
            <a:r>
              <a:rPr lang="de-DE" sz="1800" dirty="0">
                <a:solidFill>
                  <a:srgbClr val="000000"/>
                </a:solidFill>
                <a:effectLst/>
                <a:latin typeface="Calibri" panose="020F0502020204030204" pitchFamily="34" charset="0"/>
                <a:cs typeface="Calibri" panose="020F0502020204030204" pitchFamily="34" charset="0"/>
              </a:rPr>
              <a:t>- die Komplexität des Themas durch die Einbeziehung aller gesellschaftlichen Gruppen gewürdigt wird (keine hastigen Entscheidungen, die zwar den Klimawandel ansprechen, aber tatsächlich andere Ziele verfolgen),</a:t>
            </a:r>
            <a:br>
              <a:rPr lang="de-DE" sz="1800" dirty="0">
                <a:solidFill>
                  <a:srgbClr val="000000"/>
                </a:solidFill>
                <a:effectLst/>
                <a:latin typeface="Calibri" panose="020F0502020204030204" pitchFamily="34" charset="0"/>
                <a:cs typeface="Calibri" panose="020F0502020204030204" pitchFamily="34" charset="0"/>
              </a:rPr>
            </a:br>
            <a:r>
              <a:rPr lang="de-DE" sz="1800" dirty="0">
                <a:solidFill>
                  <a:srgbClr val="000000"/>
                </a:solidFill>
                <a:effectLst/>
                <a:latin typeface="Calibri" panose="020F0502020204030204" pitchFamily="34" charset="0"/>
                <a:cs typeface="Calibri" panose="020F0502020204030204" pitchFamily="34" charset="0"/>
              </a:rPr>
              <a:t>- demokratische Systeme anpassungsfähig sind,</a:t>
            </a:r>
            <a:br>
              <a:rPr lang="de-DE" sz="1800" dirty="0">
                <a:solidFill>
                  <a:srgbClr val="000000"/>
                </a:solidFill>
                <a:effectLst/>
                <a:latin typeface="Calibri" panose="020F0502020204030204" pitchFamily="34" charset="0"/>
                <a:cs typeface="Calibri" panose="020F0502020204030204" pitchFamily="34" charset="0"/>
              </a:rPr>
            </a:br>
            <a:r>
              <a:rPr lang="de-DE" sz="1800" dirty="0">
                <a:solidFill>
                  <a:srgbClr val="000000"/>
                </a:solidFill>
                <a:effectLst/>
                <a:latin typeface="Calibri" panose="020F0502020204030204" pitchFamily="34" charset="0"/>
                <a:cs typeface="Calibri" panose="020F0502020204030204" pitchFamily="34" charset="0"/>
              </a:rPr>
              <a:t>- sie eine größere gesellschaftliche Akzeptanz für Maßnahmen fördert.</a:t>
            </a:r>
            <a:endParaRPr lang="de-DE" dirty="0">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2D8888FF-6489-47A5-69F9-652AEE6BD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116" y="253791"/>
            <a:ext cx="4193510" cy="6144338"/>
          </a:xfrm>
          <a:prstGeom prst="rect">
            <a:avLst/>
          </a:prstGeom>
        </p:spPr>
      </p:pic>
      <p:sp>
        <p:nvSpPr>
          <p:cNvPr id="4" name="Fußzeilenplatzhalter 3">
            <a:extLst>
              <a:ext uri="{FF2B5EF4-FFF2-40B4-BE49-F238E27FC236}">
                <a16:creationId xmlns:a16="http://schemas.microsoft.com/office/drawing/2014/main" id="{E8DC82C4-3413-6B46-38B1-7999C61E96E4}"/>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596840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71804" y="188640"/>
            <a:ext cx="6397978" cy="4708981"/>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Die Klimafalle</a:t>
            </a:r>
          </a:p>
          <a:p>
            <a:r>
              <a:rPr lang="de-DE" sz="2400" dirty="0">
                <a:latin typeface="Calibri" panose="020F0502020204030204" pitchFamily="34" charset="0"/>
                <a:cs typeface="Calibri" panose="020F0502020204030204" pitchFamily="34" charset="0"/>
              </a:rPr>
              <a:t>für </a:t>
            </a:r>
            <a:r>
              <a:rPr lang="de-DE" sz="2400" b="1" dirty="0">
                <a:solidFill>
                  <a:srgbClr val="FF0000"/>
                </a:solidFill>
                <a:latin typeface="Calibri" panose="020F0502020204030204" pitchFamily="34" charset="0"/>
                <a:cs typeface="Calibri" panose="020F0502020204030204" pitchFamily="34" charset="0"/>
              </a:rPr>
              <a:t>Gesellschaft</a:t>
            </a:r>
            <a:r>
              <a:rPr lang="de-DE" sz="2400" dirty="0">
                <a:solidFill>
                  <a:srgbClr val="FF0000"/>
                </a:solidFill>
                <a:latin typeface="Calibri" panose="020F0502020204030204" pitchFamily="34" charset="0"/>
                <a:cs typeface="Calibri" panose="020F0502020204030204" pitchFamily="34" charset="0"/>
              </a:rPr>
              <a:t> </a:t>
            </a:r>
            <a:r>
              <a:rPr lang="de-DE" sz="2400" dirty="0">
                <a:latin typeface="Calibri" panose="020F0502020204030204" pitchFamily="34" charset="0"/>
                <a:cs typeface="Calibri" panose="020F0502020204030204" pitchFamily="34" charset="0"/>
              </a:rPr>
              <a:t>und Klimawissenschaft</a:t>
            </a:r>
          </a:p>
          <a:p>
            <a:endParaRPr lang="de-DE" dirty="0">
              <a:latin typeface="Calibri" panose="020F0502020204030204" pitchFamily="34" charset="0"/>
              <a:cs typeface="Calibri" panose="020F0502020204030204" pitchFamily="34" charset="0"/>
            </a:endParaRPr>
          </a:p>
          <a:p>
            <a:pPr marL="285750" indent="-285750">
              <a:buFontTx/>
              <a:buChar char="-"/>
            </a:pPr>
            <a:r>
              <a:rPr lang="de-DE" dirty="0">
                <a:latin typeface="Calibri" panose="020F0502020204030204" pitchFamily="34" charset="0"/>
                <a:cs typeface="Calibri" panose="020F0502020204030204" pitchFamily="34" charset="0"/>
              </a:rPr>
              <a:t>Die </a:t>
            </a:r>
            <a:r>
              <a:rPr lang="de-DE" b="1" dirty="0">
                <a:latin typeface="Calibri" panose="020F0502020204030204" pitchFamily="34" charset="0"/>
                <a:cs typeface="Calibri" panose="020F0502020204030204" pitchFamily="34" charset="0"/>
              </a:rPr>
              <a:t>Gesellschaft </a:t>
            </a:r>
            <a:r>
              <a:rPr lang="de-DE" dirty="0">
                <a:latin typeface="Calibri" panose="020F0502020204030204" pitchFamily="34" charset="0"/>
                <a:cs typeface="Calibri" panose="020F0502020204030204" pitchFamily="34" charset="0"/>
              </a:rPr>
              <a:t>verfolgt ein normativ definiertes Ziel, glaubt sich aber einer wissenschaftlichen Notwendigkeit gegenüber (Klimaschutzpolitik, 2 Grad Ziel).</a:t>
            </a:r>
            <a:br>
              <a:rPr lang="de-DE" dirty="0">
                <a:latin typeface="Calibri" panose="020F0502020204030204" pitchFamily="34" charset="0"/>
                <a:cs typeface="Calibri" panose="020F0502020204030204" pitchFamily="34" charset="0"/>
              </a:rPr>
            </a:br>
            <a:endParaRPr lang="de-DE" dirty="0">
              <a:latin typeface="Calibri" panose="020F0502020204030204" pitchFamily="34" charset="0"/>
              <a:cs typeface="Calibri" panose="020F0502020204030204" pitchFamily="34" charset="0"/>
            </a:endParaRPr>
          </a:p>
          <a:p>
            <a:pPr marL="285750" indent="-285750">
              <a:buFontTx/>
              <a:buChar char="-"/>
            </a:pPr>
            <a:r>
              <a:rPr lang="de-DE" dirty="0">
                <a:latin typeface="Calibri" panose="020F0502020204030204" pitchFamily="34" charset="0"/>
                <a:cs typeface="Calibri" panose="020F0502020204030204" pitchFamily="34" charset="0"/>
              </a:rPr>
              <a:t>Daher erscheint eine politische Debatte über das Ziel nicht nötig; Gegner sind moralisch minderwertig (schlecht; gekauft), Befürworter agieren mit der Autorität der Wissenschaft und der Moral.</a:t>
            </a:r>
          </a:p>
          <a:p>
            <a:pPr marL="285750" indent="-285750">
              <a:buFontTx/>
              <a:buChar char="-"/>
            </a:pPr>
            <a:endParaRPr lang="de-DE" dirty="0">
              <a:latin typeface="Calibri" panose="020F0502020204030204" pitchFamily="34" charset="0"/>
              <a:cs typeface="Calibri" panose="020F0502020204030204" pitchFamily="34" charset="0"/>
            </a:endParaRPr>
          </a:p>
          <a:p>
            <a:pPr marL="285750" indent="-285750">
              <a:buFontTx/>
              <a:buChar char="-"/>
            </a:pPr>
            <a:r>
              <a:rPr lang="de-DE" b="1" dirty="0">
                <a:latin typeface="Calibri" panose="020F0502020204030204" pitchFamily="34" charset="0"/>
                <a:cs typeface="Calibri" panose="020F0502020204030204" pitchFamily="34" charset="0"/>
              </a:rPr>
              <a:t>Folge ist eine De-Politisierung der Politik</a:t>
            </a:r>
            <a:r>
              <a:rPr lang="de-DE" dirty="0">
                <a:latin typeface="Calibri" panose="020F0502020204030204" pitchFamily="34" charset="0"/>
                <a:cs typeface="Calibri" panose="020F0502020204030204" pitchFamily="34" charset="0"/>
              </a:rPr>
              <a:t>, ein Ausbleiben von für den sozialen Frieden erforderlichen politischen Verhandlungsprozessen; und damit ein Scheitern einer wirksamen Klimapolitik</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5" y="188640"/>
            <a:ext cx="4096140" cy="6519325"/>
          </a:xfrm>
          <a:prstGeom prst="rect">
            <a:avLst/>
          </a:prstGeom>
        </p:spPr>
      </p:pic>
    </p:spTree>
    <p:extLst>
      <p:ext uri="{BB962C8B-B14F-4D97-AF65-F5344CB8AC3E}">
        <p14:creationId xmlns:p14="http://schemas.microsoft.com/office/powerpoint/2010/main" val="2690322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5820" y="188641"/>
            <a:ext cx="6453962" cy="4708981"/>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Die Klimafalle</a:t>
            </a:r>
          </a:p>
          <a:p>
            <a:r>
              <a:rPr lang="de-DE" sz="2400" dirty="0">
                <a:latin typeface="Calibri" panose="020F0502020204030204" pitchFamily="34" charset="0"/>
                <a:cs typeface="Calibri" panose="020F0502020204030204" pitchFamily="34" charset="0"/>
              </a:rPr>
              <a:t>für Gesellschaft und </a:t>
            </a:r>
            <a:r>
              <a:rPr lang="de-DE" sz="2400" b="1" dirty="0">
                <a:solidFill>
                  <a:srgbClr val="FF0000"/>
                </a:solidFill>
                <a:latin typeface="Calibri" panose="020F0502020204030204" pitchFamily="34" charset="0"/>
                <a:cs typeface="Calibri" panose="020F0502020204030204" pitchFamily="34" charset="0"/>
              </a:rPr>
              <a:t>Klimawissenschaft</a:t>
            </a:r>
          </a:p>
          <a:p>
            <a:endParaRPr lang="de-DE" dirty="0">
              <a:latin typeface="Calibri" panose="020F0502020204030204" pitchFamily="34" charset="0"/>
              <a:cs typeface="Calibri" panose="020F0502020204030204" pitchFamily="34" charset="0"/>
            </a:endParaRPr>
          </a:p>
          <a:p>
            <a:pPr marL="285750" indent="-285750">
              <a:buFontTx/>
              <a:buChar char="-"/>
            </a:pPr>
            <a:r>
              <a:rPr lang="de-DE" dirty="0">
                <a:latin typeface="Calibri" panose="020F0502020204030204" pitchFamily="34" charset="0"/>
                <a:cs typeface="Calibri" panose="020F0502020204030204" pitchFamily="34" charset="0"/>
              </a:rPr>
              <a:t>Die Klimawissenschaft hat ein Problem ausgemacht - den menschgemachten Klimawandel – und kann beschreiben, welche politischen Maßnahmen mit welchen Klimawirkungen verbunden sind.</a:t>
            </a:r>
          </a:p>
          <a:p>
            <a:pPr marL="285750" indent="-285750">
              <a:buFontTx/>
              <a:buChar char="-"/>
            </a:pPr>
            <a:endParaRPr lang="de-DE" dirty="0">
              <a:latin typeface="Calibri" panose="020F0502020204030204" pitchFamily="34" charset="0"/>
              <a:cs typeface="Calibri" panose="020F0502020204030204" pitchFamily="34" charset="0"/>
            </a:endParaRPr>
          </a:p>
          <a:p>
            <a:pPr marL="285750" indent="-285750">
              <a:buFontTx/>
              <a:buChar char="-"/>
            </a:pPr>
            <a:r>
              <a:rPr lang="de-DE" dirty="0">
                <a:latin typeface="Calibri" panose="020F0502020204030204" pitchFamily="34" charset="0"/>
                <a:cs typeface="Calibri" panose="020F0502020204030204" pitchFamily="34" charset="0"/>
              </a:rPr>
              <a:t>Die Klimawissenschaft sieht sich konfrontiert mit dem Anspruch, dass aus Wissenschaft alternativlose Politik folgt (Szientismus), und wird so zum Garanten einer wertkonsistenten Politik. </a:t>
            </a:r>
          </a:p>
          <a:p>
            <a:pPr marL="285750" indent="-285750">
              <a:buFontTx/>
              <a:buChar char="-"/>
            </a:pPr>
            <a:endParaRPr lang="de-DE" dirty="0">
              <a:latin typeface="Calibri" panose="020F0502020204030204" pitchFamily="34" charset="0"/>
              <a:cs typeface="Calibri" panose="020F0502020204030204" pitchFamily="34" charset="0"/>
            </a:endParaRPr>
          </a:p>
          <a:p>
            <a:pPr marL="285750" indent="-285750">
              <a:buFontTx/>
              <a:buChar char="-"/>
            </a:pPr>
            <a:r>
              <a:rPr lang="de-DE" b="1" dirty="0">
                <a:latin typeface="Calibri" panose="020F0502020204030204" pitchFamily="34" charset="0"/>
                <a:cs typeface="Calibri" panose="020F0502020204030204" pitchFamily="34" charset="0"/>
              </a:rPr>
              <a:t>Folge ist eine Politisierung der Wissenschaft</a:t>
            </a:r>
            <a:r>
              <a:rPr lang="de-DE" dirty="0">
                <a:latin typeface="Calibri" panose="020F0502020204030204" pitchFamily="34" charset="0"/>
                <a:cs typeface="Calibri" panose="020F0502020204030204" pitchFamily="34" charset="0"/>
              </a:rPr>
              <a:t>, die eine offene und kritische Debatte in der Klimaforschung behindert und damit die Qualität der Klimawissenschaft (</a:t>
            </a:r>
            <a:r>
              <a:rPr lang="de-DE" dirty="0" err="1">
                <a:latin typeface="Calibri" panose="020F0502020204030204" pitchFamily="34" charset="0"/>
                <a:cs typeface="Calibri" panose="020F0502020204030204" pitchFamily="34" charset="0"/>
              </a:rPr>
              <a:t>Mertonsche</a:t>
            </a:r>
            <a:r>
              <a:rPr lang="de-DE" dirty="0">
                <a:latin typeface="Calibri" panose="020F0502020204030204" pitchFamily="34" charset="0"/>
                <a:cs typeface="Calibri" panose="020F0502020204030204" pitchFamily="34" charset="0"/>
              </a:rPr>
              <a:t> CUDOS-Normen) beschädigt (vgl. Waldsterben)</a:t>
            </a:r>
          </a:p>
        </p:txBody>
      </p:sp>
      <p:pic>
        <p:nvPicPr>
          <p:cNvPr id="4" name="Grafik 3">
            <a:extLst>
              <a:ext uri="{FF2B5EF4-FFF2-40B4-BE49-F238E27FC236}">
                <a16:creationId xmlns:a16="http://schemas.microsoft.com/office/drawing/2014/main" id="{F2A42699-CF30-A3AB-7CB6-489518827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5" y="188640"/>
            <a:ext cx="4096140" cy="6519325"/>
          </a:xfrm>
          <a:prstGeom prst="rect">
            <a:avLst/>
          </a:prstGeom>
        </p:spPr>
      </p:pic>
    </p:spTree>
    <p:extLst>
      <p:ext uri="{BB962C8B-B14F-4D97-AF65-F5344CB8AC3E}">
        <p14:creationId xmlns:p14="http://schemas.microsoft.com/office/powerpoint/2010/main" val="199864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47F12-EEA9-4877-92B2-704A7132FFC6}"/>
              </a:ext>
            </a:extLst>
          </p:cNvPr>
          <p:cNvSpPr>
            <a:spLocks noGrp="1"/>
          </p:cNvSpPr>
          <p:nvPr>
            <p:ph type="title"/>
          </p:nvPr>
        </p:nvSpPr>
        <p:spPr>
          <a:xfrm>
            <a:off x="470452" y="143841"/>
            <a:ext cx="6864626" cy="1325563"/>
          </a:xfrm>
        </p:spPr>
        <p:txBody>
          <a:bodyPr>
            <a:normAutofit/>
          </a:bodyPr>
          <a:lstStyle/>
          <a:p>
            <a:r>
              <a:rPr lang="en-US" sz="3600" b="1" dirty="0" err="1"/>
              <a:t>Klimawandel</a:t>
            </a:r>
            <a:r>
              <a:rPr lang="en-US" sz="3600" b="1" dirty="0"/>
              <a:t> </a:t>
            </a:r>
            <a:r>
              <a:rPr lang="en-US" sz="3600" b="1" dirty="0" err="1"/>
              <a:t>ist</a:t>
            </a:r>
            <a:r>
              <a:rPr lang="en-US" sz="3600" b="1" dirty="0"/>
              <a:t> </a:t>
            </a:r>
            <a:r>
              <a:rPr lang="en-US" sz="3600" b="1" dirty="0" err="1"/>
              <a:t>weitgehend</a:t>
            </a:r>
            <a:r>
              <a:rPr lang="en-US" sz="3600" b="1" dirty="0"/>
              <a:t> </a:t>
            </a:r>
            <a:r>
              <a:rPr lang="en-US" sz="3600" b="1" dirty="0" err="1"/>
              <a:t>menschgemacht</a:t>
            </a:r>
            <a:endParaRPr lang="en-US" sz="3600" b="1" dirty="0"/>
          </a:p>
        </p:txBody>
      </p:sp>
      <p:sp>
        <p:nvSpPr>
          <p:cNvPr id="3" name="Inhaltsplatzhalter 2">
            <a:extLst>
              <a:ext uri="{FF2B5EF4-FFF2-40B4-BE49-F238E27FC236}">
                <a16:creationId xmlns:a16="http://schemas.microsoft.com/office/drawing/2014/main" id="{A1E244B5-1D35-4484-968E-CB1E566E0554}"/>
              </a:ext>
            </a:extLst>
          </p:cNvPr>
          <p:cNvSpPr>
            <a:spLocks noGrp="1"/>
          </p:cNvSpPr>
          <p:nvPr>
            <p:ph idx="1"/>
          </p:nvPr>
        </p:nvSpPr>
        <p:spPr>
          <a:xfrm>
            <a:off x="470452" y="1591036"/>
            <a:ext cx="6583491" cy="5024368"/>
          </a:xfrm>
        </p:spPr>
        <p:txBody>
          <a:bodyPr>
            <a:normAutofit fontScale="92500" lnSpcReduction="10000"/>
          </a:bodyPr>
          <a:lstStyle/>
          <a:p>
            <a:r>
              <a:rPr lang="de-DE" sz="1800" dirty="0"/>
              <a:t>Aussagen im Rahmen des IPCC-Prozesses qualitätsgesichert.</a:t>
            </a:r>
          </a:p>
          <a:p>
            <a:r>
              <a:rPr lang="de-DE" sz="1800" dirty="0"/>
              <a:t>Aussagen teilweise durch eigene Arbeiten bestätigt.</a:t>
            </a:r>
          </a:p>
          <a:p>
            <a:pPr marL="0" indent="0">
              <a:buNone/>
            </a:pPr>
            <a:endParaRPr lang="de-DE" sz="1800" dirty="0"/>
          </a:p>
          <a:p>
            <a:pPr marL="514350" indent="-514350">
              <a:lnSpc>
                <a:spcPct val="110000"/>
              </a:lnSpc>
              <a:buFont typeface="+mj-lt"/>
              <a:buAutoNum type="arabicPeriod"/>
            </a:pPr>
            <a:r>
              <a:rPr lang="de-DE" sz="1800" dirty="0"/>
              <a:t>Das Klima ändert sich hin zu wärmeren Bedingungen, global aber auch lokal.</a:t>
            </a:r>
          </a:p>
          <a:p>
            <a:pPr marL="514350" indent="-514350">
              <a:lnSpc>
                <a:spcPct val="110000"/>
              </a:lnSpc>
              <a:buFont typeface="+mj-lt"/>
              <a:buAutoNum type="arabicPeriod"/>
            </a:pPr>
            <a:r>
              <a:rPr lang="de-DE" sz="1800" dirty="0"/>
              <a:t>Die Geschwindigkeit dieser Änderung liegt </a:t>
            </a:r>
            <a:r>
              <a:rPr lang="de-DE" sz="1800" b="1" dirty="0"/>
              <a:t>nicht </a:t>
            </a:r>
            <a:r>
              <a:rPr lang="de-DE" sz="1800" dirty="0"/>
              <a:t>im Rahmen der natürlichen Schwankungen („Detektion“), muss also zumindest teilweise durch externe Faktoren verursacht sein.</a:t>
            </a:r>
          </a:p>
          <a:p>
            <a:pPr marL="514350" indent="-514350">
              <a:lnSpc>
                <a:spcPct val="110000"/>
              </a:lnSpc>
              <a:buFont typeface="+mj-lt"/>
              <a:buAutoNum type="arabicPeriod"/>
            </a:pPr>
            <a:r>
              <a:rPr lang="de-DE" sz="1800" dirty="0"/>
              <a:t>Im Rahmen unseres derzeitigen Wissens können wir diesen Wandel nur erklären, wenn wir die sich derzeit ständig erhöhenden Treibhausgaskonzentrationen in der Atmosphäre als dominante Ursache ansetzen („Attribution“).</a:t>
            </a:r>
          </a:p>
          <a:p>
            <a:pPr marL="514350" indent="-514350">
              <a:lnSpc>
                <a:spcPct val="110000"/>
              </a:lnSpc>
              <a:buFont typeface="+mj-lt"/>
              <a:buAutoNum type="arabicPeriod"/>
            </a:pPr>
            <a:r>
              <a:rPr lang="de-DE" sz="1800" dirty="0"/>
              <a:t>Die Erhöhung der Konzentration von Treibhausgasen ist auf die anhaltende Freisetzung dieser Substanzen durch menschliches Tun zurückzuführen. Sie kann daher prinzipiell gesteuert werden.</a:t>
            </a:r>
          </a:p>
        </p:txBody>
      </p:sp>
      <p:pic>
        <p:nvPicPr>
          <p:cNvPr id="4" name="Grafik 3">
            <a:extLst>
              <a:ext uri="{FF2B5EF4-FFF2-40B4-BE49-F238E27FC236}">
                <a16:creationId xmlns:a16="http://schemas.microsoft.com/office/drawing/2014/main" id="{E20B5ADA-5599-458C-9B75-8DDDC904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699" y="347857"/>
            <a:ext cx="963888" cy="867499"/>
          </a:xfrm>
          <a:prstGeom prst="rect">
            <a:avLst/>
          </a:prstGeom>
        </p:spPr>
      </p:pic>
      <p:sp>
        <p:nvSpPr>
          <p:cNvPr id="5" name="Fußzeilenplatzhalter 4">
            <a:extLst>
              <a:ext uri="{FF2B5EF4-FFF2-40B4-BE49-F238E27FC236}">
                <a16:creationId xmlns:a16="http://schemas.microsoft.com/office/drawing/2014/main" id="{B13EE982-1261-44E8-BC44-E80A04747DD3}"/>
              </a:ext>
            </a:extLst>
          </p:cNvPr>
          <p:cNvSpPr>
            <a:spLocks noGrp="1"/>
          </p:cNvSpPr>
          <p:nvPr>
            <p:ph type="ftr" sz="quarter" idx="11"/>
          </p:nvPr>
        </p:nvSpPr>
        <p:spPr/>
        <p:txBody>
          <a:bodyPr/>
          <a:lstStyle/>
          <a:p>
            <a:r>
              <a:rPr lang="en-US"/>
              <a:t>RPP-Seminar</a:t>
            </a:r>
            <a:endParaRPr lang="en-US" dirty="0"/>
          </a:p>
        </p:txBody>
      </p:sp>
      <p:sp>
        <p:nvSpPr>
          <p:cNvPr id="6" name="Foliennummernplatzhalter 5">
            <a:extLst>
              <a:ext uri="{FF2B5EF4-FFF2-40B4-BE49-F238E27FC236}">
                <a16:creationId xmlns:a16="http://schemas.microsoft.com/office/drawing/2014/main" id="{F3894BF7-50DF-405D-8161-579D7B5C4EC4}"/>
              </a:ext>
            </a:extLst>
          </p:cNvPr>
          <p:cNvSpPr>
            <a:spLocks noGrp="1"/>
          </p:cNvSpPr>
          <p:nvPr>
            <p:ph type="sldNum" sz="quarter" idx="12"/>
          </p:nvPr>
        </p:nvSpPr>
        <p:spPr/>
        <p:txBody>
          <a:bodyPr/>
          <a:lstStyle/>
          <a:p>
            <a:fld id="{E0A0AE6A-7158-4DD3-9140-58D5CDFD4F47}" type="slidenum">
              <a:rPr lang="en-US" smtClean="0"/>
              <a:t>4</a:t>
            </a:fld>
            <a:endParaRPr lang="en-US"/>
          </a:p>
        </p:txBody>
      </p:sp>
      <p:sp>
        <p:nvSpPr>
          <p:cNvPr id="8" name="Text Box 4">
            <a:extLst>
              <a:ext uri="{FF2B5EF4-FFF2-40B4-BE49-F238E27FC236}">
                <a16:creationId xmlns:a16="http://schemas.microsoft.com/office/drawing/2014/main" id="{1894B576-4B52-BCA8-5A5A-1DFAEA8D0BE9}"/>
              </a:ext>
            </a:extLst>
          </p:cNvPr>
          <p:cNvSpPr txBox="1">
            <a:spLocks noChangeArrowheads="1"/>
          </p:cNvSpPr>
          <p:nvPr/>
        </p:nvSpPr>
        <p:spPr bwMode="auto">
          <a:xfrm>
            <a:off x="7335078" y="178652"/>
            <a:ext cx="4757537" cy="2031325"/>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1200"/>
              </a:spcAft>
            </a:pPr>
            <a:r>
              <a:rPr lang="de-DE" altLang="en-US" dirty="0">
                <a:latin typeface="+mn-lt"/>
                <a:cs typeface="Arial" panose="020B0604020202020204" pitchFamily="34" charset="0"/>
              </a:rPr>
              <a:t>Die IPCC (“Klimarat der UNO”) Berichte stellen das gegenwärtige Wissen über Klima, Klimadynamik, Klimawandel und Klimawirkung zusammen. Dieses Wissen wird synthetisiert aus wissenschaftlich legitimen Veröffentlichungen, insbesondere wissenschaftlichen Zeitschriften.</a:t>
            </a:r>
          </a:p>
        </p:txBody>
      </p:sp>
      <p:pic>
        <p:nvPicPr>
          <p:cNvPr id="9" name="Grafik 8">
            <a:extLst>
              <a:ext uri="{FF2B5EF4-FFF2-40B4-BE49-F238E27FC236}">
                <a16:creationId xmlns:a16="http://schemas.microsoft.com/office/drawing/2014/main" id="{714088E8-0953-4487-3AA5-11F011A83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13" y="2261403"/>
            <a:ext cx="1561737" cy="2001449"/>
          </a:xfrm>
          <a:prstGeom prst="rect">
            <a:avLst/>
          </a:prstGeom>
        </p:spPr>
      </p:pic>
      <p:pic>
        <p:nvPicPr>
          <p:cNvPr id="10" name="Grafik 9">
            <a:extLst>
              <a:ext uri="{FF2B5EF4-FFF2-40B4-BE49-F238E27FC236}">
                <a16:creationId xmlns:a16="http://schemas.microsoft.com/office/drawing/2014/main" id="{C1BAA0C0-AE92-CF74-4B4E-D6214E328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713" y="2278584"/>
            <a:ext cx="1533700" cy="1984268"/>
          </a:xfrm>
          <a:prstGeom prst="rect">
            <a:avLst/>
          </a:prstGeom>
        </p:spPr>
      </p:pic>
      <p:sp>
        <p:nvSpPr>
          <p:cNvPr id="11" name="Foliennummernplatzhalter 1">
            <a:extLst>
              <a:ext uri="{FF2B5EF4-FFF2-40B4-BE49-F238E27FC236}">
                <a16:creationId xmlns:a16="http://schemas.microsoft.com/office/drawing/2014/main" id="{75A97ACF-40CE-9979-EB5F-331214E50E5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1CA1D-BA26-442B-B34F-5A52C36AC59C}" type="slidenum">
              <a:rPr lang="de-DE" smtClean="0"/>
              <a:pPr/>
              <a:t>4</a:t>
            </a:fld>
            <a:endParaRPr lang="de-DE"/>
          </a:p>
        </p:txBody>
      </p:sp>
      <p:sp>
        <p:nvSpPr>
          <p:cNvPr id="12" name="Textfeld 11">
            <a:extLst>
              <a:ext uri="{FF2B5EF4-FFF2-40B4-BE49-F238E27FC236}">
                <a16:creationId xmlns:a16="http://schemas.microsoft.com/office/drawing/2014/main" id="{3DF18AFC-DE8E-F34E-27DB-C7B09F9186BC}"/>
              </a:ext>
            </a:extLst>
          </p:cNvPr>
          <p:cNvSpPr txBox="1"/>
          <p:nvPr/>
        </p:nvSpPr>
        <p:spPr>
          <a:xfrm>
            <a:off x="7318513" y="4365703"/>
            <a:ext cx="4757536" cy="2057682"/>
          </a:xfrm>
          <a:prstGeom prst="rect">
            <a:avLst/>
          </a:prstGeom>
          <a:solidFill>
            <a:schemeClr val="bg1"/>
          </a:solidFill>
        </p:spPr>
        <p:txBody>
          <a:bodyPr wrap="square" rtlCol="0">
            <a:spAutoFit/>
          </a:bodyPr>
          <a:lstStyle/>
          <a:p>
            <a:pPr algn="r"/>
            <a:r>
              <a:rPr lang="de-DE" dirty="0"/>
              <a:t>Der letzte umfassende IPCC-Bericht von 2021 ist der sechste („AR6“). – Die Szenarien für die möglichen zukünftigen Entwicklungen haben sich nicht wesentlich gegenüber jenen in früheren Berichten verändert – abgesehen von der Einschätzung zum Meeresspiegelanstieg. Aber viele Details sind hinzugekommen. </a:t>
            </a:r>
          </a:p>
        </p:txBody>
      </p:sp>
      <p:pic>
        <p:nvPicPr>
          <p:cNvPr id="15" name="Picture 2" descr="IPCC's Sixth Assessment Report (AR6) | PAGES">
            <a:extLst>
              <a:ext uri="{FF2B5EF4-FFF2-40B4-BE49-F238E27FC236}">
                <a16:creationId xmlns:a16="http://schemas.microsoft.com/office/drawing/2014/main" id="{424CBEEA-BB98-9653-F154-15641ED3B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2949" y="2261403"/>
            <a:ext cx="1563100" cy="198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5D07F0-F908-4656-8D97-66A4D1953AAE}"/>
              </a:ext>
            </a:extLst>
          </p:cNvPr>
          <p:cNvSpPr>
            <a:spLocks noGrp="1"/>
          </p:cNvSpPr>
          <p:nvPr>
            <p:ph type="title"/>
          </p:nvPr>
        </p:nvSpPr>
        <p:spPr>
          <a:xfrm>
            <a:off x="508181" y="457201"/>
            <a:ext cx="7193499" cy="1198900"/>
          </a:xfrm>
        </p:spPr>
        <p:txBody>
          <a:bodyPr>
            <a:normAutofit fontScale="90000"/>
          </a:bodyPr>
          <a:lstStyle/>
          <a:p>
            <a:r>
              <a:rPr lang="de-DE" b="1" dirty="0">
                <a:latin typeface="Calibri" panose="020F0502020204030204" pitchFamily="34" charset="0"/>
                <a:cs typeface="Calibri" panose="020F0502020204030204" pitchFamily="34" charset="0"/>
              </a:rPr>
              <a:t>“Klimafalle”:</a:t>
            </a:r>
            <a:br>
              <a:rPr lang="de-DE" b="1" dirty="0">
                <a:latin typeface="Calibri" panose="020F0502020204030204" pitchFamily="34" charset="0"/>
                <a:cs typeface="Calibri" panose="020F0502020204030204" pitchFamily="34" charset="0"/>
              </a:rPr>
            </a:br>
            <a:r>
              <a:rPr lang="de-DE" b="1" dirty="0">
                <a:latin typeface="Calibri" panose="020F0502020204030204" pitchFamily="34" charset="0"/>
                <a:cs typeface="Calibri" panose="020F0502020204030204" pitchFamily="34" charset="0"/>
              </a:rPr>
              <a:t>Probleme mit dem Wissen</a:t>
            </a:r>
          </a:p>
        </p:txBody>
      </p:sp>
      <p:sp>
        <p:nvSpPr>
          <p:cNvPr id="3" name="Inhaltsplatzhalter 2">
            <a:extLst>
              <a:ext uri="{FF2B5EF4-FFF2-40B4-BE49-F238E27FC236}">
                <a16:creationId xmlns:a16="http://schemas.microsoft.com/office/drawing/2014/main" id="{0467BCC7-62E0-46C1-B66D-85F1AC54D82B}"/>
              </a:ext>
            </a:extLst>
          </p:cNvPr>
          <p:cNvSpPr>
            <a:spLocks noGrp="1"/>
          </p:cNvSpPr>
          <p:nvPr>
            <p:ph idx="1"/>
          </p:nvPr>
        </p:nvSpPr>
        <p:spPr>
          <a:xfrm>
            <a:off x="499959" y="1841956"/>
            <a:ext cx="7209945" cy="4558843"/>
          </a:xfrm>
        </p:spPr>
        <p:txBody>
          <a:bodyPr>
            <a:normAutofit/>
          </a:bodyPr>
          <a:lstStyle/>
          <a:p>
            <a:pPr>
              <a:lnSpc>
                <a:spcPct val="100000"/>
              </a:lnSpc>
            </a:pPr>
            <a:r>
              <a:rPr lang="de-DE" sz="1800" dirty="0">
                <a:latin typeface="Calibri" panose="020F0502020204030204" pitchFamily="34" charset="0"/>
                <a:cs typeface="Calibri" panose="020F0502020204030204" pitchFamily="34" charset="0"/>
              </a:rPr>
              <a:t>Nachhaltiger Umgang mit der Ressource „wissenschaftliches Wissen“. </a:t>
            </a:r>
          </a:p>
          <a:p>
            <a:pPr>
              <a:lnSpc>
                <a:spcPct val="100000"/>
              </a:lnSpc>
            </a:pPr>
            <a:r>
              <a:rPr lang="de-DE" sz="1800" dirty="0">
                <a:latin typeface="Calibri" panose="020F0502020204030204" pitchFamily="34" charset="0"/>
                <a:cs typeface="Calibri" panose="020F0502020204030204" pitchFamily="34" charset="0"/>
              </a:rPr>
              <a:t>Instrumentalisierung der Perspektiven nachteiliger, menschlich verursachter Klimaänderungen für politische und wirtschaftliche Zwecke.</a:t>
            </a:r>
          </a:p>
          <a:p>
            <a:pPr>
              <a:lnSpc>
                <a:spcPct val="100000"/>
              </a:lnSpc>
            </a:pPr>
            <a:r>
              <a:rPr lang="de-DE" sz="1800" dirty="0">
                <a:latin typeface="Calibri" panose="020F0502020204030204" pitchFamily="34" charset="0"/>
                <a:cs typeface="Calibri" panose="020F0502020204030204" pitchFamily="34" charset="0"/>
              </a:rPr>
              <a:t>Die Autorität des wissenschaftlichen Wissens wird genutzt, um politisch opportune Aussagen in Wahrheiten zu transformieren, und so den politischen Prozeß auf die Frage der Umsetzung zu reduzieren (Entpolitisierung von Entscheidungen)</a:t>
            </a:r>
          </a:p>
          <a:p>
            <a:pPr>
              <a:lnSpc>
                <a:spcPct val="100000"/>
              </a:lnSpc>
            </a:pPr>
            <a:r>
              <a:rPr lang="de-DE" sz="1800" dirty="0">
                <a:latin typeface="Calibri" panose="020F0502020204030204" pitchFamily="34" charset="0"/>
                <a:cs typeface="Calibri" panose="020F0502020204030204" pitchFamily="34" charset="0"/>
              </a:rPr>
              <a:t>Herabstufung anderer gesellschaftlicher Herausforderungen, da sie als Folge eines vorgeblichen Ursprungsproblems „Klimawandel“ verstanden werden.</a:t>
            </a:r>
          </a:p>
          <a:p>
            <a:pPr>
              <a:lnSpc>
                <a:spcPct val="100000"/>
              </a:lnSpc>
            </a:pPr>
            <a:r>
              <a:rPr lang="de-DE" sz="1800" dirty="0">
                <a:latin typeface="Calibri" panose="020F0502020204030204" pitchFamily="34" charset="0"/>
                <a:cs typeface="Calibri" panose="020F0502020204030204" pitchFamily="34" charset="0"/>
              </a:rPr>
              <a:t>Wissenschaft wird „post-normal“, d.h. Wissenschaft gilt dann als „gut“, wenn sie die gesellschaftlich erwünschten („richtigen“) Schlüsse legitimiert, nicht wenn sie methodisch solide vorgeht.</a:t>
            </a:r>
          </a:p>
          <a:p>
            <a:pPr>
              <a:lnSpc>
                <a:spcPct val="100000"/>
              </a:lnSpc>
            </a:pPr>
            <a:endParaRPr lang="de-DE" sz="1800" dirty="0">
              <a:latin typeface="Calibri" panose="020F0502020204030204" pitchFamily="34" charset="0"/>
              <a:cs typeface="Calibri" panose="020F0502020204030204" pitchFamily="34" charset="0"/>
            </a:endParaRPr>
          </a:p>
          <a:p>
            <a:pPr>
              <a:lnSpc>
                <a:spcPct val="100000"/>
              </a:lnSpc>
            </a:pPr>
            <a:endParaRPr lang="de-DE" sz="1800" dirty="0">
              <a:latin typeface="Calibri" panose="020F0502020204030204" pitchFamily="34" charset="0"/>
              <a:cs typeface="Calibri" panose="020F0502020204030204" pitchFamily="34" charset="0"/>
            </a:endParaRPr>
          </a:p>
          <a:p>
            <a:pPr>
              <a:lnSpc>
                <a:spcPct val="100000"/>
              </a:lnSpc>
            </a:pPr>
            <a:endParaRPr lang="de-DE" sz="1800" dirty="0">
              <a:latin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4BA76F9D-CF65-4F1E-B1E6-59078EBD0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826" y="289450"/>
            <a:ext cx="3817847" cy="6279099"/>
          </a:xfrm>
          <a:prstGeom prst="rect">
            <a:avLst/>
          </a:prstGeom>
        </p:spPr>
      </p:pic>
      <p:sp>
        <p:nvSpPr>
          <p:cNvPr id="4" name="Fußzeilenplatzhalter 3">
            <a:extLst>
              <a:ext uri="{FF2B5EF4-FFF2-40B4-BE49-F238E27FC236}">
                <a16:creationId xmlns:a16="http://schemas.microsoft.com/office/drawing/2014/main" id="{BAC3B93F-51F7-4F75-A1CC-732BD2A3777D}"/>
              </a:ext>
            </a:extLst>
          </p:cNvPr>
          <p:cNvSpPr>
            <a:spLocks noGrp="1"/>
          </p:cNvSpPr>
          <p:nvPr>
            <p:ph type="ftr" sz="quarter" idx="11"/>
          </p:nvPr>
        </p:nvSpPr>
        <p:spPr/>
        <p:txBody>
          <a:bodyPr/>
          <a:lstStyle/>
          <a:p>
            <a:r>
              <a:rPr lang="en-US"/>
              <a:t>RPP-Seminar</a:t>
            </a:r>
          </a:p>
        </p:txBody>
      </p:sp>
      <p:sp>
        <p:nvSpPr>
          <p:cNvPr id="5" name="Foliennummernplatzhalter 4">
            <a:extLst>
              <a:ext uri="{FF2B5EF4-FFF2-40B4-BE49-F238E27FC236}">
                <a16:creationId xmlns:a16="http://schemas.microsoft.com/office/drawing/2014/main" id="{C3456828-3438-0302-BBE5-3A454A70EB19}"/>
              </a:ext>
            </a:extLst>
          </p:cNvPr>
          <p:cNvSpPr>
            <a:spLocks noGrp="1"/>
          </p:cNvSpPr>
          <p:nvPr>
            <p:ph type="sldNum" sz="quarter" idx="12"/>
          </p:nvPr>
        </p:nvSpPr>
        <p:spPr/>
        <p:txBody>
          <a:bodyPr/>
          <a:lstStyle/>
          <a:p>
            <a:fld id="{4894752B-6FD6-AD45-88DD-FFD0675A1B3A}" type="slidenum">
              <a:rPr lang="en-US" smtClean="0"/>
              <a:t>40</a:t>
            </a:fld>
            <a:endParaRPr lang="en-US"/>
          </a:p>
        </p:txBody>
      </p:sp>
    </p:spTree>
    <p:extLst>
      <p:ext uri="{BB962C8B-B14F-4D97-AF65-F5344CB8AC3E}">
        <p14:creationId xmlns:p14="http://schemas.microsoft.com/office/powerpoint/2010/main" val="59868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C474B7E-1CB9-E341-AE1F-DC9409AAB425}"/>
              </a:ext>
            </a:extLst>
          </p:cNvPr>
          <p:cNvSpPr txBox="1"/>
          <p:nvPr/>
        </p:nvSpPr>
        <p:spPr>
          <a:xfrm>
            <a:off x="1593979" y="5788155"/>
            <a:ext cx="9004042" cy="646331"/>
          </a:xfrm>
          <a:prstGeom prst="rect">
            <a:avLst/>
          </a:prstGeom>
          <a:noFill/>
        </p:spPr>
        <p:txBody>
          <a:bodyPr wrap="square" rtlCol="0">
            <a:spAutoFit/>
          </a:bodyPr>
          <a:lstStyle/>
          <a:p>
            <a:pPr algn="ctr"/>
            <a:r>
              <a:rPr lang="de-DE" dirty="0">
                <a:latin typeface="Calibri" panose="020F0502020204030204" pitchFamily="34" charset="0"/>
                <a:cs typeface="Calibri" panose="020F0502020204030204" pitchFamily="34" charset="0"/>
              </a:rPr>
              <a:t>Die Hervorhebung des Klimaproblems als wichtigstes globales Problem beinhaltet eine Abwertung der Wichtigkeit der anderen UN-Millenniumsziele</a:t>
            </a:r>
          </a:p>
        </p:txBody>
      </p:sp>
      <p:pic>
        <p:nvPicPr>
          <p:cNvPr id="8" name="Grafik 7" descr="Ein Bild, das Text, Screenshot, Schrift, Logo enthält.&#10;&#10;Automatisch generierte Beschreibung">
            <a:extLst>
              <a:ext uri="{FF2B5EF4-FFF2-40B4-BE49-F238E27FC236}">
                <a16:creationId xmlns:a16="http://schemas.microsoft.com/office/drawing/2014/main" id="{D2C724E5-9E12-8127-225F-96D93217C391}"/>
              </a:ext>
            </a:extLst>
          </p:cNvPr>
          <p:cNvPicPr>
            <a:picLocks noChangeAspect="1"/>
          </p:cNvPicPr>
          <p:nvPr/>
        </p:nvPicPr>
        <p:blipFill rotWithShape="1">
          <a:blip r:embed="rId2">
            <a:extLst>
              <a:ext uri="{28A0092B-C50C-407E-A947-70E740481C1C}">
                <a14:useLocalDpi xmlns:a14="http://schemas.microsoft.com/office/drawing/2010/main" val="0"/>
              </a:ext>
            </a:extLst>
          </a:blip>
          <a:srcRect l="6147" r="5853"/>
          <a:stretch/>
        </p:blipFill>
        <p:spPr>
          <a:xfrm>
            <a:off x="1593979" y="146515"/>
            <a:ext cx="9004042" cy="5760162"/>
          </a:xfrm>
          <a:prstGeom prst="rect">
            <a:avLst/>
          </a:prstGeom>
        </p:spPr>
      </p:pic>
    </p:spTree>
    <p:extLst>
      <p:ext uri="{BB962C8B-B14F-4D97-AF65-F5344CB8AC3E}">
        <p14:creationId xmlns:p14="http://schemas.microsoft.com/office/powerpoint/2010/main" val="3821186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7653" y="457201"/>
            <a:ext cx="5124061" cy="5078313"/>
          </a:xfrm>
          <a:prstGeom prst="rect">
            <a:avLst/>
          </a:prstGeom>
        </p:spPr>
        <p:txBody>
          <a:bodyPr wrap="square">
            <a:spAutoFit/>
          </a:bodyPr>
          <a:lstStyle/>
          <a:p>
            <a:pPr>
              <a:lnSpc>
                <a:spcPct val="100000"/>
              </a:lnSpc>
            </a:pPr>
            <a:r>
              <a:rPr lang="en-US" dirty="0" err="1">
                <a:latin typeface="Calibri" panose="020F0502020204030204" pitchFamily="34" charset="0"/>
                <a:cs typeface="Calibri" panose="020F0502020204030204" pitchFamily="34" charset="0"/>
              </a:rPr>
              <a:t>Aussagen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gelten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als</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wissenschaftlich</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fundiert</a:t>
            </a:r>
            <a:r>
              <a:rPr lang="en-US" dirty="0">
                <a:latin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wenn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durch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Anwendung</a:t>
            </a:r>
            <a:r>
              <a:rPr lang="en-US" dirty="0">
                <a:latin typeface="Calibri" panose="020F0502020204030204" pitchFamily="34" charset="0"/>
                <a:cs typeface="Calibri" panose="020F0502020204030204" pitchFamily="34" charset="0"/>
              </a:rPr>
              <a:t> der </a:t>
            </a:r>
            <a:r>
              <a:rPr lang="en-US" dirty="0" err="1">
                <a:latin typeface="Calibri" panose="020F0502020204030204" pitchFamily="34" charset="0"/>
                <a:cs typeface="Calibri" panose="020F0502020204030204" pitchFamily="34" charset="0"/>
              </a:rPr>
              <a:t>wissenschaftlichen</a:t>
            </a:r>
            <a:r>
              <a:rPr lang="en-US" dirty="0">
                <a:latin typeface="Calibri" panose="020F0502020204030204" pitchFamily="34" charset="0"/>
                <a:cs typeface="Calibri" panose="020F0502020204030204" pitchFamily="34" charset="0"/>
              </a:rPr>
              <a:t> Methode </a:t>
            </a:r>
            <a:r>
              <a:rPr lang="en-US" dirty="0" err="1">
                <a:latin typeface="Calibri" panose="020F0502020204030204" pitchFamily="34" charset="0"/>
                <a:cs typeface="Calibri" panose="020F0502020204030204" pitchFamily="34" charset="0"/>
              </a:rPr>
              <a:t>gewonnen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wurden</a:t>
            </a:r>
            <a:r>
              <a:rPr lang="en-US" dirty="0">
                <a:latin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Falsifizierungsversuchen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standgehalten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haben</a:t>
            </a:r>
            <a:r>
              <a:rPr lang="en-US" dirty="0">
                <a:latin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gegen</a:t>
            </a:r>
            <a:r>
              <a:rPr lang="en-US" dirty="0">
                <a:latin typeface="Calibri" panose="020F0502020204030204" pitchFamily="34" charset="0"/>
                <a:cs typeface="Calibri" panose="020F0502020204030204" pitchFamily="34" charset="0"/>
              </a:rPr>
              <a:t> alternative </a:t>
            </a:r>
            <a:r>
              <a:rPr lang="en-US" dirty="0" err="1">
                <a:latin typeface="Calibri" panose="020F0502020204030204" pitchFamily="34" charset="0"/>
                <a:cs typeface="Calibri" panose="020F0502020204030204" pitchFamily="34" charset="0"/>
              </a:rPr>
              <a:t>Erklärungen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durchgesetzt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haben</a:t>
            </a:r>
            <a:r>
              <a:rPr lang="en-US" dirty="0">
                <a:latin typeface="Calibri" panose="020F0502020204030204" pitchFamily="34" charset="0"/>
                <a:cs typeface="Calibri" panose="020F0502020204030204" pitchFamily="34" charset="0"/>
              </a:rPr>
              <a:t> und  </a:t>
            </a:r>
          </a:p>
          <a:p>
            <a:pPr>
              <a:lnSpc>
                <a:spcPct val="100000"/>
              </a:lnSpc>
            </a:pP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unabhängigen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Forschern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reproduziert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können</a:t>
            </a:r>
            <a:r>
              <a:rPr lang="en-US" dirty="0">
                <a:latin typeface="Calibri" panose="020F0502020204030204" pitchFamily="34" charset="0"/>
                <a:cs typeface="Calibri" panose="020F0502020204030204" pitchFamily="34" charset="0"/>
              </a:rPr>
              <a:t>.  </a:t>
            </a:r>
          </a:p>
          <a:p>
            <a:pPr>
              <a:lnSpc>
                <a:spcPct val="100000"/>
              </a:lnSpc>
            </a:pPr>
            <a:endParaRPr lang="en-US" dirty="0">
              <a:latin typeface="Calibri" panose="020F0502020204030204" pitchFamily="34" charset="0"/>
              <a:cs typeface="Calibri" panose="020F0502020204030204" pitchFamily="34" charset="0"/>
            </a:endParaRPr>
          </a:p>
          <a:p>
            <a:pPr>
              <a:lnSpc>
                <a:spcPct val="100000"/>
              </a:lnSpc>
            </a:pPr>
            <a:r>
              <a:rPr lang="en-US" dirty="0" err="1">
                <a:latin typeface="Calibri" panose="020F0502020204030204" pitchFamily="34" charset="0"/>
                <a:cs typeface="Calibri" panose="020F0502020204030204" pitchFamily="34" charset="0"/>
              </a:rPr>
              <a:t>Diese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Aussagen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stellen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nicht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Wahrheit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sondern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vorläufige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Erklärungen</a:t>
            </a:r>
            <a:r>
              <a:rPr lang="en-US" dirty="0">
                <a:latin typeface="Calibri" panose="020F0502020204030204" pitchFamily="34" charset="0"/>
                <a:cs typeface="Calibri" panose="020F0502020204030204" pitchFamily="34" charset="0"/>
              </a:rPr>
              <a:t>, die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aktuellen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Beobachtungen</a:t>
            </a:r>
            <a:r>
              <a:rPr lang="en-US" dirty="0">
                <a:latin typeface="Calibri" panose="020F0502020204030204" pitchFamily="34" charset="0"/>
                <a:cs typeface="Calibri" panose="020F0502020204030204" pitchFamily="34" charset="0"/>
              </a:rPr>
              <a:t> und </a:t>
            </a:r>
            <a:r>
              <a:rPr lang="en-US" dirty="0" err="1">
                <a:latin typeface="Calibri" panose="020F0502020204030204" pitchFamily="34" charset="0"/>
                <a:cs typeface="Calibri" panose="020F0502020204030204" pitchFamily="34" charset="0"/>
              </a:rPr>
              <a:t>anerkannten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Theorien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vereinbar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sind</a:t>
            </a:r>
            <a:r>
              <a:rPr lang="en-US" dirty="0">
                <a:latin typeface="Calibri" panose="020F0502020204030204" pitchFamily="34" charset="0"/>
                <a:cs typeface="Calibri" panose="020F0502020204030204" pitchFamily="34" charset="0"/>
              </a:rPr>
              <a:t> und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bessere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Erklärungen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bieten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verfügbare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Alternativen</a:t>
            </a:r>
            <a:r>
              <a:rPr lang="en-US" dirty="0">
                <a:latin typeface="Calibri" panose="020F0502020204030204" pitchFamily="34" charset="0"/>
                <a:cs typeface="Calibri" panose="020F0502020204030204" pitchFamily="34" charset="0"/>
              </a:rPr>
              <a:t>.  </a:t>
            </a:r>
          </a:p>
          <a:p>
            <a:pPr>
              <a:lnSpc>
                <a:spcPct val="100000"/>
              </a:lnSpc>
            </a:pPr>
            <a:r>
              <a:rPr lang="en-US" dirty="0" err="1">
                <a:latin typeface="Calibri" panose="020F0502020204030204" pitchFamily="34" charset="0"/>
                <a:cs typeface="Calibri" panose="020F0502020204030204" pitchFamily="34" charset="0"/>
              </a:rPr>
              <a:t>Spätere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Neubewertungen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bleiben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möglich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wenn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neue</a:t>
            </a:r>
            <a:r>
              <a:rPr lang="en-US" dirty="0">
                <a:latin typeface="Calibri" panose="020F0502020204030204" pitchFamily="34" charset="0"/>
                <a:cs typeface="Calibri" panose="020F0502020204030204" pitchFamily="34" charset="0"/>
              </a:rPr>
              <a:t> Daten oder </a:t>
            </a:r>
            <a:r>
              <a:rPr lang="en-US" dirty="0" err="1">
                <a:latin typeface="Calibri" panose="020F0502020204030204" pitchFamily="34" charset="0"/>
                <a:cs typeface="Calibri" panose="020F0502020204030204" pitchFamily="34" charset="0"/>
              </a:rPr>
              <a:t>Theorien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Widersprüche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aufzeigen</a:t>
            </a:r>
            <a:r>
              <a:rPr lang="en-US" dirty="0">
                <a:latin typeface="Calibri" panose="020F0502020204030204" pitchFamily="34" charset="0"/>
                <a:cs typeface="Calibri" panose="020F0502020204030204" pitchFamily="34" charset="0"/>
              </a:rPr>
              <a:t> oder </a:t>
            </a:r>
            <a:r>
              <a:rPr lang="en-US" dirty="0" err="1">
                <a:latin typeface="Calibri" panose="020F0502020204030204" pitchFamily="34" charset="0"/>
                <a:cs typeface="Calibri" panose="020F0502020204030204" pitchFamily="34" charset="0"/>
              </a:rPr>
              <a:t>überlegene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Erklärungen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ermöglichen</a:t>
            </a:r>
            <a:r>
              <a:rPr lang="en-US" dirty="0">
                <a:latin typeface="Calibri" panose="020F0502020204030204" pitchFamily="34" charset="0"/>
                <a:cs typeface="Calibri" panose="020F0502020204030204" pitchFamily="34" charset="0"/>
              </a:rPr>
              <a:t>.  </a:t>
            </a:r>
          </a:p>
        </p:txBody>
      </p:sp>
      <p:sp>
        <p:nvSpPr>
          <p:cNvPr id="6" name="Foliennummernplatzhalter 5">
            <a:extLst>
              <a:ext uri="{FF2B5EF4-FFF2-40B4-BE49-F238E27FC236}">
                <a16:creationId xmlns:a16="http://schemas.microsoft.com/office/drawing/2014/main" id="{587362EE-631D-4994-91D5-1DA78F8978AE}"/>
              </a:ext>
            </a:extLst>
          </p:cNvPr>
          <p:cNvSpPr>
            <a:spLocks noGrp="1"/>
          </p:cNvSpPr>
          <p:nvPr>
            <p:ph type="sldNum" sz="quarter" idx="12"/>
          </p:nvPr>
        </p:nvSpPr>
        <p:spPr/>
        <p:txBody>
          <a:bodyPr/>
          <a:lstStyle/>
          <a:p>
            <a:fld id="{CFA63F83-45C1-4EDA-8487-1B7263A49B7C}" type="slidenum">
              <a:rPr lang="de-DE" smtClean="0"/>
              <a:t>42</a:t>
            </a:fld>
            <a:endParaRPr lang="de-DE"/>
          </a:p>
        </p:txBody>
      </p:sp>
      <p:sp>
        <p:nvSpPr>
          <p:cNvPr id="3" name="Textfeld 2">
            <a:extLst>
              <a:ext uri="{FF2B5EF4-FFF2-40B4-BE49-F238E27FC236}">
                <a16:creationId xmlns:a16="http://schemas.microsoft.com/office/drawing/2014/main" id="{2758C4B6-455B-23D3-2EAB-6FD2FF6D81CF}"/>
              </a:ext>
            </a:extLst>
          </p:cNvPr>
          <p:cNvSpPr txBox="1"/>
          <p:nvPr/>
        </p:nvSpPr>
        <p:spPr>
          <a:xfrm>
            <a:off x="6229741" y="457201"/>
            <a:ext cx="5620137" cy="3693319"/>
          </a:xfrm>
          <a:prstGeom prst="rect">
            <a:avLst/>
          </a:prstGeom>
          <a:noFill/>
        </p:spPr>
        <p:txBody>
          <a:bodyPr wrap="square" rtlCol="0">
            <a:spAutoFit/>
          </a:bodyPr>
          <a:lstStyle/>
          <a:p>
            <a:pPr>
              <a:lnSpc>
                <a:spcPct val="100000"/>
              </a:lnSpc>
            </a:pPr>
            <a:r>
              <a:rPr lang="en-US" b="1" dirty="0" err="1">
                <a:latin typeface="Calibri" panose="020F0502020204030204" pitchFamily="34" charset="0"/>
                <a:cs typeface="Calibri" panose="020F0502020204030204" pitchFamily="34" charset="0"/>
              </a:rPr>
              <a:t>Nicht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wissenschaftlich</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fundiert</a:t>
            </a:r>
            <a:r>
              <a:rPr lang="en-US" b="1"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gelten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Aussagen</a:t>
            </a:r>
            <a:r>
              <a:rPr lang="en-US" dirty="0">
                <a:latin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cs typeface="Calibri" panose="020F0502020204030204" pitchFamily="34" charset="0"/>
              </a:rPr>
              <a:t>– die </a:t>
            </a:r>
            <a:r>
              <a:rPr lang="en-US" dirty="0" err="1">
                <a:latin typeface="Calibri" panose="020F0502020204030204" pitchFamily="34" charset="0"/>
                <a:cs typeface="Calibri" panose="020F0502020204030204" pitchFamily="34" charset="0"/>
              </a:rPr>
              <a:t>zwar</a:t>
            </a: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wissenschaftlich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ausgebildeten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Personen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stammen</a:t>
            </a:r>
            <a:r>
              <a:rPr lang="en-US" dirty="0">
                <a:latin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aber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nicht</a:t>
            </a:r>
            <a:r>
              <a:rPr lang="en-US" dirty="0">
                <a:latin typeface="Calibri" panose="020F0502020204030204" pitchFamily="34" charset="0"/>
                <a:cs typeface="Calibri" panose="020F0502020204030204" pitchFamily="34" charset="0"/>
              </a:rPr>
              <a:t> der </a:t>
            </a:r>
            <a:r>
              <a:rPr lang="en-US" dirty="0" err="1">
                <a:latin typeface="Calibri" panose="020F0502020204030204" pitchFamily="34" charset="0"/>
                <a:cs typeface="Calibri" panose="020F0502020204030204" pitchFamily="34" charset="0"/>
              </a:rPr>
              <a:t>wissenschaftlichen</a:t>
            </a:r>
            <a:r>
              <a:rPr lang="en-US" dirty="0">
                <a:latin typeface="Calibri" panose="020F0502020204030204" pitchFamily="34" charset="0"/>
                <a:cs typeface="Calibri" panose="020F0502020204030204" pitchFamily="34" charset="0"/>
              </a:rPr>
              <a:t> Methode </a:t>
            </a:r>
            <a:r>
              <a:rPr lang="en-US" dirty="0" err="1">
                <a:latin typeface="Calibri" panose="020F0502020204030204" pitchFamily="34" charset="0"/>
                <a:cs typeface="Calibri" panose="020F0502020204030204" pitchFamily="34" charset="0"/>
              </a:rPr>
              <a:t>folgen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z.B.</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durch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Ignorieren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alternativer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Erklärungen</a:t>
            </a:r>
            <a:r>
              <a:rPr lang="en-US" dirty="0">
                <a:latin typeface="Calibri" panose="020F0502020204030204" pitchFamily="34" charset="0"/>
                <a:cs typeface="Calibri" panose="020F0502020204030204" pitchFamily="34" charset="0"/>
              </a:rPr>
              <a:t> oder </a:t>
            </a:r>
            <a:r>
              <a:rPr lang="en-US" dirty="0" err="1">
                <a:latin typeface="Calibri" panose="020F0502020204030204" pitchFamily="34" charset="0"/>
                <a:cs typeface="Calibri" panose="020F0502020204030204" pitchFamily="34" charset="0"/>
              </a:rPr>
              <a:t>Auswahl</a:t>
            </a: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Hypothesen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aufgrund</a:t>
            </a: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Forschungsdogmen</a:t>
            </a:r>
            <a:r>
              <a:rPr lang="en-US" dirty="0">
                <a:latin typeface="Calibri" panose="020F0502020204030204" pitchFamily="34" charset="0"/>
                <a:cs typeface="Calibri" panose="020F0502020204030204" pitchFamily="34" charset="0"/>
              </a:rPr>
              <a:t> oder </a:t>
            </a:r>
            <a:r>
              <a:rPr lang="en-US" dirty="0" err="1">
                <a:latin typeface="Calibri" panose="020F0502020204030204" pitchFamily="34" charset="0"/>
                <a:cs typeface="Calibri" panose="020F0502020204030204" pitchFamily="34" charset="0"/>
              </a:rPr>
              <a:t>politischer</a:t>
            </a:r>
            <a:r>
              <a:rPr lang="en-US" dirty="0">
                <a:latin typeface="Calibri" panose="020F0502020204030204" pitchFamily="34" charset="0"/>
                <a:cs typeface="Calibri" panose="020F0502020204030204" pitchFamily="34" charset="0"/>
              </a:rPr>
              <a:t> Agenda).  </a:t>
            </a:r>
          </a:p>
          <a:p>
            <a:pPr>
              <a:lnSpc>
                <a:spcPct val="100000"/>
              </a:lnSpc>
            </a:pPr>
            <a:endParaRPr lang="en-US" dirty="0">
              <a:latin typeface="Calibri" panose="020F0502020204030204" pitchFamily="34" charset="0"/>
              <a:cs typeface="Calibri" panose="020F0502020204030204" pitchFamily="34" charset="0"/>
            </a:endParaRPr>
          </a:p>
          <a:p>
            <a:pPr>
              <a:lnSpc>
                <a:spcPct val="100000"/>
              </a:lnSpc>
            </a:pPr>
            <a:r>
              <a:rPr lang="en-US" dirty="0">
                <a:latin typeface="Calibri" panose="020F0502020204030204" pitchFamily="34" charset="0"/>
                <a:cs typeface="Calibri" panose="020F0502020204030204" pitchFamily="34" charset="0"/>
              </a:rPr>
              <a:t>Wenn </a:t>
            </a:r>
            <a:r>
              <a:rPr lang="en-US" dirty="0" err="1">
                <a:latin typeface="Calibri" panose="020F0502020204030204" pitchFamily="34" charset="0"/>
                <a:cs typeface="Calibri" panose="020F0502020204030204" pitchFamily="34" charset="0"/>
              </a:rPr>
              <a:t>Wissenschaftler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öffentlich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sprechen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Aussagen</a:t>
            </a:r>
            <a:r>
              <a:rPr lang="en-US" dirty="0">
                <a:latin typeface="Calibri" panose="020F0502020204030204" pitchFamily="34" charset="0"/>
                <a:cs typeface="Calibri" panose="020F0502020204030204" pitchFamily="34" charset="0"/>
              </a:rPr>
              <a:t> oft </a:t>
            </a:r>
            <a:r>
              <a:rPr lang="en-US" dirty="0" err="1">
                <a:latin typeface="Calibri" panose="020F0502020204030204" pitchFamily="34" charset="0"/>
                <a:cs typeface="Calibri" panose="020F0502020204030204" pitchFamily="34" charset="0"/>
              </a:rPr>
              <a:t>als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Wahrheit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wahrgenommen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Autorität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beruht</a:t>
            </a:r>
            <a:r>
              <a:rPr lang="en-US" dirty="0">
                <a:latin typeface="Calibri" panose="020F0502020204030204" pitchFamily="34" charset="0"/>
                <a:cs typeface="Calibri" panose="020F0502020204030204" pitchFamily="34" charset="0"/>
              </a:rPr>
              <a:t> auf der </a:t>
            </a:r>
            <a:r>
              <a:rPr lang="en-US" dirty="0" err="1">
                <a:latin typeface="Calibri" panose="020F0502020204030204" pitchFamily="34" charset="0"/>
                <a:cs typeface="Calibri" panose="020F0502020204030204" pitchFamily="34" charset="0"/>
              </a:rPr>
              <a:t>zugeschriebenen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Objektivität</a:t>
            </a:r>
            <a:r>
              <a:rPr lang="en-US" dirty="0">
                <a:latin typeface="Calibri" panose="020F0502020204030204" pitchFamily="34" charset="0"/>
                <a:cs typeface="Calibri" panose="020F0502020204030204" pitchFamily="34" charset="0"/>
              </a:rPr>
              <a:t>“.  </a:t>
            </a:r>
          </a:p>
          <a:p>
            <a:pPr>
              <a:lnSpc>
                <a:spcPct val="100000"/>
              </a:lnSpc>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2788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53143" y="197346"/>
            <a:ext cx="11019453" cy="4647426"/>
          </a:xfrm>
          <a:prstGeom prst="rect">
            <a:avLst/>
          </a:prstGeom>
        </p:spPr>
        <p:txBody>
          <a:bodyPr wrap="square">
            <a:spAutoFit/>
          </a:bodyPr>
          <a:lstStyle/>
          <a:p>
            <a:r>
              <a:rPr lang="de-DE" sz="4000" dirty="0">
                <a:latin typeface="Calibri" panose="020F0502020204030204" pitchFamily="34" charset="0"/>
                <a:cs typeface="Calibri" panose="020F0502020204030204" pitchFamily="34" charset="0"/>
              </a:rPr>
              <a:t>Robert K Mertons </a:t>
            </a:r>
            <a:r>
              <a:rPr lang="de-DE" sz="4000" b="1" dirty="0">
                <a:latin typeface="Calibri" panose="020F0502020204030204" pitchFamily="34" charset="0"/>
                <a:cs typeface="Calibri" panose="020F0502020204030204" pitchFamily="34" charset="0"/>
              </a:rPr>
              <a:t>CUDOS</a:t>
            </a:r>
            <a:r>
              <a:rPr lang="de-DE" sz="4000" dirty="0">
                <a:latin typeface="Calibri" panose="020F0502020204030204" pitchFamily="34" charset="0"/>
                <a:cs typeface="Calibri" panose="020F0502020204030204" pitchFamily="34" charset="0"/>
              </a:rPr>
              <a:t> Normen für wissenschaftliche Praxis</a:t>
            </a:r>
          </a:p>
          <a:p>
            <a:endParaRPr lang="de-DE" dirty="0">
              <a:latin typeface="Calibri" panose="020F0502020204030204" pitchFamily="34" charset="0"/>
              <a:cs typeface="Calibri" panose="020F0502020204030204" pitchFamily="34" charset="0"/>
            </a:endParaRPr>
          </a:p>
          <a:p>
            <a:pPr marL="457200" indent="-457200">
              <a:buAutoNum type="arabicPeriod"/>
            </a:pPr>
            <a:r>
              <a:rPr lang="de-DE" b="1" dirty="0">
                <a:latin typeface="Calibri" panose="020F0502020204030204" pitchFamily="34" charset="0"/>
                <a:cs typeface="Calibri" panose="020F0502020204030204" pitchFamily="34" charset="0"/>
              </a:rPr>
              <a:t>Kommunitarismus</a:t>
            </a:r>
            <a:r>
              <a:rPr lang="de-DE" dirty="0">
                <a:latin typeface="Calibri" panose="020F0502020204030204" pitchFamily="34" charset="0"/>
                <a:cs typeface="Calibri" panose="020F0502020204030204" pitchFamily="34" charset="0"/>
              </a:rPr>
              <a:t> bedeutet, dass Forschungsergebnisse veröffentlicht und damit einer interessierten Öffentlichkeit mitgeteilt werden müssen. </a:t>
            </a:r>
          </a:p>
          <a:p>
            <a:pPr marL="457200" indent="-457200">
              <a:buAutoNum type="arabicPeriod"/>
            </a:pPr>
            <a:r>
              <a:rPr lang="de-DE" b="1" dirty="0">
                <a:latin typeface="Calibri" panose="020F0502020204030204" pitchFamily="34" charset="0"/>
                <a:cs typeface="Calibri" panose="020F0502020204030204" pitchFamily="34" charset="0"/>
              </a:rPr>
              <a:t>Universalismu</a:t>
            </a:r>
            <a:r>
              <a:rPr lang="de-DE" dirty="0">
                <a:latin typeface="Calibri" panose="020F0502020204030204" pitchFamily="34" charset="0"/>
                <a:cs typeface="Calibri" panose="020F0502020204030204" pitchFamily="34" charset="0"/>
              </a:rPr>
              <a:t>s heißt, dass Wahrheitsansprüche feststehenden, unpersönlichen Kriterien unterworfen werden. </a:t>
            </a:r>
          </a:p>
          <a:p>
            <a:pPr marL="457200" indent="-457200">
              <a:buAutoNum type="arabicPeriod"/>
            </a:pPr>
            <a:r>
              <a:rPr lang="de-DE" b="1" dirty="0">
                <a:latin typeface="Calibri" panose="020F0502020204030204" pitchFamily="34" charset="0"/>
                <a:cs typeface="Calibri" panose="020F0502020204030204" pitchFamily="34" charset="0"/>
              </a:rPr>
              <a:t>Uneigennützigkeit</a:t>
            </a:r>
            <a:r>
              <a:rPr lang="de-DE" dirty="0">
                <a:latin typeface="Calibri" panose="020F0502020204030204" pitchFamily="34" charset="0"/>
                <a:cs typeface="Calibri" panose="020F0502020204030204" pitchFamily="34" charset="0"/>
              </a:rPr>
              <a:t> bedeutet, dass es Regeln gibt, die Wissenschaftler davon abhalten, ihre Karriereziele skrupellos durchzusetzen. </a:t>
            </a:r>
          </a:p>
          <a:p>
            <a:pPr marL="457200" indent="-457200">
              <a:buAutoNum type="arabicPeriod"/>
            </a:pPr>
            <a:r>
              <a:rPr lang="de-DE" b="1" dirty="0">
                <a:latin typeface="Calibri" panose="020F0502020204030204" pitchFamily="34" charset="0"/>
                <a:cs typeface="Calibri" panose="020F0502020204030204" pitchFamily="34" charset="0"/>
              </a:rPr>
              <a:t>Organisierter Skeptizismus </a:t>
            </a:r>
            <a:r>
              <a:rPr lang="de-DE" dirty="0">
                <a:latin typeface="Calibri" panose="020F0502020204030204" pitchFamily="34" charset="0"/>
                <a:cs typeface="Calibri" panose="020F0502020204030204" pitchFamily="34" charset="0"/>
              </a:rPr>
              <a:t>verlangt die kritische Prüfung der Forschung durch Fachkollegen.</a:t>
            </a:r>
          </a:p>
          <a:p>
            <a:pPr marL="457200" indent="-457200">
              <a:buAutoNum type="arabicPeriod"/>
            </a:pPr>
            <a:endParaRPr lang="de-DE"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Die Gesellschaft </a:t>
            </a:r>
            <a:r>
              <a:rPr lang="en-US" dirty="0" err="1">
                <a:latin typeface="Calibri" panose="020F0502020204030204" pitchFamily="34" charset="0"/>
                <a:cs typeface="Calibri" panose="020F0502020204030204" pitchFamily="34" charset="0"/>
              </a:rPr>
              <a:t>unterstellt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meist</a:t>
            </a:r>
            <a:r>
              <a:rPr lang="en-US" dirty="0">
                <a:latin typeface="Calibri" panose="020F0502020204030204" pitchFamily="34" charset="0"/>
                <a:cs typeface="Calibri" panose="020F0502020204030204" pitchFamily="34" charset="0"/>
              </a:rPr>
              <a:t> die </a:t>
            </a:r>
            <a:r>
              <a:rPr lang="en-US" dirty="0" err="1">
                <a:latin typeface="Calibri" panose="020F0502020204030204" pitchFamily="34" charset="0"/>
                <a:cs typeface="Calibri" panose="020F0502020204030204" pitchFamily="34" charset="0"/>
              </a:rPr>
              <a:t>Einhaltung</a:t>
            </a: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etwas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wie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Mertons</a:t>
            </a:r>
            <a:r>
              <a:rPr lang="en-US" dirty="0">
                <a:latin typeface="Calibri" panose="020F0502020204030204" pitchFamily="34" charset="0"/>
                <a:cs typeface="Calibri" panose="020F0502020204030204" pitchFamily="34" charset="0"/>
              </a:rPr>
              <a:t> Normen. </a:t>
            </a:r>
            <a:r>
              <a:rPr lang="en-US" dirty="0" err="1">
                <a:latin typeface="Calibri" panose="020F0502020204030204" pitchFamily="34" charset="0"/>
                <a:cs typeface="Calibri" panose="020F0502020204030204" pitchFamily="34" charset="0"/>
              </a:rPr>
              <a:t>Doch</a:t>
            </a:r>
            <a:r>
              <a:rPr lang="en-US" dirty="0">
                <a:latin typeface="Calibri" panose="020F0502020204030204" pitchFamily="34" charset="0"/>
                <a:cs typeface="Calibri" panose="020F0502020204030204" pitchFamily="34" charset="0"/>
              </a:rPr>
              <a:t> dies </a:t>
            </a:r>
            <a:r>
              <a:rPr lang="en-US" dirty="0" err="1">
                <a:latin typeface="Calibri" panose="020F0502020204030204" pitchFamily="34" charset="0"/>
                <a:cs typeface="Calibri" panose="020F0502020204030204" pitchFamily="34" charset="0"/>
              </a:rPr>
              <a:t>trifft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nur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begrenzt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zu</a:t>
            </a:r>
            <a:r>
              <a:rPr lang="en-US" dirty="0">
                <a:latin typeface="Calibri" panose="020F0502020204030204" pitchFamily="34" charset="0"/>
                <a:cs typeface="Calibri" panose="020F0502020204030204" pitchFamily="34" charset="0"/>
              </a:rPr>
              <a:t> (Kritik von Stehr; </a:t>
            </a:r>
            <a:r>
              <a:rPr lang="en-US" dirty="0" err="1">
                <a:latin typeface="Calibri" panose="020F0502020204030204" pitchFamily="34" charset="0"/>
                <a:cs typeface="Calibri" panose="020F0502020204030204" pitchFamily="34" charset="0"/>
              </a:rPr>
              <a:t>Umfragen</a:t>
            </a:r>
            <a:r>
              <a:rPr lang="en-US" dirty="0">
                <a:latin typeface="Calibri" panose="020F0502020204030204" pitchFamily="34" charset="0"/>
                <a:cs typeface="Calibri" panose="020F0502020204030204" pitchFamily="34" charset="0"/>
              </a:rPr>
              <a:t> von Bray). CUDOS </a:t>
            </a:r>
            <a:r>
              <a:rPr lang="en-US" dirty="0" err="1">
                <a:latin typeface="Calibri" panose="020F0502020204030204" pitchFamily="34" charset="0"/>
                <a:cs typeface="Calibri" panose="020F0502020204030204" pitchFamily="34" charset="0"/>
              </a:rPr>
              <a:t>beschreibt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idealtypische</a:t>
            </a:r>
            <a:r>
              <a:rPr lang="en-US" dirty="0">
                <a:latin typeface="Calibri" panose="020F0502020204030204" pitchFamily="34" charset="0"/>
                <a:cs typeface="Calibri" panose="020F0502020204030204" pitchFamily="34" charset="0"/>
              </a:rPr>
              <a:t> Normen der </a:t>
            </a:r>
            <a:r>
              <a:rPr lang="en-US" dirty="0" err="1">
                <a:latin typeface="Calibri" panose="020F0502020204030204" pitchFamily="34" charset="0"/>
                <a:cs typeface="Calibri" panose="020F0502020204030204" pitchFamily="34" charset="0"/>
              </a:rPr>
              <a:t>Grundlagenforschung</a:t>
            </a:r>
            <a:r>
              <a:rPr lang="en-US" dirty="0">
                <a:latin typeface="Calibri" panose="020F0502020204030204" pitchFamily="34" charset="0"/>
                <a:cs typeface="Calibri" panose="020F0502020204030204" pitchFamily="34" charset="0"/>
              </a:rPr>
              <a:t> in den </a:t>
            </a:r>
            <a:r>
              <a:rPr lang="en-US" dirty="0" err="1">
                <a:latin typeface="Calibri" panose="020F0502020204030204" pitchFamily="34" charset="0"/>
                <a:cs typeface="Calibri" panose="020F0502020204030204" pitchFamily="34" charset="0"/>
              </a:rPr>
              <a:t>Naturwissenschaften</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deren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praktische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Umsetzung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jedoch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Einzelfall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eingeschränkt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ist</a:t>
            </a:r>
            <a:r>
              <a:rPr lang="en-US" dirty="0">
                <a:latin typeface="Calibri" panose="020F0502020204030204" pitchFamily="34" charset="0"/>
                <a:cs typeface="Calibri" panose="020F0502020204030204" pitchFamily="34" charset="0"/>
              </a:rPr>
              <a:t>.  </a:t>
            </a:r>
          </a:p>
          <a:p>
            <a:pPr marL="457200" indent="-457200">
              <a:buAutoNum type="arabicPeriod"/>
            </a:pP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3891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878" y="212735"/>
            <a:ext cx="5461518" cy="5601533"/>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Postnormalität</a:t>
            </a:r>
          </a:p>
          <a:p>
            <a:endParaRPr lang="de-DE" sz="2000" dirty="0"/>
          </a:p>
          <a:p>
            <a:r>
              <a:rPr lang="de-DE" dirty="0">
                <a:latin typeface="Calibri" panose="020F0502020204030204" pitchFamily="34" charset="0"/>
                <a:cs typeface="Calibri" panose="020F0502020204030204" pitchFamily="34" charset="0"/>
              </a:rPr>
              <a:t>Eine Forschungsrichtung befindet sich in einer „postnormalen“ Phase (laut Ravetz und </a:t>
            </a:r>
            <a:r>
              <a:rPr lang="de-DE" dirty="0" err="1">
                <a:latin typeface="Calibri" panose="020F0502020204030204" pitchFamily="34" charset="0"/>
                <a:cs typeface="Calibri" panose="020F0502020204030204" pitchFamily="34" charset="0"/>
              </a:rPr>
              <a:t>Funtovicz</a:t>
            </a:r>
            <a:r>
              <a:rPr lang="de-DE" dirty="0">
                <a:latin typeface="Calibri" panose="020F0502020204030204" pitchFamily="34" charset="0"/>
                <a:cs typeface="Calibri" panose="020F0502020204030204" pitchFamily="34" charset="0"/>
              </a:rPr>
              <a:t>), wenn </a:t>
            </a:r>
          </a:p>
          <a:p>
            <a:pPr marL="342900" indent="-342900">
              <a:buFontTx/>
              <a:buChar char="-"/>
            </a:pPr>
            <a:r>
              <a:rPr lang="de-DE" dirty="0">
                <a:latin typeface="Calibri" panose="020F0502020204030204" pitchFamily="34" charset="0"/>
                <a:cs typeface="Calibri" panose="020F0502020204030204" pitchFamily="34" charset="0"/>
              </a:rPr>
              <a:t>Ihre Aussagen  inhärent unsicher ist;</a:t>
            </a:r>
          </a:p>
          <a:p>
            <a:r>
              <a:rPr lang="de-DE" dirty="0">
                <a:latin typeface="Calibri" panose="020F0502020204030204" pitchFamily="34" charset="0"/>
                <a:cs typeface="Calibri" panose="020F0502020204030204" pitchFamily="34" charset="0"/>
              </a:rPr>
              <a:t>und eingesetzt werden für gesellschaftliche Entscheidungen, die</a:t>
            </a:r>
          </a:p>
          <a:p>
            <a:pPr marL="342900" indent="-342900">
              <a:buFontTx/>
              <a:buChar char="-"/>
            </a:pPr>
            <a:r>
              <a:rPr lang="de-DE" dirty="0">
                <a:latin typeface="Calibri" panose="020F0502020204030204" pitchFamily="34" charset="0"/>
                <a:cs typeface="Calibri" panose="020F0502020204030204" pitchFamily="34" charset="0"/>
              </a:rPr>
              <a:t>dringend sind;</a:t>
            </a:r>
          </a:p>
          <a:p>
            <a:pPr marL="342900" indent="-342900">
              <a:buFontTx/>
              <a:buChar char="-"/>
            </a:pPr>
            <a:r>
              <a:rPr lang="de-DE" dirty="0">
                <a:latin typeface="Calibri" panose="020F0502020204030204" pitchFamily="34" charset="0"/>
                <a:cs typeface="Calibri" panose="020F0502020204030204" pitchFamily="34" charset="0"/>
              </a:rPr>
              <a:t>mit gesellschaftlichen Werten und</a:t>
            </a:r>
          </a:p>
          <a:p>
            <a:pPr marL="342900" indent="-342900">
              <a:buFontTx/>
              <a:buChar char="-"/>
            </a:pPr>
            <a:r>
              <a:rPr lang="de-DE" dirty="0">
                <a:latin typeface="Calibri" panose="020F0502020204030204" pitchFamily="34" charset="0"/>
                <a:cs typeface="Calibri" panose="020F0502020204030204" pitchFamily="34" charset="0"/>
              </a:rPr>
              <a:t>mit großem Mitteleinsatz verbunden sind.</a:t>
            </a: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Dann besteht die Tendenz, dass Wissenschaft für bestimmte Ziele und Maßnahmen instrumentalisiert werden, und die Nützlichkeit der Aussagen von größerer Bedeutung sind als die zugrunde liegenden Methodik.</a:t>
            </a: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Lobbyisten treten verkleidet als wissenschaftliche Akteure auf.</a:t>
            </a:r>
          </a:p>
        </p:txBody>
      </p:sp>
      <p:sp>
        <p:nvSpPr>
          <p:cNvPr id="4" name="Textfeld 3">
            <a:extLst>
              <a:ext uri="{FF2B5EF4-FFF2-40B4-BE49-F238E27FC236}">
                <a16:creationId xmlns:a16="http://schemas.microsoft.com/office/drawing/2014/main" id="{D695B0ED-66A0-F85D-603C-F98E0AE4F4AB}"/>
              </a:ext>
            </a:extLst>
          </p:cNvPr>
          <p:cNvSpPr txBox="1"/>
          <p:nvPr/>
        </p:nvSpPr>
        <p:spPr>
          <a:xfrm>
            <a:off x="6096000" y="335845"/>
            <a:ext cx="5479404" cy="5783635"/>
          </a:xfrm>
          <a:prstGeom prst="rect">
            <a:avLst/>
          </a:prstGeom>
          <a:noFill/>
        </p:spPr>
        <p:txBody>
          <a:bodyPr wrap="square">
            <a:spAutoFit/>
          </a:bodyPr>
          <a:lstStyle/>
          <a:p>
            <a:pPr marL="0" indent="0" algn="l" rtl="0" eaLnBrk="1" latinLnBrk="0" hangingPunct="1">
              <a:spcBef>
                <a:spcPts val="1080"/>
              </a:spcBef>
              <a:buNone/>
            </a:pPr>
            <a:r>
              <a:rPr lang="de-DE" sz="1800" dirty="0">
                <a:solidFill>
                  <a:srgbClr val="000000"/>
                </a:solidFill>
                <a:effectLst/>
                <a:latin typeface="Calibri" panose="020F0502020204030204" pitchFamily="34" charset="0"/>
              </a:rPr>
              <a:t>In Zeiten postnormaler Bedingungen wird Wissenschaft nicht nur zur Befriedigung von Neugierde betrieben, sondern auch zur Unterstützung von politikgetriebenen Werten.</a:t>
            </a:r>
          </a:p>
          <a:p>
            <a:pPr marL="0" indent="0" algn="l" rtl="0" eaLnBrk="1" latinLnBrk="0" hangingPunct="1">
              <a:spcBef>
                <a:spcPts val="1080"/>
              </a:spcBef>
              <a:buNone/>
            </a:pPr>
            <a:r>
              <a:rPr lang="de-DE" sz="1800" b="1" dirty="0">
                <a:solidFill>
                  <a:srgbClr val="000000"/>
                </a:solidFill>
                <a:effectLst/>
                <a:latin typeface="Calibri" panose="020F0502020204030204" pitchFamily="34" charset="0"/>
              </a:rPr>
              <a:t>Die Klimawissenschaft</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befindet</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sich</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in</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einer</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Phase</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der</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postnormalen</a:t>
            </a:r>
            <a:r>
              <a:rPr lang="de-DE" sz="1800" dirty="0">
                <a:solidFill>
                  <a:srgbClr val="000000"/>
                </a:solidFill>
                <a:effectLst/>
                <a:latin typeface="Calibri" panose="020F0502020204030204" pitchFamily="34" charset="0"/>
              </a:rPr>
              <a:t> </a:t>
            </a:r>
            <a:r>
              <a:rPr lang="de-DE" sz="1800" b="1" dirty="0">
                <a:solidFill>
                  <a:srgbClr val="000000"/>
                </a:solidFill>
                <a:effectLst/>
                <a:latin typeface="Calibri" panose="020F0502020204030204" pitchFamily="34" charset="0"/>
              </a:rPr>
              <a:t>Wissenschaft</a:t>
            </a:r>
            <a:r>
              <a:rPr lang="de-DE" sz="1800" dirty="0">
                <a:solidFill>
                  <a:srgbClr val="000000"/>
                </a:solidFill>
                <a:effectLst/>
                <a:latin typeface="Calibri" panose="020F0502020204030204" pitchFamily="34" charset="0"/>
              </a:rPr>
              <a:t> (Bray und von Storch, 1999)</a:t>
            </a:r>
            <a:endParaRPr lang="de-DE" dirty="0">
              <a:solidFill>
                <a:srgbClr val="000000"/>
              </a:solidFill>
              <a:latin typeface="Calibri" panose="020F0502020204030204" pitchFamily="34" charset="0"/>
            </a:endParaRPr>
          </a:p>
          <a:p>
            <a:pPr marL="0" indent="0" algn="l" rtl="0" eaLnBrk="1" latinLnBrk="0" hangingPunct="1">
              <a:spcBef>
                <a:spcPts val="1080"/>
              </a:spcBef>
              <a:buNone/>
            </a:pPr>
            <a:r>
              <a:rPr lang="de-DE" sz="1800" i="1" dirty="0">
                <a:solidFill>
                  <a:srgbClr val="000000"/>
                </a:solidFill>
                <a:effectLst/>
                <a:latin typeface="Calibri" panose="020F0502020204030204" pitchFamily="34" charset="0"/>
              </a:rPr>
              <a:t>Ungewisse Fakten</a:t>
            </a:r>
            <a:r>
              <a:rPr lang="de-DE" sz="1800" dirty="0">
                <a:solidFill>
                  <a:srgbClr val="000000"/>
                </a:solidFill>
                <a:effectLst/>
                <a:latin typeface="Calibri" panose="020F0502020204030204" pitchFamily="34" charset="0"/>
              </a:rPr>
              <a:t>: z.B. die Sensitivität der globalen Durchschnittstemperatur bei einer Verdopplung der CO2-Konzentration.</a:t>
            </a:r>
          </a:p>
          <a:p>
            <a:pPr marL="0" indent="0" algn="l" rtl="0" eaLnBrk="1" latinLnBrk="0" hangingPunct="1">
              <a:spcBef>
                <a:spcPts val="1080"/>
              </a:spcBef>
              <a:buNone/>
            </a:pPr>
            <a:r>
              <a:rPr lang="de-DE" sz="1800" i="1" dirty="0">
                <a:solidFill>
                  <a:srgbClr val="000000"/>
                </a:solidFill>
                <a:effectLst/>
                <a:latin typeface="Calibri" panose="020F0502020204030204" pitchFamily="34" charset="0"/>
              </a:rPr>
              <a:t>Umstrittene Werte</a:t>
            </a:r>
            <a:r>
              <a:rPr lang="de-DE" sz="1800" dirty="0">
                <a:solidFill>
                  <a:srgbClr val="000000"/>
                </a:solidFill>
                <a:effectLst/>
                <a:latin typeface="Calibri" panose="020F0502020204030204" pitchFamily="34" charset="0"/>
              </a:rPr>
              <a:t>: z.B. sollten wir die Welt nach unseren gegenwärtigen Vorlieben gestalten oder eine dynamische Entwicklung über Generationen hinweg akzeptieren?</a:t>
            </a:r>
          </a:p>
          <a:p>
            <a:pPr marL="0" indent="0" algn="l" rtl="0" eaLnBrk="1" latinLnBrk="0" hangingPunct="1">
              <a:spcBef>
                <a:spcPts val="1080"/>
              </a:spcBef>
              <a:buNone/>
            </a:pPr>
            <a:r>
              <a:rPr lang="de-DE" sz="1800" i="1" dirty="0">
                <a:solidFill>
                  <a:srgbClr val="000000"/>
                </a:solidFill>
                <a:effectLst/>
                <a:latin typeface="Calibri" panose="020F0502020204030204" pitchFamily="34" charset="0"/>
              </a:rPr>
              <a:t>Hohe Einsätze</a:t>
            </a:r>
            <a:r>
              <a:rPr lang="de-DE" sz="1800" dirty="0">
                <a:solidFill>
                  <a:srgbClr val="000000"/>
                </a:solidFill>
                <a:effectLst/>
                <a:latin typeface="Calibri" panose="020F0502020204030204" pitchFamily="34" charset="0"/>
              </a:rPr>
              <a:t>: z.B. die Kosten für die Umstrukturierung des globalen Energiemarktes und zukünftige Schäden.</a:t>
            </a:r>
          </a:p>
          <a:p>
            <a:pPr marL="0" indent="0" algn="l" rtl="0" eaLnBrk="1" latinLnBrk="0" hangingPunct="1">
              <a:spcBef>
                <a:spcPts val="1080"/>
              </a:spcBef>
              <a:buNone/>
            </a:pPr>
            <a:r>
              <a:rPr lang="de-DE" sz="1800" i="1" dirty="0">
                <a:solidFill>
                  <a:srgbClr val="000000"/>
                </a:solidFill>
                <a:effectLst/>
                <a:latin typeface="Calibri" panose="020F0502020204030204" pitchFamily="34" charset="0"/>
              </a:rPr>
              <a:t>Dringliche Entscheidungen</a:t>
            </a:r>
            <a:r>
              <a:rPr lang="de-DE" sz="1800" dirty="0">
                <a:solidFill>
                  <a:srgbClr val="000000"/>
                </a:solidFill>
                <a:effectLst/>
                <a:latin typeface="Calibri" panose="020F0502020204030204" pitchFamily="34" charset="0"/>
              </a:rPr>
              <a:t>: z.B. für eine effiziente Umstrukturierung muss jetzt mit der Neugestaltung des Verkehrs begonnen werden.</a:t>
            </a:r>
            <a:endParaRPr lang="en-GB"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1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CBA2F-6525-FEC2-F636-5B197A1DC0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65B78C-6030-62CE-DBB3-5B90513A7AB5}"/>
              </a:ext>
            </a:extLst>
          </p:cNvPr>
          <p:cNvSpPr>
            <a:spLocks noGrp="1"/>
          </p:cNvSpPr>
          <p:nvPr>
            <p:ph type="title"/>
          </p:nvPr>
        </p:nvSpPr>
        <p:spPr>
          <a:xfrm>
            <a:off x="399661" y="253159"/>
            <a:ext cx="10515600" cy="866516"/>
          </a:xfrm>
        </p:spPr>
        <p:txBody>
          <a:bodyPr>
            <a:normAutofit/>
          </a:bodyPr>
          <a:lstStyle/>
          <a:p>
            <a:r>
              <a:rPr lang="en-US" sz="3600" b="1" dirty="0" err="1">
                <a:latin typeface="Calibri" panose="020F0502020204030204" pitchFamily="34" charset="0"/>
                <a:cs typeface="Calibri" panose="020F0502020204030204" pitchFamily="34" charset="0"/>
              </a:rPr>
              <a:t>Charakteristika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postnormaler</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Zustände</a:t>
            </a:r>
            <a:endParaRPr lang="en-US" sz="3600" b="1" dirty="0">
              <a:latin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7D00ED13-B50F-D2AA-64DE-F23E1AED73C7}"/>
              </a:ext>
            </a:extLst>
          </p:cNvPr>
          <p:cNvSpPr>
            <a:spLocks noGrp="1"/>
          </p:cNvSpPr>
          <p:nvPr>
            <p:ph idx="1"/>
          </p:nvPr>
        </p:nvSpPr>
        <p:spPr>
          <a:xfrm>
            <a:off x="399661" y="1049079"/>
            <a:ext cx="5245359" cy="5489833"/>
          </a:xfrm>
        </p:spPr>
        <p:txBody>
          <a:bodyPr>
            <a:norm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Wissenschaft wird zunehmend “</a:t>
            </a:r>
            <a:r>
              <a:rPr lang="de-DE" sz="1800" dirty="0" err="1">
                <a:solidFill>
                  <a:srgbClr val="000000"/>
                </a:solidFill>
                <a:effectLst/>
                <a:latin typeface="Calibri" panose="020F0502020204030204" pitchFamily="34" charset="0"/>
              </a:rPr>
              <a:t>entwissenschaftlicht</a:t>
            </a:r>
            <a:r>
              <a:rPr lang="de-DE" sz="1800" dirty="0">
                <a:solidFill>
                  <a:srgbClr val="000000"/>
                </a:solidFill>
                <a:effectLst/>
                <a:latin typeface="Calibri" panose="020F0502020204030204" pitchFamily="34" charset="0"/>
              </a:rPr>
              <a:t>” und “politisiert”.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Politik hingegen erfährt eine “Entpolitisierung” und wird “verwissenschaftlicht”.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Politische Entscheidungen werden oft als “alternativlos” dargestellt. Naturwissenschaftliches Wissen wird die Fähigkeit zugeschrieben, eindeutige optimale Lösungen bereitzustellen (“Szientismus”), die dann ohne weiteren Widerspruch von “der Politik” umgesetzt werden sollen.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Einige Wissenschaftler agieren als politische Aktivisten und nutzen dabei ihre öffentliche Autorität als Wissenschaftler.</a:t>
            </a:r>
          </a:p>
        </p:txBody>
      </p:sp>
      <p:sp>
        <p:nvSpPr>
          <p:cNvPr id="5" name="Fußzeilenplatzhalter 4">
            <a:extLst>
              <a:ext uri="{FF2B5EF4-FFF2-40B4-BE49-F238E27FC236}">
                <a16:creationId xmlns:a16="http://schemas.microsoft.com/office/drawing/2014/main" id="{238B7EEB-F584-FF8F-B37E-184B42B27F0E}"/>
              </a:ext>
            </a:extLst>
          </p:cNvPr>
          <p:cNvSpPr>
            <a:spLocks noGrp="1"/>
          </p:cNvSpPr>
          <p:nvPr>
            <p:ph type="ftr" sz="quarter" idx="11"/>
          </p:nvPr>
        </p:nvSpPr>
        <p:spPr/>
        <p:txBody>
          <a:bodyPr/>
          <a:lstStyle/>
          <a:p>
            <a:r>
              <a:rPr lang="de-DE" dirty="0"/>
              <a:t>RPP-Seminar</a:t>
            </a:r>
          </a:p>
        </p:txBody>
      </p:sp>
      <p:sp>
        <p:nvSpPr>
          <p:cNvPr id="6" name="Foliennummernplatzhalter 5">
            <a:extLst>
              <a:ext uri="{FF2B5EF4-FFF2-40B4-BE49-F238E27FC236}">
                <a16:creationId xmlns:a16="http://schemas.microsoft.com/office/drawing/2014/main" id="{276CBA19-5491-0571-8C4A-A045F8592DAE}"/>
              </a:ext>
            </a:extLst>
          </p:cNvPr>
          <p:cNvSpPr>
            <a:spLocks noGrp="1"/>
          </p:cNvSpPr>
          <p:nvPr>
            <p:ph type="sldNum" sz="quarter" idx="12"/>
          </p:nvPr>
        </p:nvSpPr>
        <p:spPr/>
        <p:txBody>
          <a:bodyPr/>
          <a:lstStyle/>
          <a:p>
            <a:fld id="{CFA63F83-45C1-4EDA-8487-1B7263A49B7C}" type="slidenum">
              <a:rPr lang="de-DE" smtClean="0"/>
              <a:t>45</a:t>
            </a:fld>
            <a:endParaRPr lang="de-DE"/>
          </a:p>
        </p:txBody>
      </p:sp>
      <p:graphicFrame>
        <p:nvGraphicFramePr>
          <p:cNvPr id="4" name="Object 2">
            <a:extLst>
              <a:ext uri="{FF2B5EF4-FFF2-40B4-BE49-F238E27FC236}">
                <a16:creationId xmlns:a16="http://schemas.microsoft.com/office/drawing/2014/main" id="{962A3AF6-7E38-6905-33C1-E3BB22D2F73B}"/>
              </a:ext>
            </a:extLst>
          </p:cNvPr>
          <p:cNvGraphicFramePr>
            <a:graphicFrameLocks noChangeAspect="1"/>
          </p:cNvGraphicFramePr>
          <p:nvPr>
            <p:extLst>
              <p:ext uri="{D42A27DB-BD31-4B8C-83A1-F6EECF244321}">
                <p14:modId xmlns:p14="http://schemas.microsoft.com/office/powerpoint/2010/main" val="2994815628"/>
              </p:ext>
            </p:extLst>
          </p:nvPr>
        </p:nvGraphicFramePr>
        <p:xfrm>
          <a:off x="5683898" y="980834"/>
          <a:ext cx="6326157" cy="4479954"/>
        </p:xfrm>
        <a:graphic>
          <a:graphicData uri="http://schemas.openxmlformats.org/presentationml/2006/ole">
            <mc:AlternateContent xmlns:mc="http://schemas.openxmlformats.org/markup-compatibility/2006">
              <mc:Choice xmlns:v="urn:schemas-microsoft-com:vml" Requires="v">
                <p:oleObj name="Acrobat Document" r:id="rId2" imgW="11325165" imgH="8019752" progId="Acrobat.Document.11">
                  <p:embed/>
                </p:oleObj>
              </mc:Choice>
              <mc:Fallback>
                <p:oleObj name="Acrobat Document" r:id="rId2" imgW="11325165" imgH="8019752" progId="Acrobat.Document.11">
                  <p:embed/>
                  <p:pic>
                    <p:nvPicPr>
                      <p:cNvPr id="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898" y="980834"/>
                        <a:ext cx="6326157" cy="447995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085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893337252"/>
              </p:ext>
            </p:extLst>
          </p:nvPr>
        </p:nvGraphicFramePr>
        <p:xfrm>
          <a:off x="3255532" y="125881"/>
          <a:ext cx="8798064" cy="6230469"/>
        </p:xfrm>
        <a:graphic>
          <a:graphicData uri="http://schemas.openxmlformats.org/presentationml/2006/ole">
            <mc:AlternateContent xmlns:mc="http://schemas.openxmlformats.org/markup-compatibility/2006">
              <mc:Choice xmlns:v="urn:schemas-microsoft-com:vml" Requires="v">
                <p:oleObj name="Acrobat Document" r:id="rId2" imgW="11325165" imgH="8019752" progId="Acrobat.Document.11">
                  <p:embed/>
                </p:oleObj>
              </mc:Choice>
              <mc:Fallback>
                <p:oleObj name="Acrobat Document" r:id="rId2" imgW="11325165" imgH="8019752" progId="Acrobat.Document.11">
                  <p:embed/>
                  <p:pic>
                    <p:nvPicPr>
                      <p:cNvPr id="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532" y="125881"/>
                        <a:ext cx="8798064" cy="6230469"/>
                      </a:xfrm>
                      <a:prstGeom prst="rect">
                        <a:avLst/>
                      </a:prstGeom>
                      <a:noFill/>
                      <a:ln>
                        <a:noFill/>
                      </a:ln>
                      <a:effectLst/>
                    </p:spPr>
                  </p:pic>
                </p:oleObj>
              </mc:Fallback>
            </mc:AlternateContent>
          </a:graphicData>
        </a:graphic>
      </p:graphicFrame>
      <p:sp>
        <p:nvSpPr>
          <p:cNvPr id="5" name="Fußzeilenplatzhalter 4">
            <a:extLst>
              <a:ext uri="{FF2B5EF4-FFF2-40B4-BE49-F238E27FC236}">
                <a16:creationId xmlns:a16="http://schemas.microsoft.com/office/drawing/2014/main" id="{22EA3054-7BB9-4470-B7CF-C8635FBEEB22}"/>
              </a:ext>
            </a:extLst>
          </p:cNvPr>
          <p:cNvSpPr>
            <a:spLocks noGrp="1"/>
          </p:cNvSpPr>
          <p:nvPr>
            <p:ph type="ftr" sz="quarter" idx="11"/>
          </p:nvPr>
        </p:nvSpPr>
        <p:spPr/>
        <p:txBody>
          <a:bodyPr/>
          <a:lstStyle/>
          <a:p>
            <a:r>
              <a:rPr lang="de-DE"/>
              <a:t>RPP-Seminar</a:t>
            </a:r>
          </a:p>
        </p:txBody>
      </p:sp>
      <p:sp>
        <p:nvSpPr>
          <p:cNvPr id="7" name="Foliennummernplatzhalter 6">
            <a:extLst>
              <a:ext uri="{FF2B5EF4-FFF2-40B4-BE49-F238E27FC236}">
                <a16:creationId xmlns:a16="http://schemas.microsoft.com/office/drawing/2014/main" id="{9B18CBB9-56E9-40D0-BDF9-24359C7E0B89}"/>
              </a:ext>
            </a:extLst>
          </p:cNvPr>
          <p:cNvSpPr>
            <a:spLocks noGrp="1"/>
          </p:cNvSpPr>
          <p:nvPr>
            <p:ph type="sldNum" sz="quarter" idx="12"/>
          </p:nvPr>
        </p:nvSpPr>
        <p:spPr/>
        <p:txBody>
          <a:bodyPr/>
          <a:lstStyle/>
          <a:p>
            <a:fld id="{CFA63F83-45C1-4EDA-8487-1B7263A49B7C}" type="slidenum">
              <a:rPr lang="de-DE" smtClean="0"/>
              <a:t>46</a:t>
            </a:fld>
            <a:endParaRPr lang="de-DE"/>
          </a:p>
        </p:txBody>
      </p:sp>
      <p:sp>
        <p:nvSpPr>
          <p:cNvPr id="8" name="Titel 7">
            <a:extLst>
              <a:ext uri="{FF2B5EF4-FFF2-40B4-BE49-F238E27FC236}">
                <a16:creationId xmlns:a16="http://schemas.microsoft.com/office/drawing/2014/main" id="{433772E1-6AEB-419D-B0E6-2A6F0938583E}"/>
              </a:ext>
            </a:extLst>
          </p:cNvPr>
          <p:cNvSpPr>
            <a:spLocks noGrp="1"/>
          </p:cNvSpPr>
          <p:nvPr>
            <p:ph type="title"/>
          </p:nvPr>
        </p:nvSpPr>
        <p:spPr/>
        <p:txBody>
          <a:bodyPr/>
          <a:lstStyle/>
          <a:p>
            <a:r>
              <a:rPr lang="en-US" dirty="0"/>
              <a:t>	</a:t>
            </a:r>
          </a:p>
        </p:txBody>
      </p:sp>
      <p:sp>
        <p:nvSpPr>
          <p:cNvPr id="9" name="Titel 1">
            <a:extLst>
              <a:ext uri="{FF2B5EF4-FFF2-40B4-BE49-F238E27FC236}">
                <a16:creationId xmlns:a16="http://schemas.microsoft.com/office/drawing/2014/main" id="{F1F24A6B-0049-48C9-9C08-DB36B6E42CC1}"/>
              </a:ext>
            </a:extLst>
          </p:cNvPr>
          <p:cNvSpPr txBox="1">
            <a:spLocks/>
          </p:cNvSpPr>
          <p:nvPr/>
        </p:nvSpPr>
        <p:spPr>
          <a:xfrm>
            <a:off x="209550" y="1786437"/>
            <a:ext cx="2823432" cy="11462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alibri" panose="020F0502020204030204" pitchFamily="34" charset="0"/>
                <a:cs typeface="Calibri" panose="020F0502020204030204" pitchFamily="34" charset="0"/>
              </a:rPr>
              <a:t>Viele medial </a:t>
            </a:r>
            <a:r>
              <a:rPr lang="en-US" sz="2400" dirty="0" err="1">
                <a:latin typeface="Calibri" panose="020F0502020204030204" pitchFamily="34" charset="0"/>
                <a:cs typeface="Calibri" panose="020F0502020204030204" pitchFamily="34" charset="0"/>
              </a:rPr>
              <a:t>wirksame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Klimawissenschaftler</a:t>
            </a:r>
            <a:r>
              <a:rPr lang="en-US" sz="2400" dirty="0">
                <a:latin typeface="Calibri" panose="020F0502020204030204" pitchFamily="34" charset="0"/>
                <a:cs typeface="Calibri" panose="020F0502020204030204" pitchFamily="34" charset="0"/>
              </a:rPr>
              <a:t> </a:t>
            </a:r>
          </a:p>
        </p:txBody>
      </p:sp>
      <p:sp>
        <p:nvSpPr>
          <p:cNvPr id="10" name="Inhaltsplatzhalter 2">
            <a:extLst>
              <a:ext uri="{FF2B5EF4-FFF2-40B4-BE49-F238E27FC236}">
                <a16:creationId xmlns:a16="http://schemas.microsoft.com/office/drawing/2014/main" id="{A69FB9A8-6183-4C6F-8CE4-FC1B8550D369}"/>
              </a:ext>
            </a:extLst>
          </p:cNvPr>
          <p:cNvSpPr>
            <a:spLocks noGrp="1"/>
          </p:cNvSpPr>
          <p:nvPr>
            <p:ph idx="1"/>
          </p:nvPr>
        </p:nvSpPr>
        <p:spPr>
          <a:xfrm>
            <a:off x="209550" y="3028482"/>
            <a:ext cx="7254940" cy="3692993"/>
          </a:xfrm>
          <a:solidFill>
            <a:srgbClr val="F2F2F2">
              <a:alpha val="47843"/>
            </a:srgbClr>
          </a:solidFill>
        </p:spPr>
        <p:txBody>
          <a:bodyPr>
            <a:noAutofit/>
          </a:bodyPr>
          <a:lstStyle/>
          <a:p>
            <a:pPr>
              <a:lnSpc>
                <a:spcPct val="100000"/>
              </a:lnSpc>
            </a:pPr>
            <a:r>
              <a:rPr lang="de-DE" sz="1800" b="1" dirty="0">
                <a:latin typeface="Calibri" panose="020F0502020204030204" pitchFamily="34" charset="0"/>
                <a:cs typeface="Calibri" panose="020F0502020204030204" pitchFamily="34" charset="0"/>
              </a:rPr>
              <a:t>… konstruieren </a:t>
            </a:r>
            <a:r>
              <a:rPr lang="de-DE" sz="1800" b="1" dirty="0" err="1">
                <a:latin typeface="Calibri" panose="020F0502020204030204" pitchFamily="34" charset="0"/>
                <a:cs typeface="Calibri" panose="020F0502020204030204" pitchFamily="34" charset="0"/>
              </a:rPr>
              <a:t>regelmässig</a:t>
            </a:r>
            <a:r>
              <a:rPr lang="de-DE" sz="1800" b="1" dirty="0">
                <a:latin typeface="Calibri" panose="020F0502020204030204" pitchFamily="34" charset="0"/>
                <a:cs typeface="Calibri" panose="020F0502020204030204" pitchFamily="34" charset="0"/>
              </a:rPr>
              <a:t> und stets in </a:t>
            </a:r>
            <a:r>
              <a:rPr lang="de-DE" sz="1800" b="1" dirty="0" err="1">
                <a:latin typeface="Calibri" panose="020F0502020204030204" pitchFamily="34" charset="0"/>
                <a:cs typeface="Calibri" panose="020F0502020204030204" pitchFamily="34" charset="0"/>
              </a:rPr>
              <a:t>alarmistischer</a:t>
            </a:r>
            <a:r>
              <a:rPr lang="de-DE" sz="1800" b="1" dirty="0">
                <a:latin typeface="Calibri" panose="020F0502020204030204" pitchFamily="34" charset="0"/>
                <a:cs typeface="Calibri" panose="020F0502020204030204" pitchFamily="34" charset="0"/>
              </a:rPr>
              <a:t> Richtung dramatisierende Wissensansprüche</a:t>
            </a:r>
          </a:p>
          <a:p>
            <a:pPr>
              <a:lnSpc>
                <a:spcPct val="100000"/>
              </a:lnSpc>
            </a:pPr>
            <a:r>
              <a:rPr lang="de-DE" sz="1800" b="1" dirty="0">
                <a:latin typeface="Calibri" panose="020F0502020204030204" pitchFamily="34" charset="0"/>
                <a:cs typeface="Calibri" panose="020F0502020204030204" pitchFamily="34" charset="0"/>
              </a:rPr>
              <a:t>Vereinfachen dabei soziale Dynamiken</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Die Welt – einschließlich des sozialen Bereichs – wird so </a:t>
            </a:r>
            <a:r>
              <a:rPr lang="de-DE" sz="1800" dirty="0" err="1">
                <a:latin typeface="Calibri" panose="020F0502020204030204" pitchFamily="34" charset="0"/>
                <a:cs typeface="Calibri" panose="020F0502020204030204" pitchFamily="34" charset="0"/>
              </a:rPr>
              <a:t>versdtanden</a:t>
            </a:r>
            <a:r>
              <a:rPr lang="de-DE" sz="1800" dirty="0">
                <a:latin typeface="Calibri" panose="020F0502020204030204" pitchFamily="34" charset="0"/>
                <a:cs typeface="Calibri" panose="020F0502020204030204" pitchFamily="34" charset="0"/>
              </a:rPr>
              <a:t>, als ob ihre Dynamik durch deterministische (oder stochastische) Gleichungen beschreibbar wäre. (Szientismus)</a:t>
            </a:r>
          </a:p>
          <a:p>
            <a:pPr>
              <a:lnSpc>
                <a:spcPct val="100000"/>
              </a:lnSpc>
            </a:pPr>
            <a:r>
              <a:rPr lang="de-DE" sz="1800" b="1" dirty="0">
                <a:latin typeface="Calibri" panose="020F0502020204030204" pitchFamily="34" charset="0"/>
                <a:cs typeface="Calibri" panose="020F0502020204030204" pitchFamily="34" charset="0"/>
              </a:rPr>
              <a:t>Typisches Muster einer Wissenschaft unter postnormalen Bedingungen</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(Charakterisiert durch:</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 hohe inhärente Unsicherheit,</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 weitreichende Konsequenzen,</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 Entscheidungsdruck,</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 umstrittene Wertvorstellungen).</a:t>
            </a:r>
          </a:p>
        </p:txBody>
      </p:sp>
    </p:spTree>
    <p:extLst>
      <p:ext uri="{BB962C8B-B14F-4D97-AF65-F5344CB8AC3E}">
        <p14:creationId xmlns:p14="http://schemas.microsoft.com/office/powerpoint/2010/main" val="3958498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9661" y="253159"/>
            <a:ext cx="10515600" cy="866516"/>
          </a:xfrm>
        </p:spPr>
        <p:txBody>
          <a:bodyPr>
            <a:normAutofit/>
          </a:bodyPr>
          <a:lstStyle/>
          <a:p>
            <a:r>
              <a:rPr lang="en-US" sz="3600" b="1" dirty="0" err="1">
                <a:latin typeface="Calibri" panose="020F0502020204030204" pitchFamily="34" charset="0"/>
                <a:cs typeface="Calibri" panose="020F0502020204030204" pitchFamily="34" charset="0"/>
              </a:rPr>
              <a:t>Charakteristika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postnormaler</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Zustände</a:t>
            </a:r>
            <a:endParaRPr lang="en-US" sz="3600" b="1" dirty="0">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399661" y="1049079"/>
            <a:ext cx="8053874" cy="5489833"/>
          </a:xfrm>
        </p:spPr>
        <p:txBody>
          <a:bodyPr>
            <a:normAutofit/>
          </a:bodyPr>
          <a:lstStyle/>
          <a:p>
            <a:pPr marL="228600" indent="-228600" algn="l" rtl="0" eaLnBrk="1" latinLnBrk="0" hangingPunct="1">
              <a:lnSpc>
                <a:spcPct val="100000"/>
              </a:lnSpc>
              <a:spcBef>
                <a:spcPts val="1000"/>
              </a:spcBef>
              <a:buFont typeface="Arial" panose="020B0604020202020204" pitchFamily="34" charset="0"/>
              <a:buChar char="•"/>
            </a:pPr>
            <a:r>
              <a:rPr lang="de-DE" sz="1800" dirty="0">
                <a:solidFill>
                  <a:schemeClr val="bg1">
                    <a:lumMod val="75000"/>
                  </a:schemeClr>
                </a:solidFill>
                <a:effectLst/>
                <a:latin typeface="Calibri" panose="020F0502020204030204" pitchFamily="34" charset="0"/>
              </a:rPr>
              <a:t>Wissenschaft wird zunehmend “</a:t>
            </a:r>
            <a:r>
              <a:rPr lang="de-DE" sz="1800" dirty="0" err="1">
                <a:solidFill>
                  <a:schemeClr val="bg1">
                    <a:lumMod val="75000"/>
                  </a:schemeClr>
                </a:solidFill>
                <a:effectLst/>
                <a:latin typeface="Calibri" panose="020F0502020204030204" pitchFamily="34" charset="0"/>
              </a:rPr>
              <a:t>entwissenschaftlicht</a:t>
            </a:r>
            <a:r>
              <a:rPr lang="de-DE" sz="1800" dirty="0">
                <a:solidFill>
                  <a:schemeClr val="bg1">
                    <a:lumMod val="75000"/>
                  </a:schemeClr>
                </a:solidFill>
                <a:effectLst/>
                <a:latin typeface="Calibri" panose="020F0502020204030204" pitchFamily="34" charset="0"/>
              </a:rPr>
              <a:t>” und “politisiert”.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chemeClr val="bg1">
                    <a:lumMod val="75000"/>
                  </a:schemeClr>
                </a:solidFill>
                <a:effectLst/>
                <a:latin typeface="Calibri" panose="020F0502020204030204" pitchFamily="34" charset="0"/>
              </a:rPr>
              <a:t>Politik hingegen erfährt eine “Entpolitisierung” und wird “verwissenschaftlicht”.</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chemeClr val="bg1">
                    <a:lumMod val="75000"/>
                  </a:schemeClr>
                </a:solidFill>
                <a:effectLst/>
                <a:latin typeface="Calibri" panose="020F0502020204030204" pitchFamily="34" charset="0"/>
              </a:rPr>
              <a:t>Politische Entscheidungen werden oft als “alternativlos” dargestellt. Naturwissenschaftliches Wissen wird die Fähigkeit zugeschrieben, eindeutige optimale Lösungen bereitzustellen (“Szientismus”), die dann ohne weiteren Widerspruch von “der Politik” umgesetzt werden sollen.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chemeClr val="bg1">
                    <a:lumMod val="75000"/>
                  </a:schemeClr>
                </a:solidFill>
                <a:effectLst/>
                <a:latin typeface="Calibri" panose="020F0502020204030204" pitchFamily="34" charset="0"/>
              </a:rPr>
              <a:t>Einige Wissenschaftler agieren als politische Aktivisten und nutzen dabei ihre öffentliche Autorität als Wissenschaftler.</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In der Öffentlichkeit existieren unterschiedliche Wissensansprüche, darunter auch “alternative Fakten”.</a:t>
            </a:r>
          </a:p>
          <a:p>
            <a:pPr marL="228600" indent="-228600" algn="l" rtl="0" eaLnBrk="1" latinLnBrk="0" hangingPunct="1">
              <a:lnSpc>
                <a:spcPct val="100000"/>
              </a:lnSpc>
              <a:spcBef>
                <a:spcPts val="1000"/>
              </a:spcBef>
              <a:buFont typeface="Arial" panose="020B0604020202020204" pitchFamily="34" charset="0"/>
              <a:buChar char="•"/>
            </a:pPr>
            <a:r>
              <a:rPr lang="de-DE" sz="1800" dirty="0">
                <a:solidFill>
                  <a:srgbClr val="000000"/>
                </a:solidFill>
                <a:effectLst/>
                <a:latin typeface="Calibri" panose="020F0502020204030204" pitchFamily="34" charset="0"/>
              </a:rPr>
              <a:t>Postnormalität ist nicht “schlecht”, muss jedoch als solche verstanden werden, d.h.</a:t>
            </a:r>
            <a:br>
              <a:rPr lang="de-DE" sz="1800" dirty="0">
                <a:solidFill>
                  <a:srgbClr val="000000"/>
                </a:solidFill>
                <a:effectLst/>
                <a:latin typeface="Calibri" panose="020F0502020204030204" pitchFamily="34" charset="0"/>
              </a:rPr>
            </a:br>
            <a:r>
              <a:rPr lang="de-DE" sz="1800" dirty="0">
                <a:solidFill>
                  <a:srgbClr val="000000"/>
                </a:solidFill>
                <a:effectLst/>
                <a:latin typeface="Calibri" panose="020F0502020204030204" pitchFamily="34" charset="0"/>
              </a:rPr>
              <a:t>- Begrenzung der wissenschaftlichen Expertise auf den </a:t>
            </a:r>
            <a:r>
              <a:rPr lang="de-DE" sz="1800" b="1" dirty="0">
                <a:solidFill>
                  <a:srgbClr val="000000"/>
                </a:solidFill>
                <a:effectLst/>
                <a:latin typeface="Calibri" panose="020F0502020204030204" pitchFamily="34" charset="0"/>
              </a:rPr>
              <a:t>methodisch soliden </a:t>
            </a:r>
            <a:r>
              <a:rPr lang="de-DE" sz="1800" dirty="0">
                <a:solidFill>
                  <a:srgbClr val="000000"/>
                </a:solidFill>
                <a:effectLst/>
                <a:latin typeface="Calibri" panose="020F0502020204030204" pitchFamily="34" charset="0"/>
              </a:rPr>
              <a:t>Kern (Re-verwissenschaftlichung)</a:t>
            </a:r>
            <a:br>
              <a:rPr lang="de-DE" sz="1800" dirty="0">
                <a:solidFill>
                  <a:srgbClr val="000000"/>
                </a:solidFill>
                <a:effectLst/>
                <a:latin typeface="Calibri" panose="020F0502020204030204" pitchFamily="34" charset="0"/>
              </a:rPr>
            </a:br>
            <a:r>
              <a:rPr lang="de-DE" sz="1800" dirty="0">
                <a:solidFill>
                  <a:srgbClr val="000000"/>
                </a:solidFill>
                <a:effectLst/>
                <a:latin typeface="Calibri" panose="020F0502020204030204" pitchFamily="34" charset="0"/>
              </a:rPr>
              <a:t>- Wiederherstellung eines offenen, wertebasierten demokratischen Willensbildungsprozesses (Re-Politisierung).</a:t>
            </a:r>
            <a:endParaRPr lang="en-US" sz="1800" dirty="0">
              <a:latin typeface="Calibri" panose="020F0502020204030204" pitchFamily="34" charset="0"/>
              <a:cs typeface="Calibri" panose="020F0502020204030204" pitchFamily="34" charset="0"/>
            </a:endParaRPr>
          </a:p>
        </p:txBody>
      </p:sp>
      <p:sp>
        <p:nvSpPr>
          <p:cNvPr id="5" name="Fußzeilenplatzhalter 4">
            <a:extLst>
              <a:ext uri="{FF2B5EF4-FFF2-40B4-BE49-F238E27FC236}">
                <a16:creationId xmlns:a16="http://schemas.microsoft.com/office/drawing/2014/main" id="{02E43E58-02BA-445F-B850-100DC435790E}"/>
              </a:ext>
            </a:extLst>
          </p:cNvPr>
          <p:cNvSpPr>
            <a:spLocks noGrp="1"/>
          </p:cNvSpPr>
          <p:nvPr>
            <p:ph type="ftr" sz="quarter" idx="11"/>
          </p:nvPr>
        </p:nvSpPr>
        <p:spPr/>
        <p:txBody>
          <a:bodyPr/>
          <a:lstStyle/>
          <a:p>
            <a:r>
              <a:rPr lang="de-DE" dirty="0"/>
              <a:t>RPP-Seminar</a:t>
            </a:r>
          </a:p>
        </p:txBody>
      </p:sp>
      <p:sp>
        <p:nvSpPr>
          <p:cNvPr id="6" name="Foliennummernplatzhalter 5">
            <a:extLst>
              <a:ext uri="{FF2B5EF4-FFF2-40B4-BE49-F238E27FC236}">
                <a16:creationId xmlns:a16="http://schemas.microsoft.com/office/drawing/2014/main" id="{2CE87685-383D-4B65-9E8C-C7169D75F2C7}"/>
              </a:ext>
            </a:extLst>
          </p:cNvPr>
          <p:cNvSpPr>
            <a:spLocks noGrp="1"/>
          </p:cNvSpPr>
          <p:nvPr>
            <p:ph type="sldNum" sz="quarter" idx="12"/>
          </p:nvPr>
        </p:nvSpPr>
        <p:spPr/>
        <p:txBody>
          <a:bodyPr/>
          <a:lstStyle/>
          <a:p>
            <a:fld id="{CFA63F83-45C1-4EDA-8487-1B7263A49B7C}" type="slidenum">
              <a:rPr lang="de-DE" smtClean="0"/>
              <a:t>47</a:t>
            </a:fld>
            <a:endParaRPr lang="de-DE"/>
          </a:p>
        </p:txBody>
      </p:sp>
    </p:spTree>
    <p:extLst>
      <p:ext uri="{BB962C8B-B14F-4D97-AF65-F5344CB8AC3E}">
        <p14:creationId xmlns:p14="http://schemas.microsoft.com/office/powerpoint/2010/main" val="1432582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5F9B-B686-4F59-B492-7FB4E24559B1}"/>
              </a:ext>
            </a:extLst>
          </p:cNvPr>
          <p:cNvSpPr>
            <a:spLocks noGrp="1"/>
          </p:cNvSpPr>
          <p:nvPr>
            <p:ph type="title"/>
          </p:nvPr>
        </p:nvSpPr>
        <p:spPr>
          <a:xfrm>
            <a:off x="413321" y="203135"/>
            <a:ext cx="4768278" cy="1325563"/>
          </a:xfrm>
        </p:spPr>
        <p:txBody>
          <a:bodyPr>
            <a:noAutofit/>
          </a:bodyPr>
          <a:lstStyle/>
          <a:p>
            <a:r>
              <a:rPr lang="de-DE" sz="2400" b="1" dirty="0">
                <a:latin typeface="Calibri" panose="020F0502020204030204" pitchFamily="34" charset="0"/>
                <a:cs typeface="Calibri" panose="020F0502020204030204" pitchFamily="34" charset="0"/>
              </a:rPr>
              <a:t>Unter postnormalen Bedingungen</a:t>
            </a:r>
            <a:r>
              <a:rPr lang="de-DE" sz="2400" dirty="0">
                <a:latin typeface="Calibri" panose="020F0502020204030204" pitchFamily="34" charset="0"/>
                <a:cs typeface="Calibri" panose="020F0502020204030204" pitchFamily="34" charset="0"/>
              </a:rPr>
              <a:t> verändert sich, wie Wissenschaft funktioniert.</a:t>
            </a:r>
            <a:endParaRPr lang="en-US" sz="2400" b="1" dirty="0">
              <a:latin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1A5EA86D-F80B-44DD-A5A9-6D87EDA9647D}"/>
              </a:ext>
            </a:extLst>
          </p:cNvPr>
          <p:cNvSpPr>
            <a:spLocks noGrp="1"/>
          </p:cNvSpPr>
          <p:nvPr>
            <p:ph idx="1"/>
          </p:nvPr>
        </p:nvSpPr>
        <p:spPr>
          <a:xfrm>
            <a:off x="413321" y="1555037"/>
            <a:ext cx="5185046" cy="5099828"/>
          </a:xfrm>
        </p:spPr>
        <p:txBody>
          <a:bodyPr>
            <a:noAutofit/>
          </a:bodyPr>
          <a:lstStyle/>
          <a:p>
            <a:r>
              <a:rPr lang="de-DE" sz="1800" dirty="0">
                <a:latin typeface="Calibri" panose="020F0502020204030204" pitchFamily="34" charset="0"/>
                <a:cs typeface="Calibri" panose="020F0502020204030204" pitchFamily="34" charset="0"/>
              </a:rPr>
              <a:t>Wissenschaftliche Wissensansprüche werden vor allem dann als gut betrachtet, wenn ihr gesellschaftlicher Nutzen hoch ist – nicht nur im technischen Sinne, sondern auch im Hinblick auf die Stärkung kultureller Wissensansprüche.</a:t>
            </a:r>
          </a:p>
          <a:p>
            <a:r>
              <a:rPr lang="de-DE" sz="1800" dirty="0">
                <a:latin typeface="Calibri" panose="020F0502020204030204" pitchFamily="34" charset="0"/>
                <a:cs typeface="Calibri" panose="020F0502020204030204" pitchFamily="34" charset="0"/>
              </a:rPr>
              <a:t>Methodische Strenge und Offenheit für alternative Erklärungen verlieren an Bedeutung.</a:t>
            </a:r>
          </a:p>
          <a:p>
            <a:r>
              <a:rPr lang="de-DE" sz="1800" dirty="0">
                <a:latin typeface="Calibri" panose="020F0502020204030204" pitchFamily="34" charset="0"/>
                <a:cs typeface="Calibri" panose="020F0502020204030204" pitchFamily="34" charset="0"/>
              </a:rPr>
              <a:t>Postnormale Bedingungen führen zu Veränderungen in der wissenschaftlichen Organisation – Programmen, der Wahrnehmung führender Wissenschaftler–, die wiederum in die Gesellschaft zurückwirken, die  a-priori dominanten  Weltanschauungen zu stützen (Klimakatastrophe und Fake News).</a:t>
            </a:r>
          </a:p>
          <a:p>
            <a:r>
              <a:rPr lang="de-DE" sz="1800" dirty="0">
                <a:latin typeface="Calibri" panose="020F0502020204030204" pitchFamily="34" charset="0"/>
                <a:cs typeface="Calibri" panose="020F0502020204030204" pitchFamily="34" charset="0"/>
              </a:rPr>
              <a:t>In der Klimawissenschaft sehen zahlreiche Akteure es als Hauptaufgabe der wissenschaftlichen Gemeinschaft, „Menschen zum Handeln gegen den Klimawandel zu motivieren“.</a:t>
            </a:r>
            <a:endParaRPr lang="en-US" sz="1800" dirty="0">
              <a:latin typeface="Calibri" panose="020F0502020204030204" pitchFamily="34" charset="0"/>
              <a:cs typeface="Calibri" panose="020F0502020204030204" pitchFamily="34" charset="0"/>
            </a:endParaRPr>
          </a:p>
        </p:txBody>
      </p:sp>
      <p:sp>
        <p:nvSpPr>
          <p:cNvPr id="7" name="Fußzeilenplatzhalter 6">
            <a:extLst>
              <a:ext uri="{FF2B5EF4-FFF2-40B4-BE49-F238E27FC236}">
                <a16:creationId xmlns:a16="http://schemas.microsoft.com/office/drawing/2014/main" id="{3EB223BC-5E33-4820-91D8-44670AD6F6FF}"/>
              </a:ext>
            </a:extLst>
          </p:cNvPr>
          <p:cNvSpPr>
            <a:spLocks noGrp="1"/>
          </p:cNvSpPr>
          <p:nvPr>
            <p:ph type="ftr" sz="quarter" idx="11"/>
          </p:nvPr>
        </p:nvSpPr>
        <p:spPr/>
        <p:txBody>
          <a:bodyPr/>
          <a:lstStyle/>
          <a:p>
            <a:r>
              <a:rPr lang="de-DE"/>
              <a:t>RPP-Seminar</a:t>
            </a:r>
          </a:p>
        </p:txBody>
      </p:sp>
      <p:sp>
        <p:nvSpPr>
          <p:cNvPr id="8" name="Foliennummernplatzhalter 7">
            <a:extLst>
              <a:ext uri="{FF2B5EF4-FFF2-40B4-BE49-F238E27FC236}">
                <a16:creationId xmlns:a16="http://schemas.microsoft.com/office/drawing/2014/main" id="{2AD40BFB-481B-4A6C-9592-46A1CAB76E5A}"/>
              </a:ext>
            </a:extLst>
          </p:cNvPr>
          <p:cNvSpPr>
            <a:spLocks noGrp="1"/>
          </p:cNvSpPr>
          <p:nvPr>
            <p:ph type="sldNum" sz="quarter" idx="12"/>
          </p:nvPr>
        </p:nvSpPr>
        <p:spPr/>
        <p:txBody>
          <a:bodyPr/>
          <a:lstStyle/>
          <a:p>
            <a:fld id="{CFA63F83-45C1-4EDA-8487-1B7263A49B7C}" type="slidenum">
              <a:rPr lang="de-DE" smtClean="0"/>
              <a:t>48</a:t>
            </a:fld>
            <a:endParaRPr lang="de-DE"/>
          </a:p>
        </p:txBody>
      </p:sp>
      <p:graphicFrame>
        <p:nvGraphicFramePr>
          <p:cNvPr id="4" name="Objekt 3">
            <a:extLst>
              <a:ext uri="{FF2B5EF4-FFF2-40B4-BE49-F238E27FC236}">
                <a16:creationId xmlns:a16="http://schemas.microsoft.com/office/drawing/2014/main" id="{3C4FF6E4-638F-46C4-B3CA-01D84E7AC8FF}"/>
              </a:ext>
            </a:extLst>
          </p:cNvPr>
          <p:cNvGraphicFramePr>
            <a:graphicFrameLocks noChangeAspect="1"/>
          </p:cNvGraphicFramePr>
          <p:nvPr>
            <p:extLst>
              <p:ext uri="{D42A27DB-BD31-4B8C-83A1-F6EECF244321}">
                <p14:modId xmlns:p14="http://schemas.microsoft.com/office/powerpoint/2010/main" val="307498218"/>
              </p:ext>
            </p:extLst>
          </p:nvPr>
        </p:nvGraphicFramePr>
        <p:xfrm>
          <a:off x="5800347" y="309563"/>
          <a:ext cx="6175375" cy="6046787"/>
        </p:xfrm>
        <a:graphic>
          <a:graphicData uri="http://schemas.openxmlformats.org/presentationml/2006/ole">
            <mc:AlternateContent xmlns:mc="http://schemas.openxmlformats.org/markup-compatibility/2006">
              <mc:Choice xmlns:v="urn:schemas-microsoft-com:vml" Requires="v">
                <p:oleObj name="Plot" r:id="rId2" imgW="6174720" imgH="6046560" progId="Grapher.Document">
                  <p:embed/>
                </p:oleObj>
              </mc:Choice>
              <mc:Fallback>
                <p:oleObj name="Plot" r:id="rId2" imgW="6174720" imgH="6046560" progId="Grapher.Document">
                  <p:embed/>
                  <p:pic>
                    <p:nvPicPr>
                      <p:cNvPr id="4" name="Objekt 3">
                        <a:extLst>
                          <a:ext uri="{FF2B5EF4-FFF2-40B4-BE49-F238E27FC236}">
                            <a16:creationId xmlns:a16="http://schemas.microsoft.com/office/drawing/2014/main" id="{3C4FF6E4-638F-46C4-B3CA-01D84E7AC8FF}"/>
                          </a:ext>
                        </a:extLst>
                      </p:cNvPr>
                      <p:cNvPicPr/>
                      <p:nvPr/>
                    </p:nvPicPr>
                    <p:blipFill>
                      <a:blip r:embed="rId3"/>
                      <a:stretch>
                        <a:fillRect/>
                      </a:stretch>
                    </p:blipFill>
                    <p:spPr>
                      <a:xfrm>
                        <a:off x="5800347" y="309563"/>
                        <a:ext cx="6175375" cy="6046787"/>
                      </a:xfrm>
                      <a:prstGeom prst="rect">
                        <a:avLst/>
                      </a:prstGeom>
                    </p:spPr>
                  </p:pic>
                </p:oleObj>
              </mc:Fallback>
            </mc:AlternateContent>
          </a:graphicData>
        </a:graphic>
      </p:graphicFrame>
    </p:spTree>
    <p:extLst>
      <p:ext uri="{BB962C8B-B14F-4D97-AF65-F5344CB8AC3E}">
        <p14:creationId xmlns:p14="http://schemas.microsoft.com/office/powerpoint/2010/main" val="13837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4294967295"/>
          </p:nvPr>
        </p:nvSpPr>
        <p:spPr>
          <a:xfrm>
            <a:off x="718457" y="1052736"/>
            <a:ext cx="10660743" cy="5472608"/>
          </a:xfrm>
          <a:ln/>
        </p:spPr>
        <p:txBody>
          <a:bodyPr>
            <a:normAutofit/>
          </a:bodyPr>
          <a:lstStyle/>
          <a:p>
            <a:pPr>
              <a:lnSpc>
                <a:spcPct val="110000"/>
              </a:lnSpc>
            </a:pPr>
            <a:r>
              <a:rPr lang="en-US" sz="1800" dirty="0">
                <a:latin typeface="Calibri" panose="020F0502020204030204" pitchFamily="34" charset="0"/>
                <a:cs typeface="Calibri" panose="020F0502020204030204" pitchFamily="34" charset="0"/>
              </a:rPr>
              <a:t>Die </a:t>
            </a:r>
            <a:r>
              <a:rPr lang="en-US" sz="1800" dirty="0" err="1">
                <a:latin typeface="Calibri" panose="020F0502020204030204" pitchFamily="34" charset="0"/>
                <a:cs typeface="Calibri" panose="020F0502020204030204" pitchFamily="34" charset="0"/>
              </a:rPr>
              <a:t>Interaktion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zwischen</a:t>
            </a:r>
            <a:r>
              <a:rPr lang="en-US" sz="1800" dirty="0">
                <a:latin typeface="Calibri" panose="020F0502020204030204" pitchFamily="34" charset="0"/>
                <a:cs typeface="Calibri" panose="020F0502020204030204" pitchFamily="34" charset="0"/>
              </a:rPr>
              <a:t> Wissenschaft, </a:t>
            </a:r>
            <a:r>
              <a:rPr lang="en-US" sz="1800" dirty="0" err="1">
                <a:latin typeface="Calibri" panose="020F0502020204030204" pitchFamily="34" charset="0"/>
                <a:cs typeface="Calibri" panose="020F0502020204030204" pitchFamily="34" charset="0"/>
              </a:rPr>
              <a:t>Politik</a:t>
            </a:r>
            <a:r>
              <a:rPr lang="en-US" sz="1800" dirty="0">
                <a:latin typeface="Calibri" panose="020F0502020204030204" pitchFamily="34" charset="0"/>
                <a:cs typeface="Calibri" panose="020F0502020204030204" pitchFamily="34" charset="0"/>
              </a:rPr>
              <a:t> und </a:t>
            </a:r>
            <a:r>
              <a:rPr lang="en-US" sz="1800" dirty="0" err="1">
                <a:latin typeface="Calibri" panose="020F0502020204030204" pitchFamily="34" charset="0"/>
                <a:cs typeface="Calibri" panose="020F0502020204030204" pitchFamily="34" charset="0"/>
              </a:rPr>
              <a:t>Öffentlichkeit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kein</a:t>
            </a:r>
            <a:r>
              <a:rPr lang="en-US" sz="1800" dirty="0">
                <a:latin typeface="Calibri" panose="020F0502020204030204" pitchFamily="34" charset="0"/>
                <a:cs typeface="Calibri" panose="020F0502020204030204" pitchFamily="34" charset="0"/>
              </a:rPr>
              <a:t> Fall von „Wissen </a:t>
            </a:r>
            <a:r>
              <a:rPr lang="en-US" sz="1800" dirty="0" err="1">
                <a:latin typeface="Calibri" panose="020F0502020204030204" pitchFamily="34" charset="0"/>
                <a:cs typeface="Calibri" panose="020F0502020204030204" pitchFamily="34" charset="0"/>
              </a:rPr>
              <a:t>spricht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zu</a:t>
            </a:r>
            <a:r>
              <a:rPr lang="en-US" sz="1800" dirty="0">
                <a:latin typeface="Calibri" panose="020F0502020204030204" pitchFamily="34" charset="0"/>
                <a:cs typeface="Calibri" panose="020F0502020204030204" pitchFamily="34" charset="0"/>
              </a:rPr>
              <a:t> Macht“.  </a:t>
            </a:r>
          </a:p>
          <a:p>
            <a:pPr>
              <a:lnSpc>
                <a:spcPct val="110000"/>
              </a:lnSpc>
            </a:pPr>
            <a:r>
              <a:rPr lang="en-US" sz="1800" dirty="0">
                <a:latin typeface="Calibri" panose="020F0502020204030204" pitchFamily="34" charset="0"/>
                <a:cs typeface="Calibri" panose="020F0502020204030204" pitchFamily="34" charset="0"/>
              </a:rPr>
              <a:t>Das Problem </a:t>
            </a:r>
            <a:r>
              <a:rPr lang="en-US" sz="1800" dirty="0" err="1">
                <a:latin typeface="Calibri" panose="020F0502020204030204" pitchFamily="34" charset="0"/>
                <a:cs typeface="Calibri" panose="020F0502020204030204" pitchFamily="34" charset="0"/>
              </a:rPr>
              <a:t>liegt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darin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dass</a:t>
            </a:r>
            <a:r>
              <a:rPr lang="en-US" sz="1800" dirty="0">
                <a:latin typeface="Calibri" panose="020F0502020204030204" pitchFamily="34" charset="0"/>
                <a:cs typeface="Calibri" panose="020F0502020204030204" pitchFamily="34" charset="0"/>
              </a:rPr>
              <a:t> die </a:t>
            </a:r>
            <a:r>
              <a:rPr lang="en-US" sz="1800" dirty="0" err="1">
                <a:latin typeface="Calibri" panose="020F0502020204030204" pitchFamily="34" charset="0"/>
                <a:cs typeface="Calibri" panose="020F0502020204030204" pitchFamily="34" charset="0"/>
              </a:rPr>
              <a:t>Öffentlichkeit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dumm</a:t>
            </a:r>
            <a:r>
              <a:rPr lang="en-US" sz="1800" dirty="0">
                <a:latin typeface="Calibri" panose="020F0502020204030204" pitchFamily="34" charset="0"/>
                <a:cs typeface="Calibri" panose="020F0502020204030204" pitchFamily="34" charset="0"/>
              </a:rPr>
              <a:t> oder </a:t>
            </a:r>
            <a:r>
              <a:rPr lang="en-US" sz="1800" dirty="0" err="1">
                <a:latin typeface="Calibri" panose="020F0502020204030204" pitchFamily="34" charset="0"/>
                <a:cs typeface="Calibri" panose="020F0502020204030204" pitchFamily="34" charset="0"/>
              </a:rPr>
              <a:t>ungebildet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wäre</a:t>
            </a:r>
            <a:r>
              <a:rPr lang="en-US" sz="1800" dirty="0">
                <a:latin typeface="Calibri" panose="020F0502020204030204" pitchFamily="34" charset="0"/>
                <a:cs typeface="Calibri" panose="020F0502020204030204" pitchFamily="34" charset="0"/>
              </a:rPr>
              <a:t>. Das “gap model“, </a:t>
            </a:r>
            <a:r>
              <a:rPr lang="en-US" sz="1800" dirty="0" err="1">
                <a:latin typeface="Calibri" panose="020F0502020204030204" pitchFamily="34" charset="0"/>
                <a:cs typeface="Calibri" panose="020F0502020204030204" pitchFamily="34" charset="0"/>
              </a:rPr>
              <a:t>wonach</a:t>
            </a:r>
            <a:r>
              <a:rPr lang="en-US" sz="1800" dirty="0">
                <a:latin typeface="Calibri" panose="020F0502020204030204" pitchFamily="34" charset="0"/>
                <a:cs typeface="Calibri" panose="020F0502020204030204" pitchFamily="34" charset="0"/>
              </a:rPr>
              <a:t> Menschen das Problem </a:t>
            </a:r>
            <a:r>
              <a:rPr lang="en-US" sz="1800" dirty="0" err="1">
                <a:latin typeface="Calibri" panose="020F0502020204030204" pitchFamily="34" charset="0"/>
                <a:cs typeface="Calibri" panose="020F0502020204030204" pitchFamily="34" charset="0"/>
              </a:rPr>
              <a:t>nur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verstünden</a:t>
            </a:r>
            <a:r>
              <a:rPr lang="en-US" sz="1800" dirty="0">
                <a:latin typeface="Calibri" panose="020F0502020204030204" pitchFamily="34" charset="0"/>
                <a:cs typeface="Calibri" panose="020F0502020204030204" pitchFamily="34" charset="0"/>
              </a:rPr>
              <a:t> und </a:t>
            </a:r>
            <a:r>
              <a:rPr lang="en-US" sz="1800" dirty="0" err="1">
                <a:latin typeface="Calibri" panose="020F0502020204030204" pitchFamily="34" charset="0"/>
                <a:cs typeface="Calibri" panose="020F0502020204030204" pitchFamily="34" charset="0"/>
              </a:rPr>
              <a:t>bei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richtiger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Belehrung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schon</a:t>
            </a:r>
            <a:r>
              <a:rPr lang="en-US" sz="1800" dirty="0">
                <a:latin typeface="Calibri" panose="020F0502020204030204" pitchFamily="34" charset="0"/>
                <a:cs typeface="Calibri" panose="020F0502020204030204" pitchFamily="34" charset="0"/>
              </a:rPr>
              <a:t> die </a:t>
            </a:r>
            <a:r>
              <a:rPr lang="en-US" sz="1800" dirty="0" err="1">
                <a:latin typeface="Calibri" panose="020F0502020204030204" pitchFamily="34" charset="0"/>
                <a:cs typeface="Calibri" panose="020F0502020204030204" pitchFamily="34" charset="0"/>
              </a:rPr>
              <a:t>richtigen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Schlüsse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ziehen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würden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falsch</a:t>
            </a:r>
            <a:r>
              <a:rPr lang="en-US" sz="1800" dirty="0">
                <a:latin typeface="Calibri" panose="020F0502020204030204" pitchFamily="34" charset="0"/>
                <a:cs typeface="Calibri" panose="020F0502020204030204" pitchFamily="34" charset="0"/>
              </a:rPr>
              <a:t>.  </a:t>
            </a:r>
          </a:p>
          <a:p>
            <a:pPr>
              <a:lnSpc>
                <a:spcPct val="110000"/>
              </a:lnSpc>
            </a:pPr>
            <a:r>
              <a:rPr lang="en-US" sz="1800" dirty="0">
                <a:latin typeface="Calibri" panose="020F0502020204030204" pitchFamily="34" charset="0"/>
                <a:cs typeface="Calibri" panose="020F0502020204030204" pitchFamily="34" charset="0"/>
              </a:rPr>
              <a:t>Das </a:t>
            </a:r>
            <a:r>
              <a:rPr lang="en-US" sz="1800" dirty="0" err="1">
                <a:latin typeface="Calibri" panose="020F0502020204030204" pitchFamily="34" charset="0"/>
                <a:cs typeface="Calibri" panose="020F0502020204030204" pitchFamily="34" charset="0"/>
              </a:rPr>
              <a:t>eigentliche</a:t>
            </a:r>
            <a:r>
              <a:rPr lang="en-US" sz="1800" dirty="0">
                <a:latin typeface="Calibri" panose="020F0502020204030204" pitchFamily="34" charset="0"/>
                <a:cs typeface="Calibri" panose="020F0502020204030204" pitchFamily="34" charset="0"/>
              </a:rPr>
              <a:t> Problem </a:t>
            </a:r>
            <a:r>
              <a:rPr lang="en-US" sz="1800" dirty="0" err="1">
                <a:latin typeface="Calibri" panose="020F0502020204030204" pitchFamily="34" charset="0"/>
                <a:cs typeface="Calibri" panose="020F0502020204030204" pitchFamily="34" charset="0"/>
              </a:rPr>
              <a:t>ist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dass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wissenschaftliches</a:t>
            </a:r>
            <a:r>
              <a:rPr lang="en-US" sz="1800" dirty="0">
                <a:latin typeface="Calibri" panose="020F0502020204030204" pitchFamily="34" charset="0"/>
                <a:cs typeface="Calibri" panose="020F0502020204030204" pitchFamily="34" charset="0"/>
              </a:rPr>
              <a:t> Wissen auf dem „</a:t>
            </a:r>
            <a:r>
              <a:rPr lang="en-US" sz="1800" dirty="0" err="1">
                <a:latin typeface="Calibri" panose="020F0502020204030204" pitchFamily="34" charset="0"/>
                <a:cs typeface="Calibri" panose="020F0502020204030204" pitchFamily="34" charset="0"/>
              </a:rPr>
              <a:t>Wissensmarkt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mit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anderen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Wissensformen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konkurriert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vorwissenschaftlichem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veraltetem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traditionellem</a:t>
            </a:r>
            <a:r>
              <a:rPr lang="en-US" sz="1800" dirty="0">
                <a:latin typeface="Calibri" panose="020F0502020204030204" pitchFamily="34" charset="0"/>
                <a:cs typeface="Calibri" panose="020F0502020204030204" pitchFamily="34" charset="0"/>
              </a:rPr>
              <a:t> oder von </a:t>
            </a:r>
            <a:r>
              <a:rPr lang="en-US" sz="1800" dirty="0" err="1">
                <a:latin typeface="Calibri" panose="020F0502020204030204" pitchFamily="34" charset="0"/>
                <a:cs typeface="Calibri" panose="020F0502020204030204" pitchFamily="34" charset="0"/>
              </a:rPr>
              <a:t>Interessen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verzerrtem</a:t>
            </a:r>
            <a:r>
              <a:rPr lang="en-US" sz="1800" dirty="0">
                <a:latin typeface="Calibri" panose="020F0502020204030204" pitchFamily="34" charset="0"/>
                <a:cs typeface="Calibri" panose="020F0502020204030204" pitchFamily="34" charset="0"/>
              </a:rPr>
              <a:t> Wissen). </a:t>
            </a:r>
            <a:r>
              <a:rPr lang="en-US" sz="1800" dirty="0" err="1">
                <a:latin typeface="Calibri" panose="020F0502020204030204" pitchFamily="34" charset="0"/>
                <a:cs typeface="Calibri" panose="020F0502020204030204" pitchFamily="34" charset="0"/>
              </a:rPr>
              <a:t>Wissenschaftliches</a:t>
            </a:r>
            <a:r>
              <a:rPr lang="en-US" sz="1800" dirty="0">
                <a:latin typeface="Calibri" panose="020F0502020204030204" pitchFamily="34" charset="0"/>
                <a:cs typeface="Calibri" panose="020F0502020204030204" pitchFamily="34" charset="0"/>
              </a:rPr>
              <a:t> Wissen „</a:t>
            </a:r>
            <a:r>
              <a:rPr lang="en-US" sz="1800" dirty="0" err="1">
                <a:latin typeface="Calibri" panose="020F0502020204030204" pitchFamily="34" charset="0"/>
                <a:cs typeface="Calibri" panose="020F0502020204030204" pitchFamily="34" charset="0"/>
              </a:rPr>
              <a:t>gewinnt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diesen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Wettbewerb</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automatisch</a:t>
            </a:r>
            <a:r>
              <a:rPr lang="en-US" sz="1800" dirty="0">
                <a:latin typeface="Calibri" panose="020F0502020204030204" pitchFamily="34" charset="0"/>
                <a:cs typeface="Calibri" panose="020F0502020204030204" pitchFamily="34" charset="0"/>
              </a:rPr>
              <a:t>.  </a:t>
            </a:r>
          </a:p>
          <a:p>
            <a:pPr>
              <a:lnSpc>
                <a:spcPct val="110000"/>
              </a:lnSpc>
            </a:pPr>
            <a:r>
              <a:rPr lang="en-US" sz="1800" dirty="0">
                <a:latin typeface="Calibri" panose="020F0502020204030204" pitchFamily="34" charset="0"/>
                <a:cs typeface="Calibri" panose="020F0502020204030204" pitchFamily="34" charset="0"/>
              </a:rPr>
              <a:t>Der </a:t>
            </a:r>
            <a:r>
              <a:rPr lang="en-US" sz="1800" dirty="0" err="1">
                <a:latin typeface="Calibri" panose="020F0502020204030204" pitchFamily="34" charset="0"/>
                <a:cs typeface="Calibri" panose="020F0502020204030204" pitchFamily="34" charset="0"/>
              </a:rPr>
              <a:t>soziale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Prozess</a:t>
            </a:r>
            <a:r>
              <a:rPr lang="en-US" sz="1800" dirty="0">
                <a:latin typeface="Calibri" panose="020F0502020204030204" pitchFamily="34" charset="0"/>
                <a:cs typeface="Calibri" panose="020F0502020204030204" pitchFamily="34" charset="0"/>
              </a:rPr>
              <a:t> „Wissenschaft“ </a:t>
            </a:r>
            <a:r>
              <a:rPr lang="en-US" sz="1800" dirty="0" err="1">
                <a:latin typeface="Calibri" panose="020F0502020204030204" pitchFamily="34" charset="0"/>
                <a:cs typeface="Calibri" panose="020F0502020204030204" pitchFamily="34" charset="0"/>
              </a:rPr>
              <a:t>wird</a:t>
            </a:r>
            <a:r>
              <a:rPr lang="en-US" sz="1800" dirty="0">
                <a:latin typeface="Calibri" panose="020F0502020204030204" pitchFamily="34" charset="0"/>
                <a:cs typeface="Calibri" panose="020F0502020204030204" pitchFamily="34" charset="0"/>
              </a:rPr>
              <a:t> von </a:t>
            </a:r>
            <a:r>
              <a:rPr lang="en-US" sz="1800" dirty="0" err="1">
                <a:latin typeface="Calibri" panose="020F0502020204030204" pitchFamily="34" charset="0"/>
                <a:cs typeface="Calibri" panose="020F0502020204030204" pitchFamily="34" charset="0"/>
              </a:rPr>
              <a:t>diesen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anderen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Wissensformen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beeinflusst</a:t>
            </a:r>
            <a:r>
              <a:rPr lang="en-US" sz="1800" dirty="0">
                <a:latin typeface="Calibri" panose="020F0502020204030204" pitchFamily="34" charset="0"/>
                <a:cs typeface="Calibri" panose="020F0502020204030204" pitchFamily="34" charset="0"/>
              </a:rPr>
              <a:t>.  </a:t>
            </a:r>
          </a:p>
          <a:p>
            <a:pPr>
              <a:lnSpc>
                <a:spcPct val="110000"/>
              </a:lnSpc>
            </a:pPr>
            <a:r>
              <a:rPr lang="en-US" sz="1800" dirty="0">
                <a:latin typeface="Calibri" panose="020F0502020204030204" pitchFamily="34" charset="0"/>
                <a:cs typeface="Calibri" panose="020F0502020204030204" pitchFamily="34" charset="0"/>
              </a:rPr>
              <a:t>Wissenschaft </a:t>
            </a:r>
            <a:r>
              <a:rPr lang="en-US" sz="1800" dirty="0" err="1">
                <a:latin typeface="Calibri" panose="020F0502020204030204" pitchFamily="34" charset="0"/>
                <a:cs typeface="Calibri" panose="020F0502020204030204" pitchFamily="34" charset="0"/>
              </a:rPr>
              <a:t>kann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objektiv</a:t>
            </a:r>
            <a:r>
              <a:rPr lang="en-US" sz="1800" dirty="0">
                <a:latin typeface="Calibri" panose="020F0502020204030204" pitchFamily="34" charset="0"/>
                <a:cs typeface="Calibri" panose="020F0502020204030204" pitchFamily="34" charset="0"/>
              </a:rPr>
              <a:t> sein – </a:t>
            </a:r>
            <a:r>
              <a:rPr lang="en-US" sz="1800" dirty="0" err="1">
                <a:latin typeface="Calibri" panose="020F0502020204030204" pitchFamily="34" charset="0"/>
                <a:cs typeface="Calibri" panose="020F0502020204030204" pitchFamily="34" charset="0"/>
              </a:rPr>
              <a:t>sollte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aber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dennoch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danach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streben</a:t>
            </a:r>
            <a:r>
              <a:rPr lang="en-US" sz="1800" dirty="0">
                <a:latin typeface="Calibri" panose="020F0502020204030204" pitchFamily="34" charset="0"/>
                <a:cs typeface="Calibri" panose="020F0502020204030204" pitchFamily="34" charset="0"/>
              </a:rPr>
              <a:t>.  </a:t>
            </a:r>
          </a:p>
        </p:txBody>
      </p:sp>
      <p:sp>
        <p:nvSpPr>
          <p:cNvPr id="124931" name="Text Box 4"/>
          <p:cNvSpPr txBox="1">
            <a:spLocks noChangeArrowheads="1"/>
          </p:cNvSpPr>
          <p:nvPr/>
        </p:nvSpPr>
        <p:spPr bwMode="auto">
          <a:xfrm>
            <a:off x="3800557" y="271830"/>
            <a:ext cx="4608513" cy="584775"/>
          </a:xfrm>
          <a:prstGeom prst="rect">
            <a:avLst/>
          </a:prstGeom>
          <a:noFill/>
          <a:ln w="9525">
            <a:noFill/>
            <a:miter lim="800000"/>
            <a:headEnd/>
            <a:tailEnd/>
          </a:ln>
        </p:spPr>
        <p:txBody>
          <a:bodyPr wrap="square">
            <a:spAutoFit/>
          </a:bodyPr>
          <a:lstStyle/>
          <a:p>
            <a:pPr algn="ctr">
              <a:spcBef>
                <a:spcPct val="50000"/>
              </a:spcBef>
            </a:pPr>
            <a:r>
              <a:rPr lang="en-US" sz="3200" b="1" dirty="0" err="1">
                <a:latin typeface="Calibri" panose="020F0502020204030204" pitchFamily="34" charset="0"/>
                <a:cs typeface="Calibri" panose="020F0502020204030204" pitchFamily="34" charset="0"/>
              </a:rPr>
              <a:t>Wissensmarkt</a:t>
            </a:r>
            <a:endParaRPr lang="en-US" sz="3200" b="1" dirty="0">
              <a:latin typeface="Calibri" panose="020F0502020204030204" pitchFamily="34" charset="0"/>
              <a:cs typeface="Calibri" panose="020F0502020204030204" pitchFamily="34" charset="0"/>
            </a:endParaRPr>
          </a:p>
        </p:txBody>
      </p:sp>
      <p:sp>
        <p:nvSpPr>
          <p:cNvPr id="3" name="Fußzeilenplatzhalter 2">
            <a:extLst>
              <a:ext uri="{FF2B5EF4-FFF2-40B4-BE49-F238E27FC236}">
                <a16:creationId xmlns:a16="http://schemas.microsoft.com/office/drawing/2014/main" id="{B8ED7302-09E1-45FA-9E1B-B3231273E358}"/>
              </a:ext>
            </a:extLst>
          </p:cNvPr>
          <p:cNvSpPr>
            <a:spLocks noGrp="1"/>
          </p:cNvSpPr>
          <p:nvPr>
            <p:ph type="ftr" sz="quarter" idx="11"/>
          </p:nvPr>
        </p:nvSpPr>
        <p:spPr/>
        <p:txBody>
          <a:bodyPr/>
          <a:lstStyle/>
          <a:p>
            <a:r>
              <a:rPr lang="de-DE"/>
              <a:t>RPP-Seminar</a:t>
            </a:r>
          </a:p>
        </p:txBody>
      </p:sp>
      <p:sp>
        <p:nvSpPr>
          <p:cNvPr id="4" name="Foliennummernplatzhalter 3">
            <a:extLst>
              <a:ext uri="{FF2B5EF4-FFF2-40B4-BE49-F238E27FC236}">
                <a16:creationId xmlns:a16="http://schemas.microsoft.com/office/drawing/2014/main" id="{DC34CB65-206F-4F4D-BBC6-0D6D30A99B41}"/>
              </a:ext>
            </a:extLst>
          </p:cNvPr>
          <p:cNvSpPr>
            <a:spLocks noGrp="1"/>
          </p:cNvSpPr>
          <p:nvPr>
            <p:ph type="sldNum" sz="quarter" idx="12"/>
          </p:nvPr>
        </p:nvSpPr>
        <p:spPr/>
        <p:txBody>
          <a:bodyPr/>
          <a:lstStyle/>
          <a:p>
            <a:fld id="{CFA63F83-45C1-4EDA-8487-1B7263A49B7C}" type="slidenum">
              <a:rPr lang="de-DE" smtClean="0"/>
              <a:t>49</a:t>
            </a:fld>
            <a:endParaRPr lang="de-DE"/>
          </a:p>
        </p:txBody>
      </p:sp>
    </p:spTree>
    <p:extLst>
      <p:ext uri="{BB962C8B-B14F-4D97-AF65-F5344CB8AC3E}">
        <p14:creationId xmlns:p14="http://schemas.microsoft.com/office/powerpoint/2010/main" val="51743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8">
            <a:extLst>
              <a:ext uri="{FF2B5EF4-FFF2-40B4-BE49-F238E27FC236}">
                <a16:creationId xmlns:a16="http://schemas.microsoft.com/office/drawing/2014/main" id="{94158AF2-4885-4F47-8242-1A13C8F4EFC1}"/>
              </a:ext>
            </a:extLst>
          </p:cNvPr>
          <p:cNvSpPr txBox="1">
            <a:spLocks noChangeArrowheads="1"/>
          </p:cNvSpPr>
          <p:nvPr/>
        </p:nvSpPr>
        <p:spPr bwMode="auto">
          <a:xfrm>
            <a:off x="152993" y="384100"/>
            <a:ext cx="10649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de-DE" sz="3200" b="1" err="1">
                <a:latin typeface="Calibri" panose="020F0502020204030204" pitchFamily="34" charset="0"/>
                <a:cs typeface="Calibri" panose="020F0502020204030204" pitchFamily="34" charset="0"/>
              </a:rPr>
              <a:t>Strahlungshaushalt</a:t>
            </a:r>
            <a:r>
              <a:rPr lang="en-US" altLang="de-DE" sz="3200" b="1">
                <a:latin typeface="Calibri" panose="020F0502020204030204" pitchFamily="34" charset="0"/>
                <a:cs typeface="Calibri" panose="020F0502020204030204" pitchFamily="34" charset="0"/>
              </a:rPr>
              <a:t> der </a:t>
            </a:r>
            <a:r>
              <a:rPr lang="en-US" altLang="de-DE" sz="3200" b="1" err="1">
                <a:latin typeface="Calibri" panose="020F0502020204030204" pitchFamily="34" charset="0"/>
                <a:cs typeface="Calibri" panose="020F0502020204030204" pitchFamily="34" charset="0"/>
              </a:rPr>
              <a:t>Atmosphäre</a:t>
            </a:r>
            <a:endParaRPr lang="en-US" altLang="de-DE" sz="3200" b="1">
              <a:latin typeface="Calibri" panose="020F0502020204030204" pitchFamily="34" charset="0"/>
              <a:cs typeface="Calibri" panose="020F0502020204030204" pitchFamily="34" charset="0"/>
            </a:endParaRPr>
          </a:p>
        </p:txBody>
      </p:sp>
      <p:pic>
        <p:nvPicPr>
          <p:cNvPr id="24579" name="Picture 9">
            <a:extLst>
              <a:ext uri="{FF2B5EF4-FFF2-40B4-BE49-F238E27FC236}">
                <a16:creationId xmlns:a16="http://schemas.microsoft.com/office/drawing/2014/main" id="{FE0F8352-FB18-4CE3-A675-776A88516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275" y="1220575"/>
            <a:ext cx="7049349"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1B4B14A9-0095-4BE2-BF25-04C9663DC4AE}"/>
              </a:ext>
            </a:extLst>
          </p:cNvPr>
          <p:cNvSpPr txBox="1">
            <a:spLocks noChangeArrowheads="1"/>
          </p:cNvSpPr>
          <p:nvPr/>
        </p:nvSpPr>
        <p:spPr bwMode="auto">
          <a:xfrm>
            <a:off x="242204" y="1229179"/>
            <a:ext cx="46506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de-DE" altLang="de-DE" sz="1800" noProof="1">
                <a:latin typeface="Calibri" panose="020F0502020204030204" pitchFamily="34" charset="0"/>
                <a:cs typeface="Calibri" panose="020F0502020204030204" pitchFamily="34" charset="0"/>
              </a:rPr>
              <a:t>E  =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 E  +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 A </a:t>
            </a:r>
            <a:r>
              <a:rPr lang="de-DE" altLang="de-DE" sz="1800" baseline="-20000" noProof="1">
                <a:latin typeface="Calibri" panose="020F0502020204030204" pitchFamily="34" charset="0"/>
                <a:cs typeface="Calibri" panose="020F0502020204030204" pitchFamily="34" charset="0"/>
              </a:rPr>
              <a:t>	</a:t>
            </a:r>
            <a:endParaRPr lang="de-DE" altLang="de-DE" sz="1800" baseline="-20000">
              <a:latin typeface="Calibri" panose="020F0502020204030204" pitchFamily="34" charset="0"/>
              <a:cs typeface="Calibri" panose="020F0502020204030204" pitchFamily="34" charset="0"/>
            </a:endParaRPr>
          </a:p>
          <a:p>
            <a:pPr eaLnBrk="1" hangingPunct="1">
              <a:spcBef>
                <a:spcPct val="50000"/>
              </a:spcBef>
            </a:pPr>
            <a:r>
              <a:rPr lang="de-DE" altLang="de-DE" sz="1800" noProof="1">
                <a:latin typeface="Calibri" panose="020F0502020204030204" pitchFamily="34" charset="0"/>
                <a:cs typeface="Calibri" panose="020F0502020204030204" pitchFamily="34" charset="0"/>
              </a:rPr>
              <a:t>Mit </a:t>
            </a:r>
            <a:r>
              <a:rPr lang="de-DE" altLang="de-DE" sz="1800" i="1" noProof="1">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 = Albedo</a:t>
            </a:r>
          </a:p>
          <a:p>
            <a:pPr eaLnBrk="1" hangingPunct="1">
              <a:spcBef>
                <a:spcPct val="50000"/>
              </a:spcBef>
            </a:pPr>
            <a:r>
              <a:rPr lang="de-DE" altLang="de-DE" sz="1800" noProof="1">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 = Transmissivität</a:t>
            </a:r>
          </a:p>
          <a:p>
            <a:pPr eaLnBrk="1" hangingPunct="1">
              <a:spcBef>
                <a:spcPct val="50000"/>
              </a:spcBef>
            </a:pPr>
            <a:r>
              <a:rPr lang="de-DE" altLang="de-DE" sz="1800" noProof="1">
                <a:latin typeface="Calibri" panose="020F0502020204030204" pitchFamily="34" charset="0"/>
                <a:cs typeface="Calibri" panose="020F0502020204030204" pitchFamily="34" charset="0"/>
              </a:rPr>
              <a:t>         E = Kurzwellgie Einstrahlung der </a:t>
            </a:r>
            <a:r>
              <a:rPr lang="da-DK" altLang="de-DE" sz="1800" noProof="1">
                <a:latin typeface="Calibri" panose="020F0502020204030204" pitchFamily="34" charset="0"/>
                <a:cs typeface="Calibri" panose="020F0502020204030204" pitchFamily="34" charset="0"/>
              </a:rPr>
              <a:t>S</a:t>
            </a:r>
            <a:r>
              <a:rPr lang="de-DE" altLang="de-DE" sz="1800" noProof="1">
                <a:latin typeface="Calibri" panose="020F0502020204030204" pitchFamily="34" charset="0"/>
                <a:cs typeface="Calibri" panose="020F0502020204030204" pitchFamily="34" charset="0"/>
              </a:rPr>
              <a:t>onne</a:t>
            </a:r>
          </a:p>
          <a:p>
            <a:pPr eaLnBrk="1" hangingPunct="1">
              <a:spcBef>
                <a:spcPct val="50000"/>
              </a:spcBef>
            </a:pPr>
            <a:r>
              <a:rPr lang="de-DE" altLang="de-DE" sz="1800" noProof="1">
                <a:latin typeface="Calibri" panose="020F0502020204030204" pitchFamily="34" charset="0"/>
                <a:cs typeface="Calibri" panose="020F0502020204030204" pitchFamily="34" charset="0"/>
              </a:rPr>
              <a:t>         A = Langwellige Wärmestrahlung = </a:t>
            </a:r>
            <a:r>
              <a:rPr lang="de-DE" altLang="de-DE" sz="1800" noProof="1">
                <a:latin typeface="Symbol" panose="05050102010706020507" pitchFamily="18" charset="2"/>
              </a:rPr>
              <a:t>s</a:t>
            </a:r>
            <a:r>
              <a:rPr lang="de-DE" altLang="de-DE" sz="1800" noProof="1">
                <a:latin typeface="Calibri" panose="020F0502020204030204" pitchFamily="34" charset="0"/>
                <a:cs typeface="Calibri" panose="020F0502020204030204" pitchFamily="34" charset="0"/>
              </a:rPr>
              <a:t>T</a:t>
            </a:r>
            <a:r>
              <a:rPr lang="de-DE" altLang="de-DE" sz="1800" baseline="30000" noProof="1">
                <a:latin typeface="Calibri" panose="020F0502020204030204" pitchFamily="34" charset="0"/>
                <a:cs typeface="Calibri" panose="020F0502020204030204" pitchFamily="34" charset="0"/>
              </a:rPr>
              <a:t>4</a:t>
            </a:r>
            <a:r>
              <a:rPr lang="de-DE" altLang="de-DE" sz="1800" noProof="1">
                <a:latin typeface="Calibri" panose="020F0502020204030204" pitchFamily="34" charset="0"/>
                <a:cs typeface="Calibri" panose="020F0502020204030204" pitchFamily="34" charset="0"/>
              </a:rPr>
              <a:t>	</a:t>
            </a:r>
          </a:p>
        </p:txBody>
      </p:sp>
      <p:graphicFrame>
        <p:nvGraphicFramePr>
          <p:cNvPr id="6" name="Object 2">
            <a:extLst>
              <a:ext uri="{FF2B5EF4-FFF2-40B4-BE49-F238E27FC236}">
                <a16:creationId xmlns:a16="http://schemas.microsoft.com/office/drawing/2014/main" id="{BBFAC8CC-4AF1-47CF-9CDC-5A15C63695BA}"/>
              </a:ext>
            </a:extLst>
          </p:cNvPr>
          <p:cNvGraphicFramePr>
            <a:graphicFrameLocks noChangeAspect="1"/>
          </p:cNvGraphicFramePr>
          <p:nvPr/>
        </p:nvGraphicFramePr>
        <p:xfrm>
          <a:off x="407444" y="3364331"/>
          <a:ext cx="3854321" cy="749300"/>
        </p:xfrm>
        <a:graphic>
          <a:graphicData uri="http://schemas.openxmlformats.org/presentationml/2006/ole">
            <mc:AlternateContent xmlns:mc="http://schemas.openxmlformats.org/markup-compatibility/2006">
              <mc:Choice xmlns:v="urn:schemas-microsoft-com:vml" Requires="v">
                <p:oleObj name="Equation" r:id="rId4" imgW="3860800" imgH="749300" progId="Equation.3">
                  <p:embed/>
                </p:oleObj>
              </mc:Choice>
              <mc:Fallback>
                <p:oleObj name="Equation" r:id="rId4" imgW="3860800" imgH="749300" progId="Equation.3">
                  <p:embed/>
                  <p:pic>
                    <p:nvPicPr>
                      <p:cNvPr id="6" name="Object 2">
                        <a:extLst>
                          <a:ext uri="{FF2B5EF4-FFF2-40B4-BE49-F238E27FC236}">
                            <a16:creationId xmlns:a16="http://schemas.microsoft.com/office/drawing/2014/main" id="{BBFAC8CC-4AF1-47CF-9CDC-5A15C6369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44" y="3364331"/>
                        <a:ext cx="3854321" cy="749300"/>
                      </a:xfrm>
                      <a:prstGeom prst="rect">
                        <a:avLst/>
                      </a:prstGeom>
                      <a:noFill/>
                      <a:ln>
                        <a:noFill/>
                      </a:ln>
                      <a:effectLst/>
                    </p:spPr>
                  </p:pic>
                </p:oleObj>
              </mc:Fallback>
            </mc:AlternateContent>
          </a:graphicData>
        </a:graphic>
      </p:graphicFrame>
      <p:sp>
        <p:nvSpPr>
          <p:cNvPr id="7" name="Text Box 10">
            <a:extLst>
              <a:ext uri="{FF2B5EF4-FFF2-40B4-BE49-F238E27FC236}">
                <a16:creationId xmlns:a16="http://schemas.microsoft.com/office/drawing/2014/main" id="{C9695285-783F-4417-ABD3-DE6113E7B510}"/>
              </a:ext>
            </a:extLst>
          </p:cNvPr>
          <p:cNvSpPr txBox="1">
            <a:spLocks noChangeArrowheads="1"/>
          </p:cNvSpPr>
          <p:nvPr/>
        </p:nvSpPr>
        <p:spPr bwMode="auto">
          <a:xfrm>
            <a:off x="304001" y="4519141"/>
            <a:ext cx="458884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de-DE" altLang="de-DE" sz="1800" dirty="0">
                <a:latin typeface="Calibri" panose="020F0502020204030204" pitchFamily="34" charset="0"/>
                <a:cs typeface="Calibri" panose="020F0502020204030204" pitchFamily="34" charset="0"/>
              </a:rPr>
              <a:t>ohne</a:t>
            </a:r>
            <a:r>
              <a:rPr lang="de-DE" altLang="de-DE" sz="1800" noProof="1">
                <a:latin typeface="Calibri" panose="020F0502020204030204" pitchFamily="34" charset="0"/>
                <a:cs typeface="Calibri" panose="020F0502020204030204" pitchFamily="34" charset="0"/>
              </a:rPr>
              <a:t> Atmosphäre </a:t>
            </a:r>
            <a:r>
              <a:rPr lang="de-DE" altLang="de-DE" sz="1800" dirty="0">
                <a:latin typeface="Calibri" panose="020F0502020204030204" pitchFamily="34" charset="0"/>
                <a:cs typeface="Calibri" panose="020F0502020204030204" pitchFamily="34" charset="0"/>
              </a:rPr>
              <a:t>	</a:t>
            </a:r>
            <a:r>
              <a:rPr lang="el-GR" altLang="de-DE" sz="1800" dirty="0">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=1, </a:t>
            </a:r>
            <a:r>
              <a:rPr lang="de-DE" altLang="de-DE" sz="1800" noProof="1">
                <a:latin typeface="Calibri" panose="020F0502020204030204" pitchFamily="34" charset="0"/>
                <a:cs typeface="Calibri" panose="020F0502020204030204" pitchFamily="34" charset="0"/>
                <a:sym typeface="Symbol" panose="05050102010706020507" pitchFamily="18" charset="2"/>
              </a:rPr>
              <a:t> </a:t>
            </a:r>
            <a:r>
              <a:rPr lang="de-DE" altLang="de-DE" sz="1800" noProof="1">
                <a:latin typeface="Calibri" panose="020F0502020204030204" pitchFamily="34" charset="0"/>
                <a:cs typeface="Calibri" panose="020F0502020204030204" pitchFamily="34" charset="0"/>
              </a:rPr>
              <a:t>= 0 : </a:t>
            </a: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rPr>
              <a:t>T</a:t>
            </a:r>
            <a:r>
              <a:rPr lang="de-DE" altLang="de-DE" sz="1800" baseline="-25000" noProof="1">
                <a:latin typeface="Calibri" panose="020F0502020204030204" pitchFamily="34" charset="0"/>
                <a:cs typeface="Calibri" panose="020F0502020204030204" pitchFamily="34" charset="0"/>
              </a:rPr>
              <a:t>eq  </a:t>
            </a:r>
            <a:r>
              <a:rPr lang="de-DE" altLang="de-DE" sz="1800" noProof="1">
                <a:latin typeface="Calibri" panose="020F0502020204030204" pitchFamily="34" charset="0"/>
                <a:cs typeface="Calibri" panose="020F0502020204030204" pitchFamily="34" charset="0"/>
              </a:rPr>
              <a:t>= - 4°C</a:t>
            </a:r>
          </a:p>
          <a:p>
            <a:pPr eaLnBrk="1" hangingPunct="1">
              <a:spcBef>
                <a:spcPct val="50000"/>
              </a:spcBef>
            </a:pPr>
            <a:r>
              <a:rPr lang="da-DK" altLang="de-DE" sz="1800" noProof="1">
                <a:latin typeface="Calibri" panose="020F0502020204030204" pitchFamily="34" charset="0"/>
                <a:cs typeface="Calibri" panose="020F0502020204030204" pitchFamily="34" charset="0"/>
              </a:rPr>
              <a:t>mit gegenwärtiger	</a:t>
            </a:r>
            <a:r>
              <a:rPr lang="de-DE" altLang="de-DE" sz="1800" noProof="1">
                <a:latin typeface="Calibri" panose="020F0502020204030204" pitchFamily="34" charset="0"/>
                <a:cs typeface="Calibri" panose="020F0502020204030204" pitchFamily="34" charset="0"/>
              </a:rPr>
              <a:t> </a:t>
            </a:r>
            <a:r>
              <a:rPr lang="de-DE" altLang="de-DE" sz="1800" dirty="0">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sym typeface="Symbol" panose="05050102010706020507" pitchFamily="18" charset="2"/>
              </a:rPr>
              <a:t></a:t>
            </a:r>
            <a:r>
              <a:rPr lang="de-DE" altLang="de-DE" sz="1800" noProof="1">
                <a:latin typeface="Calibri" panose="020F0502020204030204" pitchFamily="34" charset="0"/>
                <a:cs typeface="Calibri" panose="020F0502020204030204" pitchFamily="34" charset="0"/>
              </a:rPr>
              <a:t>=0.64, </a:t>
            </a:r>
            <a:r>
              <a:rPr lang="de-DE" altLang="de-DE" sz="1800" noProof="1">
                <a:latin typeface="Calibri" panose="020F0502020204030204" pitchFamily="34" charset="0"/>
                <a:cs typeface="Calibri" panose="020F0502020204030204" pitchFamily="34" charset="0"/>
                <a:sym typeface="Symbol" panose="05050102010706020507" pitchFamily="18" charset="2"/>
              </a:rPr>
              <a:t> </a:t>
            </a:r>
            <a:r>
              <a:rPr lang="de-DE" altLang="de-DE" sz="1800" noProof="1">
                <a:latin typeface="Calibri" panose="020F0502020204030204" pitchFamily="34" charset="0"/>
                <a:cs typeface="Calibri" panose="020F0502020204030204" pitchFamily="34" charset="0"/>
              </a:rPr>
              <a:t>= 0.30 : </a:t>
            </a:r>
            <a:r>
              <a:rPr lang="de-DE" altLang="de-DE" sz="1800" dirty="0">
                <a:latin typeface="Calibri" panose="020F0502020204030204" pitchFamily="34" charset="0"/>
                <a:cs typeface="Calibri" panose="020F0502020204030204" pitchFamily="34" charset="0"/>
              </a:rPr>
              <a:t> </a:t>
            </a: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Atmosphäre		</a:t>
            </a:r>
            <a:r>
              <a:rPr lang="de-DE" altLang="de-DE" sz="1800" noProof="1">
                <a:latin typeface="Calibri" panose="020F0502020204030204" pitchFamily="34" charset="0"/>
                <a:cs typeface="Calibri" panose="020F0502020204030204" pitchFamily="34" charset="0"/>
              </a:rPr>
              <a:t>T</a:t>
            </a:r>
            <a:r>
              <a:rPr lang="de-DE" altLang="de-DE" sz="1800" baseline="-25000" noProof="1">
                <a:latin typeface="Calibri" panose="020F0502020204030204" pitchFamily="34" charset="0"/>
                <a:cs typeface="Calibri" panose="020F0502020204030204" pitchFamily="34" charset="0"/>
              </a:rPr>
              <a:t>eq</a:t>
            </a:r>
            <a:r>
              <a:rPr lang="de-DE" altLang="de-DE" sz="1800" baseline="-25000" dirty="0">
                <a:latin typeface="Calibri" panose="020F0502020204030204" pitchFamily="34" charset="0"/>
                <a:cs typeface="Calibri" panose="020F0502020204030204" pitchFamily="34" charset="0"/>
              </a:rPr>
              <a:t>  </a:t>
            </a:r>
            <a:r>
              <a:rPr lang="de-DE" altLang="de-DE" sz="1800" noProof="1">
                <a:latin typeface="Calibri" panose="020F0502020204030204" pitchFamily="34" charset="0"/>
                <a:cs typeface="Calibri" panose="020F0502020204030204" pitchFamily="34" charset="0"/>
              </a:rPr>
              <a:t>= </a:t>
            </a:r>
            <a:r>
              <a:rPr lang="de-DE" altLang="de-DE" sz="1800" dirty="0">
                <a:latin typeface="Calibri" panose="020F0502020204030204" pitchFamily="34" charset="0"/>
                <a:cs typeface="Calibri" panose="020F0502020204030204" pitchFamily="34" charset="0"/>
              </a:rPr>
              <a:t>+</a:t>
            </a:r>
            <a:r>
              <a:rPr lang="de-DE" altLang="de-DE" sz="1800" noProof="1">
                <a:latin typeface="Calibri" panose="020F0502020204030204" pitchFamily="34" charset="0"/>
                <a:cs typeface="Calibri" panose="020F0502020204030204" pitchFamily="34" charset="0"/>
              </a:rPr>
              <a:t>15°C</a:t>
            </a:r>
            <a:endParaRPr lang="de-DE" altLang="de-DE" sz="1800" dirty="0">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6248956B-4238-DBDA-EE97-8AE38A1EC5D8}"/>
              </a:ext>
            </a:extLst>
          </p:cNvPr>
          <p:cNvSpPr txBox="1"/>
          <p:nvPr/>
        </p:nvSpPr>
        <p:spPr>
          <a:xfrm>
            <a:off x="3007162" y="3577219"/>
            <a:ext cx="1695565" cy="369332"/>
          </a:xfrm>
          <a:prstGeom prst="rect">
            <a:avLst/>
          </a:prstGeom>
          <a:solidFill>
            <a:schemeClr val="bg1"/>
          </a:solidFill>
        </p:spPr>
        <p:txBody>
          <a:bodyPr wrap="square" rtlCol="0">
            <a:spAutoFit/>
          </a:bodyPr>
          <a:lstStyle/>
          <a:p>
            <a:r>
              <a:rPr lang="de-DE"/>
              <a:t>Gleichgewicht</a:t>
            </a:r>
          </a:p>
        </p:txBody>
      </p:sp>
      <p:sp>
        <p:nvSpPr>
          <p:cNvPr id="4" name="Foliennummernplatzhalter 3">
            <a:extLst>
              <a:ext uri="{FF2B5EF4-FFF2-40B4-BE49-F238E27FC236}">
                <a16:creationId xmlns:a16="http://schemas.microsoft.com/office/drawing/2014/main" id="{F0210E51-EC7E-48E2-0488-3CE443D1501A}"/>
              </a:ext>
            </a:extLst>
          </p:cNvPr>
          <p:cNvSpPr>
            <a:spLocks noGrp="1"/>
          </p:cNvSpPr>
          <p:nvPr>
            <p:ph type="sldNum" sz="quarter" idx="12"/>
          </p:nvPr>
        </p:nvSpPr>
        <p:spPr/>
        <p:txBody>
          <a:bodyPr/>
          <a:lstStyle/>
          <a:p>
            <a:fld id="{E0A0AE6A-7158-4DD3-9140-58D5CDFD4F47}" type="slidenum">
              <a:rPr lang="en-US" smtClean="0"/>
              <a:t>5</a:t>
            </a:fld>
            <a:endParaRPr lang="en-US"/>
          </a:p>
        </p:txBody>
      </p:sp>
      <p:sp>
        <p:nvSpPr>
          <p:cNvPr id="8" name="Fußzeilenplatzhalter 7">
            <a:extLst>
              <a:ext uri="{FF2B5EF4-FFF2-40B4-BE49-F238E27FC236}">
                <a16:creationId xmlns:a16="http://schemas.microsoft.com/office/drawing/2014/main" id="{C5F03A07-6449-B180-C9C8-E95DB7926158}"/>
              </a:ext>
            </a:extLst>
          </p:cNvPr>
          <p:cNvSpPr>
            <a:spLocks noGrp="1"/>
          </p:cNvSpPr>
          <p:nvPr>
            <p:ph type="ftr" sz="quarter" idx="11"/>
          </p:nvPr>
        </p:nvSpPr>
        <p:spPr/>
        <p:txBody>
          <a:bodyPr/>
          <a:lstStyle/>
          <a:p>
            <a:r>
              <a:rPr lang="en-US"/>
              <a:t>RPP-Seminar</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japan"/>
          <p:cNvPicPr>
            <a:picLocks noChangeAspect="1" noChangeArrowheads="1"/>
          </p:cNvPicPr>
          <p:nvPr/>
        </p:nvPicPr>
        <p:blipFill>
          <a:blip r:embed="rId3" cstate="print"/>
          <a:srcRect/>
          <a:stretch>
            <a:fillRect/>
          </a:stretch>
        </p:blipFill>
        <p:spPr bwMode="auto">
          <a:xfrm>
            <a:off x="608880" y="1066800"/>
            <a:ext cx="3671887" cy="5354637"/>
          </a:xfrm>
          <a:prstGeom prst="rect">
            <a:avLst/>
          </a:prstGeom>
          <a:noFill/>
          <a:ln w="9525">
            <a:noFill/>
            <a:miter lim="800000"/>
            <a:headEnd/>
            <a:tailEnd/>
          </a:ln>
        </p:spPr>
      </p:pic>
      <p:pic>
        <p:nvPicPr>
          <p:cNvPr id="118787" name="Picture 6" descr="low"/>
          <p:cNvPicPr>
            <a:picLocks noChangeAspect="1" noChangeArrowheads="1"/>
          </p:cNvPicPr>
          <p:nvPr/>
        </p:nvPicPr>
        <p:blipFill>
          <a:blip r:embed="rId4" cstate="print"/>
          <a:srcRect/>
          <a:stretch>
            <a:fillRect/>
          </a:stretch>
        </p:blipFill>
        <p:spPr bwMode="auto">
          <a:xfrm>
            <a:off x="4365093" y="4816177"/>
            <a:ext cx="6988707" cy="1262063"/>
          </a:xfrm>
          <a:prstGeom prst="rect">
            <a:avLst/>
          </a:prstGeom>
          <a:noFill/>
          <a:ln w="9525">
            <a:noFill/>
            <a:miter lim="800000"/>
            <a:headEnd/>
            <a:tailEnd/>
          </a:ln>
        </p:spPr>
      </p:pic>
      <p:sp>
        <p:nvSpPr>
          <p:cNvPr id="118788" name="Text Box 7"/>
          <p:cNvSpPr txBox="1">
            <a:spLocks noChangeArrowheads="1"/>
          </p:cNvSpPr>
          <p:nvPr/>
        </p:nvSpPr>
        <p:spPr bwMode="auto">
          <a:xfrm>
            <a:off x="5074373" y="4643139"/>
            <a:ext cx="2116137" cy="346075"/>
          </a:xfrm>
          <a:prstGeom prst="rect">
            <a:avLst/>
          </a:prstGeom>
          <a:noFill/>
          <a:ln w="9525">
            <a:noFill/>
            <a:miter lim="800000"/>
            <a:headEnd/>
            <a:tailEnd/>
          </a:ln>
        </p:spPr>
        <p:txBody>
          <a:bodyPr>
            <a:spAutoFit/>
          </a:bodyPr>
          <a:lstStyle/>
          <a:p>
            <a:pPr>
              <a:lnSpc>
                <a:spcPts val="2000"/>
              </a:lnSpc>
              <a:spcBef>
                <a:spcPct val="50000"/>
              </a:spcBef>
            </a:pPr>
            <a:r>
              <a:rPr lang="en-GB" sz="1600" dirty="0">
                <a:solidFill>
                  <a:srgbClr val="0000CC"/>
                </a:solidFill>
              </a:rPr>
              <a:t>Lund</a:t>
            </a:r>
            <a:r>
              <a:rPr lang="en-GB" sz="1600" dirty="0">
                <a:solidFill>
                  <a:srgbClr val="515151"/>
                </a:solidFill>
              </a:rPr>
              <a:t> und </a:t>
            </a:r>
            <a:r>
              <a:rPr lang="en-GB" sz="1600" dirty="0">
                <a:solidFill>
                  <a:srgbClr val="FF0000"/>
                </a:solidFill>
              </a:rPr>
              <a:t>Stockholm</a:t>
            </a:r>
          </a:p>
        </p:txBody>
      </p:sp>
      <p:sp>
        <p:nvSpPr>
          <p:cNvPr id="118789" name="Text Box 8"/>
          <p:cNvSpPr txBox="1">
            <a:spLocks noChangeArrowheads="1"/>
          </p:cNvSpPr>
          <p:nvPr/>
        </p:nvSpPr>
        <p:spPr bwMode="auto">
          <a:xfrm>
            <a:off x="1146407" y="124460"/>
            <a:ext cx="9958873" cy="830997"/>
          </a:xfrm>
          <a:prstGeom prst="rect">
            <a:avLst/>
          </a:prstGeom>
          <a:noFill/>
          <a:ln w="9525">
            <a:noFill/>
            <a:miter lim="800000"/>
            <a:headEnd/>
            <a:tailEnd/>
          </a:ln>
        </p:spPr>
        <p:txBody>
          <a:bodyPr wrap="square">
            <a:spAutoFit/>
          </a:bodyPr>
          <a:lstStyle/>
          <a:p>
            <a:pPr algn="ctr">
              <a:spcBef>
                <a:spcPct val="50000"/>
              </a:spcBef>
            </a:pPr>
            <a:r>
              <a:rPr lang="de-DE" sz="2400" b="1" dirty="0">
                <a:latin typeface="Calibri" panose="020F0502020204030204" pitchFamily="34" charset="0"/>
                <a:cs typeface="Calibri" panose="020F0502020204030204" pitchFamily="34" charset="0"/>
              </a:rPr>
              <a:t>Zwei dominante Klassen von Konstruktionen von „Klimawandel“ - eine wissenschaftliche und eine Kulturelle – welche ist gestaltungsmächtiger?</a:t>
            </a:r>
          </a:p>
        </p:txBody>
      </p:sp>
      <p:sp>
        <p:nvSpPr>
          <p:cNvPr id="118790" name="Text Box 9"/>
          <p:cNvSpPr txBox="1">
            <a:spLocks noChangeArrowheads="1"/>
          </p:cNvSpPr>
          <p:nvPr/>
        </p:nvSpPr>
        <p:spPr bwMode="auto">
          <a:xfrm>
            <a:off x="4213659" y="1675111"/>
            <a:ext cx="2976851" cy="646331"/>
          </a:xfrm>
          <a:prstGeom prst="rect">
            <a:avLst/>
          </a:prstGeom>
          <a:noFill/>
          <a:ln w="9525">
            <a:noFill/>
            <a:miter lim="800000"/>
            <a:headEnd/>
            <a:tailEnd/>
          </a:ln>
        </p:spPr>
        <p:txBody>
          <a:bodyPr wrap="square">
            <a:spAutoFit/>
          </a:bodyPr>
          <a:lstStyle/>
          <a:p>
            <a:pPr>
              <a:spcBef>
                <a:spcPct val="50000"/>
              </a:spcBef>
            </a:pPr>
            <a:r>
              <a:rPr lang="de-DE" b="1" dirty="0"/>
              <a:t>Kulturell</a:t>
            </a:r>
            <a:br>
              <a:rPr lang="de-DE" b="1" dirty="0"/>
            </a:br>
            <a:r>
              <a:rPr lang="de-DE" dirty="0"/>
              <a:t>„Klimakatastrophe“</a:t>
            </a:r>
          </a:p>
        </p:txBody>
      </p:sp>
      <p:sp>
        <p:nvSpPr>
          <p:cNvPr id="118791" name="Text Box 10"/>
          <p:cNvSpPr txBox="1">
            <a:spLocks noChangeArrowheads="1"/>
          </p:cNvSpPr>
          <p:nvPr/>
        </p:nvSpPr>
        <p:spPr bwMode="auto">
          <a:xfrm>
            <a:off x="6965705" y="1031975"/>
            <a:ext cx="4617415" cy="923330"/>
          </a:xfrm>
          <a:prstGeom prst="rect">
            <a:avLst/>
          </a:prstGeom>
          <a:noFill/>
          <a:ln w="9525">
            <a:noFill/>
            <a:miter lim="800000"/>
            <a:headEnd/>
            <a:tailEnd/>
          </a:ln>
        </p:spPr>
        <p:txBody>
          <a:bodyPr wrap="square">
            <a:spAutoFit/>
          </a:bodyPr>
          <a:lstStyle/>
          <a:p>
            <a:pPr algn="r">
              <a:spcBef>
                <a:spcPct val="50000"/>
              </a:spcBef>
            </a:pPr>
            <a:r>
              <a:rPr lang="de-DE" b="1" dirty="0"/>
              <a:t>Wissenschaftlich: </a:t>
            </a:r>
            <a:r>
              <a:rPr lang="de-DE" dirty="0"/>
              <a:t>Der </a:t>
            </a:r>
            <a:r>
              <a:rPr lang="de-DE" dirty="0">
                <a:latin typeface="Calibri" panose="020F0502020204030204" pitchFamily="34" charset="0"/>
                <a:cs typeface="Calibri" panose="020F0502020204030204" pitchFamily="34" charset="0"/>
              </a:rPr>
              <a:t>menschengemachte</a:t>
            </a:r>
            <a:r>
              <a:rPr lang="de-DE" dirty="0"/>
              <a:t> Klimawandel ist real, kann eingeschränkt aber nicht völlig vermeiden werden</a:t>
            </a:r>
          </a:p>
        </p:txBody>
      </p:sp>
      <p:sp>
        <p:nvSpPr>
          <p:cNvPr id="118792" name="Text Box 11"/>
          <p:cNvSpPr txBox="1">
            <a:spLocks noChangeArrowheads="1"/>
          </p:cNvSpPr>
          <p:nvPr/>
        </p:nvSpPr>
        <p:spPr bwMode="auto">
          <a:xfrm>
            <a:off x="10023352" y="6066612"/>
            <a:ext cx="2064332" cy="369332"/>
          </a:xfrm>
          <a:prstGeom prst="rect">
            <a:avLst/>
          </a:prstGeom>
          <a:solidFill>
            <a:schemeClr val="bg1"/>
          </a:solidFill>
          <a:ln w="9525">
            <a:noFill/>
            <a:miter lim="800000"/>
            <a:headEnd/>
            <a:tailEnd/>
          </a:ln>
        </p:spPr>
        <p:txBody>
          <a:bodyPr wrap="square">
            <a:spAutoFit/>
          </a:bodyPr>
          <a:lstStyle/>
          <a:p>
            <a:pPr>
              <a:spcBef>
                <a:spcPct val="50000"/>
              </a:spcBef>
            </a:pPr>
            <a:r>
              <a:rPr lang="de-DE" dirty="0"/>
              <a:t>              Stürme</a:t>
            </a:r>
          </a:p>
        </p:txBody>
      </p:sp>
      <p:sp>
        <p:nvSpPr>
          <p:cNvPr id="3" name="Fußzeilenplatzhalter 2">
            <a:extLst>
              <a:ext uri="{FF2B5EF4-FFF2-40B4-BE49-F238E27FC236}">
                <a16:creationId xmlns:a16="http://schemas.microsoft.com/office/drawing/2014/main" id="{0BC82719-5DCF-4294-BB15-BA022799BACF}"/>
              </a:ext>
            </a:extLst>
          </p:cNvPr>
          <p:cNvSpPr>
            <a:spLocks noGrp="1"/>
          </p:cNvSpPr>
          <p:nvPr>
            <p:ph type="ftr" sz="quarter" idx="11"/>
          </p:nvPr>
        </p:nvSpPr>
        <p:spPr/>
        <p:txBody>
          <a:bodyPr/>
          <a:lstStyle/>
          <a:p>
            <a:r>
              <a:rPr lang="de-DE"/>
              <a:t>RPP-Seminar</a:t>
            </a:r>
          </a:p>
        </p:txBody>
      </p:sp>
      <p:sp>
        <p:nvSpPr>
          <p:cNvPr id="4" name="Foliennummernplatzhalter 3">
            <a:extLst>
              <a:ext uri="{FF2B5EF4-FFF2-40B4-BE49-F238E27FC236}">
                <a16:creationId xmlns:a16="http://schemas.microsoft.com/office/drawing/2014/main" id="{BAB87111-93A0-4058-9724-2A297CB14B94}"/>
              </a:ext>
            </a:extLst>
          </p:cNvPr>
          <p:cNvSpPr>
            <a:spLocks noGrp="1"/>
          </p:cNvSpPr>
          <p:nvPr>
            <p:ph type="sldNum" sz="quarter" idx="12"/>
          </p:nvPr>
        </p:nvSpPr>
        <p:spPr/>
        <p:txBody>
          <a:bodyPr/>
          <a:lstStyle/>
          <a:p>
            <a:fld id="{CFA63F83-45C1-4EDA-8487-1B7263A49B7C}" type="slidenum">
              <a:rPr lang="de-DE" smtClean="0"/>
              <a:t>50</a:t>
            </a:fld>
            <a:endParaRPr lang="de-DE"/>
          </a:p>
        </p:txBody>
      </p:sp>
      <p:pic>
        <p:nvPicPr>
          <p:cNvPr id="6" name="Grafik 5">
            <a:extLst>
              <a:ext uri="{FF2B5EF4-FFF2-40B4-BE49-F238E27FC236}">
                <a16:creationId xmlns:a16="http://schemas.microsoft.com/office/drawing/2014/main" id="{B7760C91-C37B-4FCC-89AF-A192BA43E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5316" y="1916349"/>
            <a:ext cx="4167803" cy="2952515"/>
          </a:xfrm>
          <a:prstGeom prst="rect">
            <a:avLst/>
          </a:prstGeom>
        </p:spPr>
      </p:pic>
    </p:spTree>
    <p:extLst>
      <p:ext uri="{BB962C8B-B14F-4D97-AF65-F5344CB8AC3E}">
        <p14:creationId xmlns:p14="http://schemas.microsoft.com/office/powerpoint/2010/main" val="692652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63552" y="548680"/>
            <a:ext cx="8208912" cy="4278094"/>
          </a:xfrm>
          <a:prstGeom prst="rect">
            <a:avLst/>
          </a:prstGeom>
          <a:noFill/>
        </p:spPr>
        <p:txBody>
          <a:bodyPr wrap="square" rtlCol="0">
            <a:spAutoFit/>
          </a:bodyPr>
          <a:lstStyle/>
          <a:p>
            <a:r>
              <a:rPr lang="de-DE" sz="3200" dirty="0">
                <a:latin typeface="Calibri" panose="020F0502020204030204" pitchFamily="34" charset="0"/>
                <a:cs typeface="Calibri" panose="020F0502020204030204" pitchFamily="34" charset="0"/>
              </a:rPr>
              <a:t>Konkurrenz verschiedener Wissensansprüche</a:t>
            </a:r>
          </a:p>
          <a:p>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Derzeitige wissenschaftliche Konstruktion</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Dominante derzeitige soziale Konstruktion: Klimakatastrophe</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Skeptikerdiskurs</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Veraltete wissenschaftliche Konstruktion: Klimadeterminismus</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Kulturelle Konstruktion: Natur schlägt zurück</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weitere</a:t>
            </a:r>
          </a:p>
        </p:txBody>
      </p:sp>
    </p:spTree>
    <p:extLst>
      <p:ext uri="{BB962C8B-B14F-4D97-AF65-F5344CB8AC3E}">
        <p14:creationId xmlns:p14="http://schemas.microsoft.com/office/powerpoint/2010/main" val="3079811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95805" y="147465"/>
            <a:ext cx="8208912" cy="6001643"/>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Konkurrenz</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verschiedener</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Wissensansprüche</a:t>
            </a:r>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Derzeitige</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wissenschaftliche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Konstruktion</a:t>
            </a:r>
            <a:r>
              <a:rPr lang="en-US" sz="2000" b="1" dirty="0">
                <a:latin typeface="Calibri" panose="020F0502020204030204" pitchFamily="34" charset="0"/>
                <a:cs typeface="Calibri" panose="020F0502020204030204" pitchFamily="34" charset="0"/>
              </a:rPr>
              <a:t> (s. Teil I)</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Vom Menschen ausgehende Prozesse beeinflussen das Klima – der Mensch verändert das globale Klima. Das Klima, das ist die Statistik des Wetters. Die Häufigkeitsverteilungen der Temperatur verschieben sich derzeit und in der absehbaren Zukunft fortgesetzt an fast allen Orten hin zu größerer Wärme; der Meeresspiegel steigt; die Regenmengen verändern sich. Auch einige extreme Wetterereignisse, wie etwa Starkniederschläge im Westwindgürtel der mittleren Breiten, werden sich in Häufigkeit und Intensität in Zukunft verändern. Diese Veränderungen sind verursacht vor allem durch die Freisetzung von Treibhausgasen, also insbesondere Kohlendioxid  und Methan. </a:t>
            </a:r>
          </a:p>
          <a:p>
            <a:r>
              <a:rPr lang="de-DE" sz="2000" dirty="0">
                <a:latin typeface="Calibri" panose="020F0502020204030204" pitchFamily="34" charset="0"/>
                <a:cs typeface="Calibri" panose="020F0502020204030204" pitchFamily="34" charset="0"/>
              </a:rPr>
              <a:t>Dies wissenschaftliche</a:t>
            </a:r>
            <a:r>
              <a:rPr lang="de-DE" sz="2000" i="1"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Konstrukt des menschgemachten Klimawandels findet breite Unterstützung in den einschlägigen wissenschaftlichen Kreisen und wird insbesondere durch die kollektive Anstrengung des UNO-Klimarats „IPCC“ formuliert.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5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79781" y="418052"/>
            <a:ext cx="8208912" cy="5816977"/>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Konkurrenz</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verschiedener</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Wissensansprüche</a:t>
            </a:r>
            <a:endParaRPr lang="en-US" sz="32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Dominante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derzeitige</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soziale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Konstruktion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Klimakatastrophe</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Das Klima ändert sich als Folge menschlichen Tuns, auch z. B. durch Entwaldung. Das Wetter ist weniger zuverlässig als früher, die Jahreszeiten sind unregelmäßiger, die Stürme gewaltiger. Die Wetterextreme nehmen katastrophale, vorher nie gewesene Formen an.</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Fragt man nach der Ursache, so stößt man auf „menschliche Gier“ und „Dummheit“ als Antwort. Das sei der Mechanismus der Gerechtigkeit, der Rache der Natur, die zurückschlägt. Manchmal ist dann auch von Gott selbst die Rede.</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Die Klimakatastrophe kann durch Einhalten des 2 Grad Zieles abgewendet werden, wobei das Engagement des Einzelnen (Verzicht auf Flugreisen, Nutzung des Fahrrads) einen signifikanten Beitrag darstellt.</a:t>
            </a:r>
            <a:endParaRPr lang="en-US"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0184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335765" y="604664"/>
            <a:ext cx="8208912" cy="5201424"/>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Konkurrenz</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verschiedener</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Wissensansprüche</a:t>
            </a:r>
            <a:endParaRPr lang="en-US" sz="32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Skeptikerdiskurs</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Vorstellungen, wonach die vorherrschende Erklärung zum menschgemachten Klimawandel und die dominanten politischen „Lösungsvorschlägen“ falsch sind, sind mannigfaltig. Einerseits gibt es Behauptungen, dass die Konzentration der Treibhausgase nicht aufgrund menschlichen Tuns ansteigt,  oder dass die erwartete Wirkung davon deutlich überhöht sei, oder dass die Folgen des Klimawandels positiv oder zumindest kaum negativ zu sehen sind </a:t>
            </a:r>
            <a:r>
              <a:rPr lang="de-DE" sz="2000" dirty="0" err="1">
                <a:latin typeface="Calibri" panose="020F0502020204030204" pitchFamily="34" charset="0"/>
                <a:cs typeface="Calibri" panose="020F0502020204030204" pitchFamily="34" charset="0"/>
              </a:rPr>
              <a:t>u.ä.</a:t>
            </a:r>
            <a:r>
              <a:rPr lang="de-DE" sz="2000" dirty="0">
                <a:latin typeface="Calibri" panose="020F0502020204030204" pitchFamily="34" charset="0"/>
                <a:cs typeface="Calibri" panose="020F0502020204030204" pitchFamily="34" charset="0"/>
              </a:rPr>
              <a:t>. </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Gemeinsam ist diesen Erklärungen, dass Maßnahmen zur Minderung der Emissionen als zumindest derzeit nicht erforderlich und zielführend angesehen werden, und vielmehr einer schleichenden Sozialisierung und Disziplinierung der Gesellschaft dienen.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6795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98442" y="613994"/>
            <a:ext cx="8208912" cy="5386090"/>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Konkurrenz</a:t>
            </a:r>
            <a:r>
              <a:rPr lang="en-US" sz="3200" dirty="0"/>
              <a:t> </a:t>
            </a:r>
            <a:r>
              <a:rPr lang="en-US" sz="3200" dirty="0" err="1">
                <a:latin typeface="Calibri" panose="020F0502020204030204" pitchFamily="34" charset="0"/>
                <a:cs typeface="Calibri" panose="020F0502020204030204" pitchFamily="34" charset="0"/>
              </a:rPr>
              <a:t>verschiedener</a:t>
            </a:r>
            <a:r>
              <a:rPr lang="en-US" sz="3200" dirty="0"/>
              <a:t> </a:t>
            </a:r>
            <a:r>
              <a:rPr lang="en-US" sz="3200" dirty="0" err="1"/>
              <a:t>Wissensansprüche</a:t>
            </a:r>
            <a:endParaRPr lang="en-US" sz="3200" dirty="0"/>
          </a:p>
          <a:p>
            <a:endParaRPr lang="en-US" sz="3200" dirty="0"/>
          </a:p>
          <a:p>
            <a:pPr marL="342900" indent="-342900">
              <a:buFont typeface="Arial" panose="020B0604020202020204" pitchFamily="34" charset="0"/>
              <a:buChar char="•"/>
            </a:pPr>
            <a:r>
              <a:rPr lang="en-US" sz="2000" dirty="0" err="1"/>
              <a:t>Veraltete</a:t>
            </a:r>
            <a:r>
              <a:rPr lang="en-US" sz="2000" dirty="0"/>
              <a:t> </a:t>
            </a:r>
            <a:r>
              <a:rPr lang="en-US" sz="2000" dirty="0" err="1"/>
              <a:t>wissenschaftliche</a:t>
            </a:r>
            <a:r>
              <a:rPr lang="en-US" sz="2000" dirty="0"/>
              <a:t> </a:t>
            </a:r>
            <a:r>
              <a:rPr lang="en-US" sz="2000" dirty="0" err="1"/>
              <a:t>Konstruktion</a:t>
            </a:r>
            <a:r>
              <a:rPr lang="en-US" sz="2000" dirty="0"/>
              <a:t>: </a:t>
            </a:r>
            <a:r>
              <a:rPr lang="en-US" sz="2000" dirty="0" err="1"/>
              <a:t>Klimadeterminismus</a:t>
            </a:r>
            <a:endParaRPr lang="en-US" sz="2000" dirty="0"/>
          </a:p>
          <a:p>
            <a:pPr marL="342900" indent="-342900">
              <a:buFont typeface="Arial" panose="020B0604020202020204" pitchFamily="34" charset="0"/>
              <a:buChar char="•"/>
            </a:pPr>
            <a:endParaRPr lang="de-DE" sz="2000" dirty="0"/>
          </a:p>
          <a:p>
            <a:r>
              <a:rPr lang="de-DE" sz="2000" dirty="0"/>
              <a:t>Der Klimadeterminismus beschreibt das Klima als wesentlichen Faktor für die </a:t>
            </a:r>
            <a:r>
              <a:rPr lang="de-DE" sz="2000" dirty="0" err="1"/>
              <a:t>Entwicklung,und</a:t>
            </a:r>
            <a:r>
              <a:rPr lang="de-DE" sz="2000" dirty="0"/>
              <a:t> den Fall von Zivilisationen, für die Überlegenheit von gewissen Weltregionen über andere, für Kriminalität, Gewalt, Lernfähigkeit, Bibliotheksnutzung, Aktienkurse und vieles andere mehr. Diese Sichtweise stand im direkten Zusammenhang mit der Begründung für Kolonialismus, und ist implizit in vielen heutigen Szenarien über die Folgen des menschgemachten Klimawandels enthalten. </a:t>
            </a:r>
          </a:p>
          <a:p>
            <a:endParaRPr lang="de-DE" sz="2000" dirty="0"/>
          </a:p>
          <a:p>
            <a:r>
              <a:rPr lang="de-DE" sz="2000" dirty="0"/>
              <a:t>Ein wesentlicher Aspekt ist die Forderung, dass Menschen mit ihrem Klima in Harmonie leben, dass daher jede Störung des Klimas zu ernsthaften Störungen im Leben der Menschen  und im Erfolg der Zivilisationen haben muss</a:t>
            </a:r>
            <a:r>
              <a:rPr lang="en-US" sz="2000" dirty="0"/>
              <a:t>.</a:t>
            </a:r>
          </a:p>
        </p:txBody>
      </p:sp>
    </p:spTree>
    <p:extLst>
      <p:ext uri="{BB962C8B-B14F-4D97-AF65-F5344CB8AC3E}">
        <p14:creationId xmlns:p14="http://schemas.microsoft.com/office/powerpoint/2010/main" val="1902854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30491" y="623326"/>
            <a:ext cx="8208912" cy="4585871"/>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Konkurrenz</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verschiedener</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Wissensansprüche</a:t>
            </a:r>
            <a:endParaRPr lang="en-US" sz="3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err="1">
                <a:latin typeface="Calibri" panose="020F0502020204030204" pitchFamily="34" charset="0"/>
                <a:cs typeface="Calibri" panose="020F0502020204030204" pitchFamily="34" charset="0"/>
              </a:rPr>
              <a:t>Kulturelle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Konstruktion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Natur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schlägt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zurück</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Historisch sehr alt ist die Vorstellung,  dass höhere Kräfte das Klima nutzen, um eine sündige Gesellschaft zu bestrafen, und so ein gottgefälliges / umweltgefälliges Leben anzumahnen. Katastrophen spielen in diesem Zusammenhang eine konstruktive Rolle.</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Die Natur wird zum Anzeiger des Umfangs und der Intensität des sündigen Verhaltens.</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Ursprünglich waren Gottheiten dien höheren Kräfte, heute ist es „die Umwelt“.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14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19536" y="116632"/>
            <a:ext cx="8352928" cy="1077218"/>
          </a:xfrm>
          <a:prstGeom prst="rect">
            <a:avLst/>
          </a:prstGeom>
          <a:noFill/>
        </p:spPr>
        <p:txBody>
          <a:bodyPr wrap="square" rtlCol="0">
            <a:spAutoFit/>
          </a:bodyPr>
          <a:lstStyle/>
          <a:p>
            <a:pPr algn="ctr"/>
            <a:r>
              <a:rPr lang="en-US" sz="3200" dirty="0"/>
              <a:t>Die </a:t>
            </a:r>
            <a:r>
              <a:rPr lang="en-US" sz="3200" dirty="0" err="1"/>
              <a:t>Topologie</a:t>
            </a:r>
            <a:r>
              <a:rPr lang="en-US" sz="3200" dirty="0"/>
              <a:t> der </a:t>
            </a:r>
            <a:r>
              <a:rPr lang="en-US" sz="3200" dirty="0" err="1"/>
              <a:t>politischen</a:t>
            </a:r>
            <a:r>
              <a:rPr lang="en-US" sz="3200" dirty="0"/>
              <a:t> (und </a:t>
            </a:r>
            <a:r>
              <a:rPr lang="en-US" sz="3200" dirty="0" err="1"/>
              <a:t>medialen</a:t>
            </a:r>
            <a:r>
              <a:rPr lang="en-US" sz="3200" dirty="0"/>
              <a:t>) </a:t>
            </a:r>
            <a:r>
              <a:rPr lang="en-US" sz="3200" dirty="0" err="1"/>
              <a:t>Nützlichkeit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325" y="2869593"/>
            <a:ext cx="54673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hteckiger Pfeil 15"/>
          <p:cNvSpPr/>
          <p:nvPr/>
        </p:nvSpPr>
        <p:spPr>
          <a:xfrm rot="16200000">
            <a:off x="4084125" y="4665445"/>
            <a:ext cx="1359455" cy="1656184"/>
          </a:xfrm>
          <a:prstGeom prst="bentArrow">
            <a:avLst>
              <a:gd name="adj1" fmla="val 25000"/>
              <a:gd name="adj2" fmla="val 24079"/>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hteckiger Pfeil 17"/>
          <p:cNvSpPr/>
          <p:nvPr/>
        </p:nvSpPr>
        <p:spPr>
          <a:xfrm rot="16200000" flipV="1">
            <a:off x="6890145" y="4667737"/>
            <a:ext cx="1359455" cy="1651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feld 16"/>
          <p:cNvSpPr txBox="1"/>
          <p:nvPr/>
        </p:nvSpPr>
        <p:spPr>
          <a:xfrm>
            <a:off x="5087888" y="5817458"/>
            <a:ext cx="2160240" cy="707886"/>
          </a:xfrm>
          <a:prstGeom prst="rect">
            <a:avLst/>
          </a:prstGeom>
          <a:noFill/>
        </p:spPr>
        <p:txBody>
          <a:bodyPr wrap="square" rtlCol="0">
            <a:spAutoFit/>
          </a:bodyPr>
          <a:lstStyle/>
          <a:p>
            <a:pPr algn="ctr"/>
            <a:r>
              <a:rPr lang="en-US" sz="2000" dirty="0" err="1"/>
              <a:t>Politik-vorschreibend</a:t>
            </a:r>
            <a:endParaRPr lang="en-US" sz="2000" dirty="0"/>
          </a:p>
        </p:txBody>
      </p:sp>
      <p:sp>
        <p:nvSpPr>
          <p:cNvPr id="19" name="Pfeil nach unten 18"/>
          <p:cNvSpPr/>
          <p:nvPr/>
        </p:nvSpPr>
        <p:spPr>
          <a:xfrm>
            <a:off x="5807968" y="2132856"/>
            <a:ext cx="576064"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p:cNvSpPr txBox="1"/>
          <p:nvPr/>
        </p:nvSpPr>
        <p:spPr>
          <a:xfrm>
            <a:off x="3863752" y="1297465"/>
            <a:ext cx="4464496" cy="707886"/>
          </a:xfrm>
          <a:prstGeom prst="rect">
            <a:avLst/>
          </a:prstGeom>
          <a:noFill/>
        </p:spPr>
        <p:txBody>
          <a:bodyPr wrap="square" rtlCol="0">
            <a:spAutoFit/>
          </a:bodyPr>
          <a:lstStyle/>
          <a:p>
            <a:pPr algn="ctr"/>
            <a:r>
              <a:rPr lang="de-DE" sz="2000" dirty="0"/>
              <a:t>CUDOS-geleitetes Wissensproduktion und Management</a:t>
            </a:r>
            <a:endParaRPr lang="en-US" sz="2000" dirty="0"/>
          </a:p>
        </p:txBody>
      </p:sp>
      <p:sp>
        <p:nvSpPr>
          <p:cNvPr id="3" name="Rechteck 2"/>
          <p:cNvSpPr/>
          <p:nvPr/>
        </p:nvSpPr>
        <p:spPr>
          <a:xfrm>
            <a:off x="5375920" y="2708921"/>
            <a:ext cx="3744416" cy="2503823"/>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hteck 9"/>
          <p:cNvSpPr/>
          <p:nvPr/>
        </p:nvSpPr>
        <p:spPr>
          <a:xfrm>
            <a:off x="3135264" y="2966672"/>
            <a:ext cx="3744416" cy="2503823"/>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700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4"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1847528" y="1340768"/>
            <a:ext cx="3074640" cy="23042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e 3"/>
          <p:cNvSpPr/>
          <p:nvPr/>
        </p:nvSpPr>
        <p:spPr>
          <a:xfrm>
            <a:off x="3634624" y="4636804"/>
            <a:ext cx="1537320" cy="14401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e 4"/>
          <p:cNvSpPr/>
          <p:nvPr/>
        </p:nvSpPr>
        <p:spPr>
          <a:xfrm>
            <a:off x="1943678" y="4665184"/>
            <a:ext cx="1537320" cy="14401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2151313" y="2015842"/>
            <a:ext cx="2467069"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Mitte</a:t>
            </a:r>
            <a:r>
              <a:rPr lang="en-US" sz="2800" b="1" dirty="0">
                <a:latin typeface="Calibri" panose="020F0502020204030204" pitchFamily="34" charset="0"/>
                <a:cs typeface="Calibri" panose="020F0502020204030204" pitchFamily="34" charset="0"/>
              </a:rPr>
              <a:t>”</a:t>
            </a:r>
          </a:p>
          <a:p>
            <a:pPr algn="ctr"/>
            <a:r>
              <a:rPr lang="en-US" sz="2800" b="1" dirty="0">
                <a:latin typeface="Calibri" panose="020F0502020204030204" pitchFamily="34" charset="0"/>
                <a:cs typeface="Calibri" panose="020F0502020204030204" pitchFamily="34" charset="0"/>
              </a:rPr>
              <a:t>Honest Brokers</a:t>
            </a:r>
          </a:p>
        </p:txBody>
      </p:sp>
      <p:sp>
        <p:nvSpPr>
          <p:cNvPr id="7" name="Textfeld 6"/>
          <p:cNvSpPr txBox="1"/>
          <p:nvPr/>
        </p:nvSpPr>
        <p:spPr>
          <a:xfrm>
            <a:off x="1919536" y="5075430"/>
            <a:ext cx="1583368" cy="461665"/>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Alarmisten</a:t>
            </a:r>
            <a:endParaRPr lang="en-US" sz="2400" b="1" dirty="0">
              <a:latin typeface="Calibri" panose="020F0502020204030204" pitchFamily="34" charset="0"/>
              <a:cs typeface="Calibri" panose="020F0502020204030204" pitchFamily="34" charset="0"/>
            </a:endParaRPr>
          </a:p>
        </p:txBody>
      </p:sp>
      <p:sp>
        <p:nvSpPr>
          <p:cNvPr id="8" name="Textfeld 7"/>
          <p:cNvSpPr txBox="1"/>
          <p:nvPr/>
        </p:nvSpPr>
        <p:spPr>
          <a:xfrm>
            <a:off x="3744888" y="5075430"/>
            <a:ext cx="1522788" cy="461665"/>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Skeptiker</a:t>
            </a:r>
            <a:endParaRPr lang="en-US" sz="2400" b="1" dirty="0">
              <a:latin typeface="Calibri" panose="020F0502020204030204" pitchFamily="34" charset="0"/>
              <a:cs typeface="Calibri" panose="020F0502020204030204" pitchFamily="34" charset="0"/>
            </a:endParaRPr>
          </a:p>
        </p:txBody>
      </p:sp>
      <p:sp>
        <p:nvSpPr>
          <p:cNvPr id="9" name="Textfeld 8"/>
          <p:cNvSpPr txBox="1"/>
          <p:nvPr/>
        </p:nvSpPr>
        <p:spPr>
          <a:xfrm>
            <a:off x="1919536" y="116632"/>
            <a:ext cx="8352928" cy="1077218"/>
          </a:xfrm>
          <a:prstGeom prst="rect">
            <a:avLst/>
          </a:prstGeom>
          <a:noFill/>
        </p:spPr>
        <p:txBody>
          <a:bodyPr wrap="square" rtlCol="0">
            <a:spAutoFit/>
          </a:bodyPr>
          <a:lstStyle/>
          <a:p>
            <a:pPr algn="ctr"/>
            <a:r>
              <a:rPr lang="en-US" sz="3200" dirty="0"/>
              <a:t>Die </a:t>
            </a:r>
            <a:r>
              <a:rPr lang="en-US" sz="3200" dirty="0" err="1"/>
              <a:t>Topologie</a:t>
            </a:r>
            <a:r>
              <a:rPr lang="en-US" sz="3200" dirty="0"/>
              <a:t> der </a:t>
            </a:r>
            <a:r>
              <a:rPr lang="en-US" sz="3200" dirty="0" err="1"/>
              <a:t>wissenschaftlichen</a:t>
            </a:r>
            <a:r>
              <a:rPr lang="en-US" sz="3200" dirty="0"/>
              <a:t> </a:t>
            </a:r>
            <a:r>
              <a:rPr lang="en-US" sz="3200" dirty="0" err="1"/>
              <a:t>Nützlichkeit</a:t>
            </a:r>
            <a:endParaRPr lang="en-US" dirty="0"/>
          </a:p>
        </p:txBody>
      </p:sp>
      <p:sp>
        <p:nvSpPr>
          <p:cNvPr id="10" name="Rechteck 9"/>
          <p:cNvSpPr/>
          <p:nvPr/>
        </p:nvSpPr>
        <p:spPr>
          <a:xfrm>
            <a:off x="2207568" y="4293096"/>
            <a:ext cx="3744416" cy="230425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p:cNvSpPr/>
          <p:nvPr/>
        </p:nvSpPr>
        <p:spPr>
          <a:xfrm>
            <a:off x="1775520" y="4473116"/>
            <a:ext cx="3672684" cy="194421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5591943" y="1364571"/>
            <a:ext cx="6099313" cy="4708981"/>
          </a:xfrm>
          <a:prstGeom prst="rect">
            <a:avLst/>
          </a:prstGeom>
          <a:noFill/>
        </p:spPr>
        <p:txBody>
          <a:bodyPr wrap="square" rtlCol="0">
            <a:spAutoFit/>
          </a:bodyPr>
          <a:lstStyle/>
          <a:p>
            <a:r>
              <a:rPr lang="de-DE" sz="2000" b="1" dirty="0"/>
              <a:t>Nachhaltiger Einsatz </a:t>
            </a:r>
            <a:r>
              <a:rPr lang="de-DE" sz="2000" dirty="0"/>
              <a:t>der Ressource Wissenschaft: Bereitstellung von Wissen, um Entscheidungen über Möglichkeiten und Konsequenzen von Optionen zu informieren  (z.B. IPCC  WG I)</a:t>
            </a:r>
          </a:p>
          <a:p>
            <a:r>
              <a:rPr lang="de-DE" sz="2000" dirty="0"/>
              <a:t>Qualitätssicherung durch Limitierung des Einflusses auf und von Politik.</a:t>
            </a:r>
          </a:p>
          <a:p>
            <a:endParaRPr lang="de-DE" sz="2000" dirty="0"/>
          </a:p>
          <a:p>
            <a:endParaRPr lang="de-DE" sz="2000" b="1" dirty="0"/>
          </a:p>
          <a:p>
            <a:endParaRPr lang="de-DE" sz="2000" b="1" dirty="0"/>
          </a:p>
          <a:p>
            <a:endParaRPr lang="de-DE" sz="2000" b="1" dirty="0"/>
          </a:p>
          <a:p>
            <a:r>
              <a:rPr lang="de-DE" sz="2000" b="1" dirty="0"/>
              <a:t>Verbrauch</a:t>
            </a:r>
            <a:r>
              <a:rPr lang="de-DE" sz="2000" dirty="0"/>
              <a:t> der Ressource „Wissenschaft“: Instrumentalisierung von Wissenschaft zugunsten vorgefasster politischer Lösungen.</a:t>
            </a:r>
          </a:p>
          <a:p>
            <a:r>
              <a:rPr lang="de-DE" sz="2000" dirty="0"/>
              <a:t>Bevormundung des politischen Willensbildungsprozesses.</a:t>
            </a:r>
            <a:endParaRPr lang="en-US" sz="2000" dirty="0"/>
          </a:p>
        </p:txBody>
      </p:sp>
    </p:spTree>
    <p:extLst>
      <p:ext uri="{BB962C8B-B14F-4D97-AF65-F5344CB8AC3E}">
        <p14:creationId xmlns:p14="http://schemas.microsoft.com/office/powerpoint/2010/main" val="4130028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C30BAD5-5C41-4646-8B9E-0939531E0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900" y="-95250"/>
            <a:ext cx="2787649" cy="2058042"/>
          </a:xfrm>
          <a:prstGeom prst="rect">
            <a:avLst/>
          </a:prstGeom>
        </p:spPr>
      </p:pic>
      <p:sp>
        <p:nvSpPr>
          <p:cNvPr id="2" name="Textfeld 1">
            <a:extLst>
              <a:ext uri="{FF2B5EF4-FFF2-40B4-BE49-F238E27FC236}">
                <a16:creationId xmlns:a16="http://schemas.microsoft.com/office/drawing/2014/main" id="{AC412A1F-169C-4F8E-B2CB-59B58A7CA6B9}"/>
              </a:ext>
            </a:extLst>
          </p:cNvPr>
          <p:cNvSpPr txBox="1"/>
          <p:nvPr/>
        </p:nvSpPr>
        <p:spPr>
          <a:xfrm>
            <a:off x="558800" y="241300"/>
            <a:ext cx="10610850" cy="6617196"/>
          </a:xfrm>
          <a:prstGeom prst="rect">
            <a:avLst/>
          </a:prstGeom>
          <a:noFill/>
        </p:spPr>
        <p:txBody>
          <a:bodyPr wrap="square" rtlCol="0">
            <a:spAutoFit/>
          </a:bodyPr>
          <a:lstStyle/>
          <a:p>
            <a:r>
              <a:rPr lang="de-DE" sz="2800" b="1" dirty="0">
                <a:solidFill>
                  <a:srgbClr val="C00000"/>
                </a:solidFill>
              </a:rPr>
              <a:t>Was tun? </a:t>
            </a:r>
            <a:r>
              <a:rPr lang="de-DE" dirty="0"/>
              <a:t>(Storchenmeinung)</a:t>
            </a:r>
          </a:p>
          <a:p>
            <a:endParaRPr lang="de-DE" dirty="0"/>
          </a:p>
          <a:p>
            <a:r>
              <a:rPr lang="de-DE" dirty="0"/>
              <a:t>Beachtung der </a:t>
            </a:r>
            <a:r>
              <a:rPr lang="de-DE" b="1" dirty="0"/>
              <a:t>vier </a:t>
            </a:r>
            <a:r>
              <a:rPr lang="de-DE" b="1" dirty="0" err="1"/>
              <a:t>Instationaritäten</a:t>
            </a:r>
            <a:r>
              <a:rPr lang="de-DE" dirty="0"/>
              <a:t>: Geophysikalischer Wandel, Wissen über die </a:t>
            </a:r>
            <a:br>
              <a:rPr lang="de-DE" dirty="0"/>
            </a:br>
            <a:r>
              <a:rPr lang="de-DE" dirty="0"/>
              <a:t>Geophysikalischen Wandel, technische Möglichkeiten und  Werte/Präferenzen</a:t>
            </a:r>
          </a:p>
          <a:p>
            <a:endParaRPr lang="de-DE" dirty="0"/>
          </a:p>
          <a:p>
            <a:r>
              <a:rPr lang="de-DE" b="1" dirty="0"/>
              <a:t>Vermeidung von Emissionen, Bereitstellung von Energie</a:t>
            </a:r>
            <a:r>
              <a:rPr lang="de-DE" dirty="0"/>
              <a:t>: Erwarten, dass die Klimaschutzpolitik erhebliche Herausforderungen aufbauen wird. – z.B. 2050, wenn nicht deutlich früher, Klimaneutralität OHNE JEDE Netto-Emissionen. Erwartung der Einführung von E- und Wasserstofftechnologie.  Aber auch möglich: Verstärkung der gesellschaftlichen Spannungen und Konflikte, die zur Abkehr von dieser proaktiven Klimaschutzpolitik führen könnten, Rückkehr zur Kernenergie </a:t>
            </a:r>
          </a:p>
          <a:p>
            <a:endParaRPr lang="de-DE" dirty="0"/>
          </a:p>
          <a:p>
            <a:r>
              <a:rPr lang="de-DE" b="1" dirty="0"/>
              <a:t>Anpassung</a:t>
            </a:r>
            <a:r>
              <a:rPr lang="de-DE" dirty="0"/>
              <a:t> – verfolgen, welche Änderungen bereits eingetreten sind, und welche Änderungen realistischerweise eintreten könnten (kompetenter wissenschaftlicher Rat). Abschätzung der möglichen Wirkungen dieser Änderungen für z.B. Logistik. Modernisierung so, dass schon jetzt sowohl Minderungen der Gefährdungen implementiert als auch zukünftige Anpassungsmaßnahmen ermöglicht werden (vgl. Klimadeich).</a:t>
            </a:r>
          </a:p>
          <a:p>
            <a:endParaRPr lang="de-DE" dirty="0"/>
          </a:p>
          <a:p>
            <a:r>
              <a:rPr lang="de-DE" dirty="0"/>
              <a:t>Verfolgung von </a:t>
            </a:r>
            <a:r>
              <a:rPr lang="de-DE" b="1" dirty="0"/>
              <a:t>technischen  und logistischen Neuerungen </a:t>
            </a:r>
            <a:r>
              <a:rPr lang="de-DE" dirty="0"/>
              <a:t>– z.B.  Wasserstoff oder andere alternativer Energieformen für Mobilität und Heizung</a:t>
            </a:r>
          </a:p>
          <a:p>
            <a:endParaRPr lang="de-DE" dirty="0"/>
          </a:p>
          <a:p>
            <a:r>
              <a:rPr lang="de-DE" dirty="0"/>
              <a:t>Verfolgung </a:t>
            </a:r>
            <a:r>
              <a:rPr lang="de-DE" b="1" dirty="0"/>
              <a:t>öffentlichen Präferenzen </a:t>
            </a:r>
            <a:r>
              <a:rPr lang="de-DE" dirty="0"/>
              <a:t>(z.B. Regenerierung von Naturräumen), </a:t>
            </a:r>
            <a:r>
              <a:rPr lang="de-DE" b="1" dirty="0"/>
              <a:t>Wahrnehmung </a:t>
            </a:r>
            <a:r>
              <a:rPr lang="de-DE" dirty="0"/>
              <a:t>und </a:t>
            </a:r>
            <a:r>
              <a:rPr lang="de-DE" b="1" dirty="0"/>
              <a:t>sozialen Konstruktionen</a:t>
            </a:r>
            <a:r>
              <a:rPr lang="de-DE" dirty="0"/>
              <a:t>, die auf die Klimapolitik wirken. Diese Präferenzen werden nur sehr bedingt  konditioniert durch das  wissenschaftliche Wissen über den Klimawandel.</a:t>
            </a:r>
          </a:p>
        </p:txBody>
      </p:sp>
    </p:spTree>
    <p:extLst>
      <p:ext uri="{BB962C8B-B14F-4D97-AF65-F5344CB8AC3E}">
        <p14:creationId xmlns:p14="http://schemas.microsoft.com/office/powerpoint/2010/main" val="73119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Reihe enthält.&#10;&#10;KI-generierte Inhalte können fehlerhaft sein.">
            <a:extLst>
              <a:ext uri="{FF2B5EF4-FFF2-40B4-BE49-F238E27FC236}">
                <a16:creationId xmlns:a16="http://schemas.microsoft.com/office/drawing/2014/main" id="{2B2C8E5A-02E3-E686-D355-C94E8C3B157B}"/>
              </a:ext>
            </a:extLst>
          </p:cNvPr>
          <p:cNvPicPr>
            <a:picLocks noChangeAspect="1"/>
          </p:cNvPicPr>
          <p:nvPr/>
        </p:nvPicPr>
        <p:blipFill>
          <a:blip r:embed="rId2"/>
          <a:stretch>
            <a:fillRect/>
          </a:stretch>
        </p:blipFill>
        <p:spPr>
          <a:xfrm>
            <a:off x="1032566" y="51040"/>
            <a:ext cx="9873974" cy="6487872"/>
          </a:xfrm>
          <a:prstGeom prst="rect">
            <a:avLst/>
          </a:prstGeom>
        </p:spPr>
      </p:pic>
      <p:sp>
        <p:nvSpPr>
          <p:cNvPr id="11" name="Textfeld 10">
            <a:extLst>
              <a:ext uri="{FF2B5EF4-FFF2-40B4-BE49-F238E27FC236}">
                <a16:creationId xmlns:a16="http://schemas.microsoft.com/office/drawing/2014/main" id="{AAB00A36-D5BB-FAC7-6177-83C441C40C01}"/>
              </a:ext>
            </a:extLst>
          </p:cNvPr>
          <p:cNvSpPr txBox="1"/>
          <p:nvPr/>
        </p:nvSpPr>
        <p:spPr>
          <a:xfrm>
            <a:off x="7262191" y="5181600"/>
            <a:ext cx="2464905" cy="369332"/>
          </a:xfrm>
          <a:prstGeom prst="rect">
            <a:avLst/>
          </a:prstGeom>
          <a:noFill/>
        </p:spPr>
        <p:txBody>
          <a:bodyPr wrap="square" rtlCol="0">
            <a:spAutoFit/>
          </a:bodyPr>
          <a:lstStyle/>
          <a:p>
            <a:r>
              <a:rPr lang="en-US" dirty="0"/>
              <a:t>Quelle: WMO</a:t>
            </a:r>
          </a:p>
        </p:txBody>
      </p:sp>
      <p:sp>
        <p:nvSpPr>
          <p:cNvPr id="13" name="Fußzeilenplatzhalter 12">
            <a:extLst>
              <a:ext uri="{FF2B5EF4-FFF2-40B4-BE49-F238E27FC236}">
                <a16:creationId xmlns:a16="http://schemas.microsoft.com/office/drawing/2014/main" id="{7637C946-D4F8-6BAE-CF35-F7F0504C3F0E}"/>
              </a:ext>
            </a:extLst>
          </p:cNvPr>
          <p:cNvSpPr>
            <a:spLocks noGrp="1"/>
          </p:cNvSpPr>
          <p:nvPr>
            <p:ph type="ftr" sz="quarter" idx="11"/>
          </p:nvPr>
        </p:nvSpPr>
        <p:spPr/>
        <p:txBody>
          <a:bodyPr/>
          <a:lstStyle/>
          <a:p>
            <a:r>
              <a:rPr lang="en-US"/>
              <a:t>RPP-Seminar</a:t>
            </a:r>
          </a:p>
        </p:txBody>
      </p:sp>
      <p:sp>
        <p:nvSpPr>
          <p:cNvPr id="14" name="Foliennummernplatzhalter 13">
            <a:extLst>
              <a:ext uri="{FF2B5EF4-FFF2-40B4-BE49-F238E27FC236}">
                <a16:creationId xmlns:a16="http://schemas.microsoft.com/office/drawing/2014/main" id="{B5C7192F-3A50-B338-9596-4E09FFC4E6C2}"/>
              </a:ext>
            </a:extLst>
          </p:cNvPr>
          <p:cNvSpPr>
            <a:spLocks noGrp="1"/>
          </p:cNvSpPr>
          <p:nvPr>
            <p:ph type="sldNum" sz="quarter" idx="12"/>
          </p:nvPr>
        </p:nvSpPr>
        <p:spPr/>
        <p:txBody>
          <a:bodyPr/>
          <a:lstStyle/>
          <a:p>
            <a:fld id="{5860A7D8-607D-2E49-9B0F-DA6F063FC173}" type="slidenum">
              <a:rPr lang="en-US" smtClean="0"/>
              <a:t>6</a:t>
            </a:fld>
            <a:endParaRPr lang="en-US"/>
          </a:p>
        </p:txBody>
      </p:sp>
    </p:spTree>
    <p:extLst>
      <p:ext uri="{BB962C8B-B14F-4D97-AF65-F5344CB8AC3E}">
        <p14:creationId xmlns:p14="http://schemas.microsoft.com/office/powerpoint/2010/main" val="499966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DE4D-0A70-B6B4-1446-F1A225BC994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4000461E-35BF-3169-FB0B-94A5D494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508" y="355807"/>
            <a:ext cx="7673492" cy="5665121"/>
          </a:xfrm>
          <a:prstGeom prst="rect">
            <a:avLst/>
          </a:prstGeom>
        </p:spPr>
      </p:pic>
      <p:sp>
        <p:nvSpPr>
          <p:cNvPr id="3" name="Textfeld 2">
            <a:extLst>
              <a:ext uri="{FF2B5EF4-FFF2-40B4-BE49-F238E27FC236}">
                <a16:creationId xmlns:a16="http://schemas.microsoft.com/office/drawing/2014/main" id="{966DE501-FF96-E530-ABB7-DB8D8D9A826F}"/>
              </a:ext>
            </a:extLst>
          </p:cNvPr>
          <p:cNvSpPr txBox="1"/>
          <p:nvPr/>
        </p:nvSpPr>
        <p:spPr>
          <a:xfrm>
            <a:off x="288757" y="4824663"/>
            <a:ext cx="6677527" cy="923330"/>
          </a:xfrm>
          <a:prstGeom prst="rect">
            <a:avLst/>
          </a:prstGeom>
          <a:noFill/>
        </p:spPr>
        <p:txBody>
          <a:bodyPr wrap="square" rtlCol="0">
            <a:spAutoFit/>
          </a:bodyPr>
          <a:lstStyle/>
          <a:p>
            <a:r>
              <a:rPr lang="en-US" sz="5400" dirty="0" err="1"/>
              <a:t>hvonstorch@web.de</a:t>
            </a:r>
            <a:endParaRPr lang="en-US" sz="5400" dirty="0"/>
          </a:p>
        </p:txBody>
      </p:sp>
      <p:sp>
        <p:nvSpPr>
          <p:cNvPr id="2" name="Textfeld 1">
            <a:extLst>
              <a:ext uri="{FF2B5EF4-FFF2-40B4-BE49-F238E27FC236}">
                <a16:creationId xmlns:a16="http://schemas.microsoft.com/office/drawing/2014/main" id="{FC1F42DC-2C0C-E4A7-3AC9-B978B881D77A}"/>
              </a:ext>
            </a:extLst>
          </p:cNvPr>
          <p:cNvSpPr txBox="1"/>
          <p:nvPr/>
        </p:nvSpPr>
        <p:spPr>
          <a:xfrm>
            <a:off x="288757" y="355807"/>
            <a:ext cx="3007896" cy="2308324"/>
          </a:xfrm>
          <a:prstGeom prst="rect">
            <a:avLst/>
          </a:prstGeom>
          <a:solidFill>
            <a:schemeClr val="bg1">
              <a:lumMod val="95000"/>
            </a:schemeClr>
          </a:solidFill>
        </p:spPr>
        <p:txBody>
          <a:bodyPr wrap="square" rtlCol="0">
            <a:spAutoFit/>
          </a:bodyPr>
          <a:lstStyle/>
          <a:p>
            <a:r>
              <a:rPr lang="en-US" dirty="0" err="1"/>
              <a:t>Im</a:t>
            </a:r>
            <a:r>
              <a:rPr lang="en-US" dirty="0"/>
              <a:t> Druck: </a:t>
            </a:r>
            <a:r>
              <a:rPr lang="de-DE" b="0" i="0" u="none" strike="noStrike" dirty="0">
                <a:solidFill>
                  <a:srgbClr val="000000"/>
                </a:solidFill>
                <a:effectLst/>
                <a:latin typeface="-webkit-standard"/>
              </a:rPr>
              <a:t>Benkens, R., A. Bojanowski und H. von Storch (Eds), 2025: Am Ende der Klimaangst. Wo Alarmismus in die Irre führt, wie er dem Klima schadet und wie wir es besser machen können. Königshausen &amp; Neumann</a:t>
            </a:r>
            <a:r>
              <a:rPr lang="de-DE" dirty="0">
                <a:solidFill>
                  <a:srgbClr val="000000"/>
                </a:solidFill>
                <a:latin typeface="-webkit-standard"/>
              </a:rPr>
              <a:t>. </a:t>
            </a:r>
            <a:endParaRPr lang="en-US" dirty="0"/>
          </a:p>
        </p:txBody>
      </p:sp>
    </p:spTree>
    <p:extLst>
      <p:ext uri="{BB962C8B-B14F-4D97-AF65-F5344CB8AC3E}">
        <p14:creationId xmlns:p14="http://schemas.microsoft.com/office/powerpoint/2010/main" val="253161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S23b">
            <a:extLst>
              <a:ext uri="{FF2B5EF4-FFF2-40B4-BE49-F238E27FC236}">
                <a16:creationId xmlns:a16="http://schemas.microsoft.com/office/drawing/2014/main" id="{E55DEA53-E6C1-4B71-95CA-75B91435C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27" y="1125539"/>
            <a:ext cx="5864750" cy="39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a:extLst>
              <a:ext uri="{FF2B5EF4-FFF2-40B4-BE49-F238E27FC236}">
                <a16:creationId xmlns:a16="http://schemas.microsoft.com/office/drawing/2014/main" id="{5480F583-913B-4357-B431-08AE343EEDA4}"/>
              </a:ext>
            </a:extLst>
          </p:cNvPr>
          <p:cNvSpPr>
            <a:spLocks noChangeArrowheads="1"/>
          </p:cNvSpPr>
          <p:nvPr/>
        </p:nvSpPr>
        <p:spPr bwMode="auto">
          <a:xfrm>
            <a:off x="1406554" y="158076"/>
            <a:ext cx="9144000" cy="762000"/>
          </a:xfrm>
          <a:prstGeom prst="rect">
            <a:avLst/>
          </a:prstGeom>
          <a:solidFill>
            <a:schemeClr val="bg1"/>
          </a:solidFill>
          <a:ln w="9525">
            <a:noFill/>
            <a:miter lim="800000"/>
            <a:headEnd/>
            <a:tailEnd/>
          </a:ln>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de-DE" altLang="de-DE" sz="3200" b="1">
                <a:latin typeface="Calibri" panose="020F0502020204030204" pitchFamily="34" charset="0"/>
              </a:rPr>
              <a:t>Dekonstruktion der Klimaschwankungen seit 1900</a:t>
            </a:r>
            <a:endParaRPr lang="de-DE" altLang="de-DE" b="1" noProof="1">
              <a:latin typeface="Calibri" panose="020F0502020204030204" pitchFamily="34" charset="0"/>
            </a:endParaRPr>
          </a:p>
        </p:txBody>
      </p:sp>
      <p:sp>
        <p:nvSpPr>
          <p:cNvPr id="56324" name="Rectangle 4">
            <a:extLst>
              <a:ext uri="{FF2B5EF4-FFF2-40B4-BE49-F238E27FC236}">
                <a16:creationId xmlns:a16="http://schemas.microsoft.com/office/drawing/2014/main" id="{FD9370A8-2DF5-4293-8689-119DA96DE543}"/>
              </a:ext>
            </a:extLst>
          </p:cNvPr>
          <p:cNvSpPr>
            <a:spLocks noChangeArrowheads="1"/>
          </p:cNvSpPr>
          <p:nvPr/>
        </p:nvSpPr>
        <p:spPr bwMode="auto">
          <a:xfrm>
            <a:off x="600003" y="5265737"/>
            <a:ext cx="10785392"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de-DE" altLang="de-DE" sz="2400" dirty="0">
                <a:solidFill>
                  <a:schemeClr val="accent1"/>
                </a:solidFill>
                <a:latin typeface="Calibri" panose="020F0502020204030204" pitchFamily="34" charset="0"/>
              </a:rPr>
              <a:t>Simulationen ohne menschliche Einflüsse</a:t>
            </a:r>
          </a:p>
          <a:p>
            <a:pPr eaLnBrk="1" hangingPunct="1"/>
            <a:r>
              <a:rPr lang="de-DE" altLang="de-DE" sz="2400" dirty="0">
                <a:solidFill>
                  <a:srgbClr val="FFC000"/>
                </a:solidFill>
                <a:latin typeface="Calibri" panose="020F0502020204030204" pitchFamily="34" charset="0"/>
              </a:rPr>
              <a:t>Simulationen mit menschlichen Einflüssen</a:t>
            </a:r>
          </a:p>
          <a:p>
            <a:pPr eaLnBrk="1" hangingPunct="1"/>
            <a:r>
              <a:rPr lang="de-DE" altLang="de-DE" sz="2400" dirty="0">
                <a:latin typeface="Calibri" panose="020F0502020204030204" pitchFamily="34" charset="0"/>
              </a:rPr>
              <a:t>im Vergleich zur historischen Entwicklung</a:t>
            </a:r>
            <a:br>
              <a:rPr lang="de-DE" altLang="de-DE" sz="2400" dirty="0">
                <a:latin typeface="Calibri" panose="020F0502020204030204" pitchFamily="34" charset="0"/>
              </a:rPr>
            </a:br>
            <a:r>
              <a:rPr lang="de-DE" altLang="de-DE" sz="2400" dirty="0">
                <a:latin typeface="Calibri" panose="020F0502020204030204" pitchFamily="34" charset="0"/>
              </a:rPr>
              <a:t>(globale Mitteltemperatur relativ zum Mittelwert 1900-1960)</a:t>
            </a:r>
            <a:endParaRPr lang="de-DE" altLang="de-DE" sz="2400" noProof="1">
              <a:latin typeface="Calibri" panose="020F0502020204030204" pitchFamily="34" charset="0"/>
            </a:endParaRPr>
          </a:p>
        </p:txBody>
      </p:sp>
      <p:sp>
        <p:nvSpPr>
          <p:cNvPr id="56325" name="Rectangle 5">
            <a:extLst>
              <a:ext uri="{FF2B5EF4-FFF2-40B4-BE49-F238E27FC236}">
                <a16:creationId xmlns:a16="http://schemas.microsoft.com/office/drawing/2014/main" id="{A2B37908-7DB8-4F2C-A0F6-396AF4594243}"/>
              </a:ext>
            </a:extLst>
          </p:cNvPr>
          <p:cNvSpPr>
            <a:spLocks noChangeArrowheads="1"/>
          </p:cNvSpPr>
          <p:nvPr/>
        </p:nvSpPr>
        <p:spPr bwMode="auto">
          <a:xfrm>
            <a:off x="0" y="1315616"/>
            <a:ext cx="611188" cy="72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de-DE" altLang="de-DE" sz="1800" noProof="1">
                <a:latin typeface="Calibri" panose="020F0502020204030204" pitchFamily="34" charset="0"/>
              </a:rPr>
              <a:t>°C</a:t>
            </a:r>
          </a:p>
        </p:txBody>
      </p:sp>
      <p:pic>
        <p:nvPicPr>
          <p:cNvPr id="56326" name="Picture 2" descr="TS23a">
            <a:extLst>
              <a:ext uri="{FF2B5EF4-FFF2-40B4-BE49-F238E27FC236}">
                <a16:creationId xmlns:a16="http://schemas.microsoft.com/office/drawing/2014/main" id="{7EB975C3-F8C5-4685-8765-D619CDC1B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13" y="1125539"/>
            <a:ext cx="5620630" cy="39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D9E3A47F-0D1F-A4F0-803F-1C7D72829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0747" y="155089"/>
            <a:ext cx="976521" cy="878869"/>
          </a:xfrm>
          <a:prstGeom prst="rect">
            <a:avLst/>
          </a:prstGeom>
        </p:spPr>
      </p:pic>
      <p:sp>
        <p:nvSpPr>
          <p:cNvPr id="4" name="Foliennummernplatzhalter 3">
            <a:extLst>
              <a:ext uri="{FF2B5EF4-FFF2-40B4-BE49-F238E27FC236}">
                <a16:creationId xmlns:a16="http://schemas.microsoft.com/office/drawing/2014/main" id="{5A51337F-8821-2017-33A7-AD47606203B1}"/>
              </a:ext>
            </a:extLst>
          </p:cNvPr>
          <p:cNvSpPr>
            <a:spLocks noGrp="1"/>
          </p:cNvSpPr>
          <p:nvPr>
            <p:ph type="sldNum" sz="quarter" idx="12"/>
          </p:nvPr>
        </p:nvSpPr>
        <p:spPr/>
        <p:txBody>
          <a:bodyPr/>
          <a:lstStyle/>
          <a:p>
            <a:fld id="{E0A0AE6A-7158-4DD3-9140-58D5CDFD4F47}" type="slidenum">
              <a:rPr lang="en-US" smtClean="0"/>
              <a:t>7</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FE842-4F39-C1B1-6560-F8DC7C2FF7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E0F135-B3A2-8FDD-0410-7B9DE8896EB6}"/>
              </a:ext>
            </a:extLst>
          </p:cNvPr>
          <p:cNvSpPr>
            <a:spLocks noGrp="1"/>
          </p:cNvSpPr>
          <p:nvPr>
            <p:ph type="title"/>
          </p:nvPr>
        </p:nvSpPr>
        <p:spPr>
          <a:xfrm>
            <a:off x="368391" y="386664"/>
            <a:ext cx="10515600" cy="588746"/>
          </a:xfrm>
        </p:spPr>
        <p:txBody>
          <a:bodyPr>
            <a:normAutofit fontScale="90000"/>
          </a:bodyPr>
          <a:lstStyle/>
          <a:p>
            <a:r>
              <a:rPr lang="en-US" b="1" err="1">
                <a:latin typeface="+mn-lt"/>
              </a:rPr>
              <a:t>Emissionen</a:t>
            </a:r>
            <a:endParaRPr lang="en-US" b="1">
              <a:latin typeface="+mn-lt"/>
            </a:endParaRPr>
          </a:p>
        </p:txBody>
      </p:sp>
      <p:sp>
        <p:nvSpPr>
          <p:cNvPr id="3" name="Inhaltsplatzhalter 2">
            <a:extLst>
              <a:ext uri="{FF2B5EF4-FFF2-40B4-BE49-F238E27FC236}">
                <a16:creationId xmlns:a16="http://schemas.microsoft.com/office/drawing/2014/main" id="{65DE2B9B-3581-7B9E-C714-C12CA0CB24F8}"/>
              </a:ext>
            </a:extLst>
          </p:cNvPr>
          <p:cNvSpPr>
            <a:spLocks noGrp="1"/>
          </p:cNvSpPr>
          <p:nvPr>
            <p:ph sz="half" idx="1"/>
          </p:nvPr>
        </p:nvSpPr>
        <p:spPr>
          <a:xfrm>
            <a:off x="401283" y="1047519"/>
            <a:ext cx="3265647" cy="3577034"/>
          </a:xfrm>
        </p:spPr>
        <p:txBody>
          <a:bodyPr>
            <a:normAutofit fontScale="92500" lnSpcReduction="10000"/>
          </a:bodyPr>
          <a:lstStyle/>
          <a:p>
            <a:pPr marL="0" indent="0">
              <a:lnSpc>
                <a:spcPct val="100000"/>
              </a:lnSpc>
              <a:buNone/>
            </a:pPr>
            <a:r>
              <a:rPr lang="de-DE" sz="1800" dirty="0"/>
              <a:t>Die Konzentration von CO</a:t>
            </a:r>
            <a:r>
              <a:rPr lang="de-DE" sz="1800" baseline="-25000" dirty="0"/>
              <a:t>2</a:t>
            </a:r>
            <a:r>
              <a:rPr lang="de-DE" sz="1800" dirty="0"/>
              <a:t> in der Atmosphäre ist von ca. 280 ppm auf 410 ppm angestiegen aufgrund der menschlichen Freisetzung von Treibhausgasen. Diese Konzentrationen sind absolut klein, aber mit großer Wirkung verbunden.</a:t>
            </a:r>
          </a:p>
          <a:p>
            <a:pPr marL="0" indent="0">
              <a:lnSpc>
                <a:spcPct val="100000"/>
              </a:lnSpc>
              <a:buNone/>
            </a:pPr>
            <a:r>
              <a:rPr lang="de-DE" sz="1800" b="1" dirty="0"/>
              <a:t>Die Konzentration wird erst dann nicht mehr ansteigen, wenn die menschlichen Netto-Emissionen zum Ende kommen.</a:t>
            </a:r>
          </a:p>
        </p:txBody>
      </p:sp>
      <p:sp>
        <p:nvSpPr>
          <p:cNvPr id="4" name="Foliennummernplatzhalter 3">
            <a:extLst>
              <a:ext uri="{FF2B5EF4-FFF2-40B4-BE49-F238E27FC236}">
                <a16:creationId xmlns:a16="http://schemas.microsoft.com/office/drawing/2014/main" id="{2359BB25-CD87-6DD4-880D-068EB5C4095D}"/>
              </a:ext>
            </a:extLst>
          </p:cNvPr>
          <p:cNvSpPr>
            <a:spLocks noGrp="1"/>
          </p:cNvSpPr>
          <p:nvPr>
            <p:ph type="sldNum" sz="quarter" idx="12"/>
          </p:nvPr>
        </p:nvSpPr>
        <p:spPr/>
        <p:txBody>
          <a:bodyPr/>
          <a:lstStyle/>
          <a:p>
            <a:fld id="{90E1CA1D-BA26-442B-B34F-5A52C36AC59C}" type="slidenum">
              <a:rPr lang="en-US" smtClean="0"/>
              <a:t>8</a:t>
            </a:fld>
            <a:endParaRPr lang="en-US"/>
          </a:p>
        </p:txBody>
      </p:sp>
      <p:sp>
        <p:nvSpPr>
          <p:cNvPr id="10" name="Google Shape;156;p12">
            <a:extLst>
              <a:ext uri="{FF2B5EF4-FFF2-40B4-BE49-F238E27FC236}">
                <a16:creationId xmlns:a16="http://schemas.microsoft.com/office/drawing/2014/main" id="{9B9DDAA2-4766-C8ED-03A5-BC1CC93EB9FB}"/>
              </a:ext>
            </a:extLst>
          </p:cNvPr>
          <p:cNvSpPr txBox="1">
            <a:spLocks/>
          </p:cNvSpPr>
          <p:nvPr/>
        </p:nvSpPr>
        <p:spPr>
          <a:xfrm>
            <a:off x="4607858" y="539065"/>
            <a:ext cx="7180045" cy="660854"/>
          </a:xfrm>
          <a:prstGeom prst="rect">
            <a:avLst/>
          </a:prstGeom>
          <a:noFill/>
          <a:ln>
            <a:noFill/>
          </a:ln>
        </p:spPr>
        <p:txBody>
          <a:bodyPr spcFirstLastPara="1" vert="horz" wrap="square" lIns="91425" tIns="0" rIns="91425"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Clr>
                <a:srgbClr val="4C9BDB"/>
              </a:buClr>
              <a:buSzPts val="1800"/>
              <a:buFont typeface="Arial" panose="020B0604020202020204" pitchFamily="34" charset="0"/>
              <a:buNone/>
            </a:pPr>
            <a:endParaRPr lang="en-GB" sz="1800" noProof="1"/>
          </a:p>
        </p:txBody>
      </p:sp>
      <p:sp>
        <p:nvSpPr>
          <p:cNvPr id="13" name="Textfeld 12">
            <a:extLst>
              <a:ext uri="{FF2B5EF4-FFF2-40B4-BE49-F238E27FC236}">
                <a16:creationId xmlns:a16="http://schemas.microsoft.com/office/drawing/2014/main" id="{1E6787AF-92B4-6635-9E53-4108339098D3}"/>
              </a:ext>
            </a:extLst>
          </p:cNvPr>
          <p:cNvSpPr txBox="1"/>
          <p:nvPr/>
        </p:nvSpPr>
        <p:spPr>
          <a:xfrm>
            <a:off x="368391" y="4873569"/>
            <a:ext cx="3497303" cy="1077218"/>
          </a:xfrm>
          <a:prstGeom prst="rect">
            <a:avLst/>
          </a:prstGeom>
          <a:noFill/>
        </p:spPr>
        <p:txBody>
          <a:bodyPr wrap="square">
            <a:spAutoFit/>
          </a:bodyPr>
          <a:lstStyle/>
          <a:p>
            <a:pPr algn="l"/>
            <a:r>
              <a:rPr lang="de-DE" sz="1600" b="1" i="0" u="none" strike="noStrike" dirty="0">
                <a:solidFill>
                  <a:srgbClr val="5B5B5B"/>
                </a:solidFill>
                <a:effectLst/>
                <a:cs typeface="Arial" panose="020B0604020202020204" pitchFamily="34" charset="0"/>
              </a:rPr>
              <a:t>Data source:</a:t>
            </a:r>
            <a:r>
              <a:rPr lang="de-DE" sz="1600" b="0" i="0" u="none" strike="noStrike" dirty="0">
                <a:solidFill>
                  <a:srgbClr val="5B5B5B"/>
                </a:solidFill>
                <a:effectLst/>
                <a:cs typeface="Arial" panose="020B0604020202020204" pitchFamily="34" charset="0"/>
              </a:rPr>
              <a:t> </a:t>
            </a:r>
            <a:br>
              <a:rPr lang="de-DE" sz="1600" b="0" i="0" u="none" strike="noStrike" dirty="0">
                <a:solidFill>
                  <a:srgbClr val="5B5B5B"/>
                </a:solidFill>
                <a:effectLst/>
                <a:cs typeface="Arial" panose="020B0604020202020204" pitchFamily="34" charset="0"/>
              </a:rPr>
            </a:br>
            <a:r>
              <a:rPr lang="de-DE" sz="1600" b="0" i="0" u="none" strike="noStrike" dirty="0">
                <a:solidFill>
                  <a:srgbClr val="5B5B5B"/>
                </a:solidFill>
                <a:effectLst/>
                <a:cs typeface="Arial" panose="020B0604020202020204" pitchFamily="34" charset="0"/>
              </a:rPr>
              <a:t>Global Carbon Budget (2024) </a:t>
            </a:r>
          </a:p>
          <a:p>
            <a:pPr algn="l"/>
            <a:r>
              <a:rPr lang="de-DE" sz="1600" b="0" i="0" u="none" strike="noStrike" dirty="0">
                <a:solidFill>
                  <a:srgbClr val="5B5B5B"/>
                </a:solidFill>
                <a:effectLst/>
                <a:cs typeface="Arial" panose="020B0604020202020204" pitchFamily="34" charset="0"/>
                <a:hlinkClick r:id="rId3"/>
              </a:rPr>
              <a:t>OurWorldinData.org/co2-and-greenhouse-gas-emissions</a:t>
            </a:r>
            <a:r>
              <a:rPr lang="de-DE" sz="1600" b="0" i="0" u="none" strike="noStrike" dirty="0">
                <a:solidFill>
                  <a:srgbClr val="5B5B5B"/>
                </a:solidFill>
                <a:effectLst/>
                <a:cs typeface="Arial" panose="020B0604020202020204" pitchFamily="34" charset="0"/>
              </a:rPr>
              <a:t> | </a:t>
            </a:r>
            <a:r>
              <a:rPr lang="de-DE" sz="1600" b="0" i="0" u="none" strike="noStrike" dirty="0">
                <a:solidFill>
                  <a:srgbClr val="5B5B5B"/>
                </a:solidFill>
                <a:effectLst/>
                <a:cs typeface="Arial" panose="020B0604020202020204" pitchFamily="34" charset="0"/>
                <a:hlinkClick r:id="rId4"/>
              </a:rPr>
              <a:t>CC BY</a:t>
            </a:r>
            <a:endParaRPr lang="de-DE" sz="1600" b="0" i="0" u="none" strike="noStrike" dirty="0">
              <a:solidFill>
                <a:srgbClr val="5B5B5B"/>
              </a:solidFill>
              <a:effectLst/>
              <a:cs typeface="Arial" panose="020B0604020202020204" pitchFamily="34" charset="0"/>
            </a:endParaRPr>
          </a:p>
        </p:txBody>
      </p:sp>
      <p:sp>
        <p:nvSpPr>
          <p:cNvPr id="6" name="Fußzeilenplatzhalter 5">
            <a:extLst>
              <a:ext uri="{FF2B5EF4-FFF2-40B4-BE49-F238E27FC236}">
                <a16:creationId xmlns:a16="http://schemas.microsoft.com/office/drawing/2014/main" id="{15F1571A-EB9E-5C78-EFE7-DD2FE794A2A6}"/>
              </a:ext>
            </a:extLst>
          </p:cNvPr>
          <p:cNvSpPr>
            <a:spLocks noGrp="1"/>
          </p:cNvSpPr>
          <p:nvPr>
            <p:ph type="ftr" sz="quarter" idx="11"/>
          </p:nvPr>
        </p:nvSpPr>
        <p:spPr/>
        <p:txBody>
          <a:bodyPr/>
          <a:lstStyle/>
          <a:p>
            <a:r>
              <a:rPr lang="en-US"/>
              <a:t>RPP-Seminar</a:t>
            </a:r>
          </a:p>
        </p:txBody>
      </p:sp>
      <p:pic>
        <p:nvPicPr>
          <p:cNvPr id="16" name="Grafik 15" descr="Ein Bild, das Text, Screenshot, Diagramm, Reihe enthält.&#10;&#10;KI-generierte Inhalte können fehlerhaft sein.">
            <a:extLst>
              <a:ext uri="{FF2B5EF4-FFF2-40B4-BE49-F238E27FC236}">
                <a16:creationId xmlns:a16="http://schemas.microsoft.com/office/drawing/2014/main" id="{19223E0C-945D-03AC-24E9-A9E11CBBFE15}"/>
              </a:ext>
            </a:extLst>
          </p:cNvPr>
          <p:cNvPicPr>
            <a:picLocks noChangeAspect="1"/>
          </p:cNvPicPr>
          <p:nvPr/>
        </p:nvPicPr>
        <p:blipFill>
          <a:blip r:embed="rId5"/>
          <a:stretch>
            <a:fillRect/>
          </a:stretch>
        </p:blipFill>
        <p:spPr>
          <a:xfrm>
            <a:off x="4161182" y="170434"/>
            <a:ext cx="7772400" cy="6185916"/>
          </a:xfrm>
          <a:prstGeom prst="rect">
            <a:avLst/>
          </a:prstGeom>
        </p:spPr>
      </p:pic>
    </p:spTree>
    <p:extLst>
      <p:ext uri="{BB962C8B-B14F-4D97-AF65-F5344CB8AC3E}">
        <p14:creationId xmlns:p14="http://schemas.microsoft.com/office/powerpoint/2010/main" val="405220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30F8B-2E90-FB53-9B3F-E96DF5C5AFD8}"/>
              </a:ext>
            </a:extLst>
          </p:cNvPr>
          <p:cNvSpPr>
            <a:spLocks noGrp="1"/>
          </p:cNvSpPr>
          <p:nvPr>
            <p:ph type="title"/>
          </p:nvPr>
        </p:nvSpPr>
        <p:spPr>
          <a:xfrm>
            <a:off x="386100" y="136525"/>
            <a:ext cx="10515600" cy="722457"/>
          </a:xfrm>
        </p:spPr>
        <p:txBody>
          <a:bodyPr>
            <a:normAutofit/>
          </a:bodyPr>
          <a:lstStyle/>
          <a:p>
            <a:pPr algn="l"/>
            <a:r>
              <a:rPr lang="de-DE" sz="3200" b="1" i="0" u="none" strike="noStrike">
                <a:solidFill>
                  <a:srgbClr val="000000"/>
                </a:solidFill>
                <a:effectLst/>
                <a:latin typeface="Arial" panose="020B0604020202020204" pitchFamily="34" charset="0"/>
              </a:rPr>
              <a:t>Wie funktionieren Klimamodelle?</a:t>
            </a:r>
            <a:endParaRPr lang="de-DE" sz="1800" b="1" i="0" u="none" strike="noStrike">
              <a:solidFill>
                <a:srgbClr val="000000"/>
              </a:solidFill>
              <a:effectLst/>
              <a:latin typeface="-webkit-standard"/>
            </a:endParaRPr>
          </a:p>
        </p:txBody>
      </p:sp>
      <p:sp>
        <p:nvSpPr>
          <p:cNvPr id="6" name="Foliennummernplatzhalter 5">
            <a:extLst>
              <a:ext uri="{FF2B5EF4-FFF2-40B4-BE49-F238E27FC236}">
                <a16:creationId xmlns:a16="http://schemas.microsoft.com/office/drawing/2014/main" id="{539168CA-9CE7-DF51-9732-C1393F2BFC67}"/>
              </a:ext>
            </a:extLst>
          </p:cNvPr>
          <p:cNvSpPr>
            <a:spLocks noGrp="1"/>
          </p:cNvSpPr>
          <p:nvPr>
            <p:ph type="sldNum" sz="quarter" idx="12"/>
          </p:nvPr>
        </p:nvSpPr>
        <p:spPr/>
        <p:txBody>
          <a:bodyPr/>
          <a:lstStyle/>
          <a:p>
            <a:fld id="{5860A7D8-607D-2E49-9B0F-DA6F063FC173}" type="slidenum">
              <a:rPr lang="en-US" smtClean="0"/>
              <a:t>9</a:t>
            </a:fld>
            <a:endParaRPr lang="en-US"/>
          </a:p>
        </p:txBody>
      </p:sp>
      <p:pic>
        <p:nvPicPr>
          <p:cNvPr id="7" name="Picture 2">
            <a:extLst>
              <a:ext uri="{FF2B5EF4-FFF2-40B4-BE49-F238E27FC236}">
                <a16:creationId xmlns:a16="http://schemas.microsoft.com/office/drawing/2014/main" id="{59BF642F-918A-33F2-820C-98E12CD3F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2667"/>
            <a:ext cx="5372196" cy="379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88E6476E-1BA2-C1CB-771A-DDEE5910C88D}"/>
              </a:ext>
            </a:extLst>
          </p:cNvPr>
          <p:cNvSpPr txBox="1"/>
          <p:nvPr/>
        </p:nvSpPr>
        <p:spPr>
          <a:xfrm>
            <a:off x="386100" y="1059753"/>
            <a:ext cx="5709900" cy="646331"/>
          </a:xfrm>
          <a:prstGeom prst="rect">
            <a:avLst/>
          </a:prstGeom>
          <a:noFill/>
        </p:spPr>
        <p:txBody>
          <a:bodyPr wrap="square" rtlCol="0">
            <a:spAutoFit/>
          </a:bodyPr>
          <a:lstStyle/>
          <a:p>
            <a:r>
              <a:rPr lang="de-DE" dirty="0">
                <a:solidFill>
                  <a:srgbClr val="000000"/>
                </a:solidFill>
                <a:effectLst/>
                <a:latin typeface="Calibri" panose="020F0502020204030204" pitchFamily="34" charset="0"/>
              </a:rPr>
              <a:t>Die Erhaltungssätze für Impuls, Masse und Energie sind sowohl in der Atmosphäre als auch in den Ozeanen gültig.</a:t>
            </a:r>
            <a:endParaRPr lang="en-US" dirty="0">
              <a:latin typeface="Calibri" panose="020F0502020204030204" pitchFamily="34" charset="0"/>
              <a:cs typeface="Calibri" panose="020F0502020204030204" pitchFamily="34" charset="0"/>
            </a:endParaRPr>
          </a:p>
        </p:txBody>
      </p:sp>
      <p:sp>
        <p:nvSpPr>
          <p:cNvPr id="11" name="Textfeld 10">
            <a:extLst>
              <a:ext uri="{FF2B5EF4-FFF2-40B4-BE49-F238E27FC236}">
                <a16:creationId xmlns:a16="http://schemas.microsoft.com/office/drawing/2014/main" id="{546B96E8-3A86-2B38-5DC6-D28DB9DEB07E}"/>
              </a:ext>
            </a:extLst>
          </p:cNvPr>
          <p:cNvSpPr txBox="1"/>
          <p:nvPr/>
        </p:nvSpPr>
        <p:spPr>
          <a:xfrm>
            <a:off x="386100" y="4237353"/>
            <a:ext cx="3195300" cy="2462213"/>
          </a:xfrm>
          <a:prstGeom prst="rect">
            <a:avLst/>
          </a:prstGeom>
          <a:noFill/>
        </p:spPr>
        <p:txBody>
          <a:bodyPr wrap="square" rtlCol="0">
            <a:spAutoFit/>
          </a:bodyPr>
          <a:lstStyle/>
          <a:p>
            <a:r>
              <a:rPr lang="en-US" sz="1400" err="1"/>
              <a:t>u,v</a:t>
            </a:r>
            <a:r>
              <a:rPr lang="en-US" sz="1400"/>
              <a:t> </a:t>
            </a:r>
            <a:r>
              <a:rPr lang="en-US" sz="1400" err="1"/>
              <a:t>Geschwindigkeit</a:t>
            </a:r>
            <a:r>
              <a:rPr lang="en-US" sz="1400"/>
              <a:t> in Ost-West </a:t>
            </a:r>
            <a:br>
              <a:rPr lang="en-US" sz="1400"/>
            </a:br>
            <a:r>
              <a:rPr lang="en-US" sz="1400" err="1"/>
              <a:t>bzw</a:t>
            </a:r>
            <a:r>
              <a:rPr lang="en-US" sz="1400"/>
              <a:t>. Nord-Süd-</a:t>
            </a:r>
            <a:r>
              <a:rPr lang="en-US" sz="1400" err="1"/>
              <a:t>Richtung</a:t>
            </a:r>
            <a:endParaRPr lang="en-US" sz="1400"/>
          </a:p>
          <a:p>
            <a:r>
              <a:rPr lang="el-GR" sz="1400"/>
              <a:t>ρ </a:t>
            </a:r>
            <a:r>
              <a:rPr lang="de-DE" sz="1400"/>
              <a:t>Dichte</a:t>
            </a:r>
          </a:p>
          <a:p>
            <a:r>
              <a:rPr lang="de-DE" sz="1400" err="1"/>
              <a:t>q</a:t>
            </a:r>
            <a:r>
              <a:rPr lang="de-DE" sz="1400"/>
              <a:t> spezifische Feuchte</a:t>
            </a:r>
          </a:p>
          <a:p>
            <a:r>
              <a:rPr lang="de-DE" sz="1400"/>
              <a:t>T Temperatur</a:t>
            </a:r>
          </a:p>
          <a:p>
            <a:r>
              <a:rPr lang="de-DE" sz="1400"/>
              <a:t>P Druck</a:t>
            </a:r>
          </a:p>
          <a:p>
            <a:endParaRPr lang="de-DE" sz="1400"/>
          </a:p>
          <a:p>
            <a:r>
              <a:rPr lang="de-DE" sz="1400" i="1"/>
              <a:t>F</a:t>
            </a:r>
            <a:r>
              <a:rPr lang="de-DE" sz="1400" i="1" baseline="-25000"/>
              <a:t>u</a:t>
            </a:r>
            <a:r>
              <a:rPr lang="de-DE" sz="1400" i="1"/>
              <a:t>, </a:t>
            </a:r>
            <a:r>
              <a:rPr lang="de-DE" sz="1400" i="1" err="1"/>
              <a:t>F</a:t>
            </a:r>
            <a:r>
              <a:rPr lang="de-DE" sz="1400" i="1" baseline="-25000" err="1"/>
              <a:t>v</a:t>
            </a:r>
            <a:r>
              <a:rPr lang="de-DE" sz="1400" i="1" baseline="-25000"/>
              <a:t>,.</a:t>
            </a:r>
            <a:r>
              <a:rPr lang="de-DE" sz="1400" i="1" err="1"/>
              <a:t>G</a:t>
            </a:r>
            <a:r>
              <a:rPr lang="de-DE" sz="1400" i="1" baseline="-25000" err="1"/>
              <a:t>q</a:t>
            </a:r>
            <a:r>
              <a:rPr lang="de-DE" sz="1400" i="1" baseline="-25000"/>
              <a:t> </a:t>
            </a:r>
            <a:r>
              <a:rPr lang="de-DE" sz="1400" i="1"/>
              <a:t>beschreiben Prozesse, deren Funktionieren halbempirisch abgeschätzt werden, durch sog „Parametrisierungen“.</a:t>
            </a:r>
            <a:endParaRPr lang="de-DE" sz="1400"/>
          </a:p>
        </p:txBody>
      </p:sp>
      <p:pic>
        <p:nvPicPr>
          <p:cNvPr id="12" name="Picture 11" descr="shg">
            <a:extLst>
              <a:ext uri="{FF2B5EF4-FFF2-40B4-BE49-F238E27FC236}">
                <a16:creationId xmlns:a16="http://schemas.microsoft.com/office/drawing/2014/main" id="{4583BF13-EFED-C0EB-5452-ED71D08CD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819" y="136525"/>
            <a:ext cx="3106782" cy="460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7C02082A-ACEB-89A7-F2B5-C9F34D6E34B1}"/>
              </a:ext>
            </a:extLst>
          </p:cNvPr>
          <p:cNvSpPr txBox="1"/>
          <p:nvPr/>
        </p:nvSpPr>
        <p:spPr>
          <a:xfrm>
            <a:off x="6489319" y="4789020"/>
            <a:ext cx="5550282" cy="1477328"/>
          </a:xfrm>
          <a:prstGeom prst="rect">
            <a:avLst/>
          </a:prstGeom>
          <a:noFill/>
        </p:spPr>
        <p:txBody>
          <a:bodyPr wrap="square" rtlCol="0">
            <a:spAutoFit/>
          </a:bodyPr>
          <a:lstStyle/>
          <a:p>
            <a:pPr algn="r"/>
            <a:r>
              <a:rPr lang="de-DE" sz="1800" dirty="0">
                <a:solidFill>
                  <a:srgbClr val="000000"/>
                </a:solidFill>
                <a:effectLst/>
                <a:latin typeface="Aptos" panose="020B0004020202020204" pitchFamily="34" charset="0"/>
              </a:rPr>
              <a:t>Diese Gleichungen beschreiben, dass eine Veränderung einer Eigenschaft in der Atmosphäre (wie Impuls an einem bestimmten Punkt) durch deren Verschiebung im Raum und den Austausch mit der Erdoberfläche oder durch Strahlung beeinflusst wird.</a:t>
            </a:r>
            <a:endParaRPr lang="en-US" dirty="0"/>
          </a:p>
        </p:txBody>
      </p:sp>
      <p:sp>
        <p:nvSpPr>
          <p:cNvPr id="14" name="Textfeld 13">
            <a:extLst>
              <a:ext uri="{FF2B5EF4-FFF2-40B4-BE49-F238E27FC236}">
                <a16:creationId xmlns:a16="http://schemas.microsoft.com/office/drawing/2014/main" id="{9546DE1C-69B5-68EA-3987-EE28AF94254A}"/>
              </a:ext>
            </a:extLst>
          </p:cNvPr>
          <p:cNvSpPr txBox="1"/>
          <p:nvPr/>
        </p:nvSpPr>
        <p:spPr>
          <a:xfrm>
            <a:off x="6489319" y="894930"/>
            <a:ext cx="2308317" cy="3077766"/>
          </a:xfrm>
          <a:prstGeom prst="rect">
            <a:avLst/>
          </a:prstGeom>
          <a:noFill/>
        </p:spPr>
        <p:txBody>
          <a:bodyPr wrap="square" rtlCol="0">
            <a:spAutoFit/>
          </a:bodyPr>
          <a:lstStyle/>
          <a:p>
            <a:pPr algn="r"/>
            <a:r>
              <a:rPr lang="de-DE" sz="1600" b="0" i="0" u="none" strike="noStrike" dirty="0">
                <a:solidFill>
                  <a:srgbClr val="00B050"/>
                </a:solidFill>
                <a:effectLst/>
                <a:latin typeface="-webkit-standard"/>
              </a:rPr>
              <a:t>von Storch, H., S. </a:t>
            </a:r>
            <a:r>
              <a:rPr lang="de-DE" sz="1600" b="0" i="0" u="none" strike="noStrike" dirty="0" err="1">
                <a:solidFill>
                  <a:srgbClr val="00B050"/>
                </a:solidFill>
                <a:effectLst/>
                <a:latin typeface="-webkit-standard"/>
              </a:rPr>
              <a:t>Güss</a:t>
            </a:r>
            <a:r>
              <a:rPr lang="de-DE" sz="1600" b="0" i="0" u="none" strike="noStrike" dirty="0">
                <a:solidFill>
                  <a:srgbClr val="00B050"/>
                </a:solidFill>
                <a:effectLst/>
                <a:latin typeface="-webkit-standard"/>
              </a:rPr>
              <a:t> und M. Heimann, 1999: </a:t>
            </a:r>
            <a:r>
              <a:rPr lang="de-DE" sz="1600" b="0" i="1" u="none" strike="noStrike" dirty="0">
                <a:solidFill>
                  <a:srgbClr val="00B050"/>
                </a:solidFill>
                <a:effectLst/>
                <a:latin typeface="-webkit-standard"/>
              </a:rPr>
              <a:t>Das Klimasystem und seine Modellierung. Eine Einführung</a:t>
            </a:r>
            <a:r>
              <a:rPr lang="de-DE" sz="1600" b="0" i="0" u="none" strike="noStrike" dirty="0">
                <a:solidFill>
                  <a:srgbClr val="00B050"/>
                </a:solidFill>
                <a:effectLst/>
                <a:latin typeface="-webkit-standard"/>
              </a:rPr>
              <a:t>.</a:t>
            </a:r>
            <a:br>
              <a:rPr lang="de-DE" sz="1600" b="0" i="0" u="none" strike="noStrike" dirty="0">
                <a:solidFill>
                  <a:srgbClr val="00B050"/>
                </a:solidFill>
                <a:effectLst/>
                <a:latin typeface="-webkit-standard"/>
              </a:rPr>
            </a:br>
            <a:r>
              <a:rPr lang="de-DE" sz="1600" b="0" i="0" u="none" strike="noStrike" dirty="0">
                <a:solidFill>
                  <a:srgbClr val="00B050"/>
                </a:solidFill>
                <a:effectLst/>
                <a:latin typeface="-webkit-standard"/>
              </a:rPr>
              <a:t> </a:t>
            </a:r>
            <a:r>
              <a:rPr lang="de-DE" sz="1600" b="0" i="0" dirty="0">
                <a:solidFill>
                  <a:srgbClr val="00B050"/>
                </a:solidFill>
                <a:effectLst/>
                <a:latin typeface="-webkit-standard"/>
              </a:rPr>
              <a:t>Springer Verlag</a:t>
            </a:r>
            <a:r>
              <a:rPr lang="de-DE" sz="1600" b="0" i="0" u="none" strike="noStrike" dirty="0">
                <a:solidFill>
                  <a:srgbClr val="00B050"/>
                </a:solidFill>
                <a:effectLst/>
                <a:latin typeface="-webkit-standard"/>
              </a:rPr>
              <a:t> ISBN 3-540-65830-0,</a:t>
            </a:r>
            <a:br>
              <a:rPr lang="de-DE" sz="1600" b="0" i="0" u="none" strike="noStrike" dirty="0">
                <a:solidFill>
                  <a:srgbClr val="00B050"/>
                </a:solidFill>
                <a:effectLst/>
                <a:latin typeface="-webkit-standard"/>
              </a:rPr>
            </a:br>
            <a:r>
              <a:rPr lang="de-DE" sz="1600" b="0" i="0" u="none" strike="noStrike" dirty="0">
                <a:solidFill>
                  <a:srgbClr val="00B050"/>
                </a:solidFill>
                <a:effectLst/>
                <a:latin typeface="-webkit-standard"/>
              </a:rPr>
              <a:t> 255 pp</a:t>
            </a:r>
          </a:p>
          <a:p>
            <a:pPr algn="r"/>
            <a:r>
              <a:rPr lang="de-DE" sz="1600" dirty="0">
                <a:latin typeface="-webkit-standard"/>
              </a:rPr>
              <a:t>für gebildete Laien geschrieben und unverändert aktuell</a:t>
            </a:r>
            <a:endParaRPr lang="de-DE" sz="1600" b="0" i="0" u="none" strike="noStrike" dirty="0">
              <a:effectLst/>
              <a:latin typeface="-webkit-standard"/>
            </a:endParaRPr>
          </a:p>
          <a:p>
            <a:endParaRPr lang="en-US" dirty="0"/>
          </a:p>
        </p:txBody>
      </p:sp>
      <p:sp>
        <p:nvSpPr>
          <p:cNvPr id="4" name="Fußzeilenplatzhalter 3">
            <a:extLst>
              <a:ext uri="{FF2B5EF4-FFF2-40B4-BE49-F238E27FC236}">
                <a16:creationId xmlns:a16="http://schemas.microsoft.com/office/drawing/2014/main" id="{7B167106-6065-02C8-531F-B059DCD8387C}"/>
              </a:ext>
            </a:extLst>
          </p:cNvPr>
          <p:cNvSpPr>
            <a:spLocks noGrp="1"/>
          </p:cNvSpPr>
          <p:nvPr>
            <p:ph type="ftr" sz="quarter" idx="11"/>
          </p:nvPr>
        </p:nvSpPr>
        <p:spPr/>
        <p:txBody>
          <a:bodyPr/>
          <a:lstStyle/>
          <a:p>
            <a:r>
              <a:rPr lang="en-US"/>
              <a:t>RPP-Seminar</a:t>
            </a:r>
          </a:p>
        </p:txBody>
      </p:sp>
    </p:spTree>
    <p:extLst>
      <p:ext uri="{BB962C8B-B14F-4D97-AF65-F5344CB8AC3E}">
        <p14:creationId xmlns:p14="http://schemas.microsoft.com/office/powerpoint/2010/main" val="12505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6138</Words>
  <Application>Microsoft Macintosh PowerPoint</Application>
  <PresentationFormat>Breitbild</PresentationFormat>
  <Paragraphs>479</Paragraphs>
  <Slides>60</Slides>
  <Notes>15</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3</vt:i4>
      </vt:variant>
      <vt:variant>
        <vt:lpstr>Folientitel</vt:lpstr>
      </vt:variant>
      <vt:variant>
        <vt:i4>60</vt:i4>
      </vt:variant>
    </vt:vector>
  </HeadingPairs>
  <TitlesOfParts>
    <vt:vector size="74" baseType="lpstr">
      <vt:lpstr>-webkit-standard</vt:lpstr>
      <vt:lpstr>Aptos</vt:lpstr>
      <vt:lpstr>Aptos Display</vt:lpstr>
      <vt:lpstr>Arial</vt:lpstr>
      <vt:lpstr>Arial</vt:lpstr>
      <vt:lpstr>Calibri</vt:lpstr>
      <vt:lpstr>Symbol</vt:lpstr>
      <vt:lpstr>Times</vt:lpstr>
      <vt:lpstr>Times New Roman</vt:lpstr>
      <vt:lpstr>Verdana</vt:lpstr>
      <vt:lpstr>Office</vt:lpstr>
      <vt:lpstr>Equation</vt:lpstr>
      <vt:lpstr>Acrobat Document</vt:lpstr>
      <vt:lpstr>Plot</vt:lpstr>
      <vt:lpstr>Klimawissen  und seine Rolle in der Klimapolitik</vt:lpstr>
      <vt:lpstr>Hans von Storch</vt:lpstr>
      <vt:lpstr>Teil I</vt:lpstr>
      <vt:lpstr>Klimawandel ist weitgehend menschgemacht</vt:lpstr>
      <vt:lpstr>PowerPoint-Präsentation</vt:lpstr>
      <vt:lpstr>PowerPoint-Präsentation</vt:lpstr>
      <vt:lpstr>PowerPoint-Präsentation</vt:lpstr>
      <vt:lpstr>Emissionen</vt:lpstr>
      <vt:lpstr>Wie funktionieren Klimamodelle?</vt:lpstr>
      <vt:lpstr>PowerPoint-Präsentation</vt:lpstr>
      <vt:lpstr>PowerPoint-Präsentation</vt:lpstr>
      <vt:lpstr>Wie genau sind Klimamodelle heute bei der Erstellung/Berechnung von Szenarien?</vt:lpstr>
      <vt:lpstr>Globale Aspekte</vt:lpstr>
      <vt:lpstr>Ungeklärte Fragen</vt:lpstr>
      <vt:lpstr>Verschärfung der meteorologischen Extreme?</vt:lpstr>
      <vt:lpstr>Die „Jahrhundertflut“ an der Ahr in 2021</vt:lpstr>
      <vt:lpstr>Schwere Sturmfluten</vt:lpstr>
      <vt:lpstr>Schwere Sturmfluten</vt:lpstr>
      <vt:lpstr>PowerPoint-Präsentation</vt:lpstr>
      <vt:lpstr>Um Schadensanstiege als Proxies für Klimawandel deuten zu können …</vt:lpstr>
      <vt:lpstr>Optionen</vt:lpstr>
      <vt:lpstr>PowerPoint-Präsentation</vt:lpstr>
      <vt:lpstr>PowerPoint-Präsentation</vt:lpstr>
      <vt:lpstr>Emissionen</vt:lpstr>
      <vt:lpstr>PowerPoint-Präsentation</vt:lpstr>
      <vt:lpstr>Klimapolitik als globale Herausforderung</vt:lpstr>
      <vt:lpstr>Klimaschutz in Deutschland</vt:lpstr>
      <vt:lpstr>PowerPoint-Präsentation</vt:lpstr>
      <vt:lpstr>PowerPoint-Präsentation</vt:lpstr>
      <vt:lpstr>Anpassung</vt:lpstr>
      <vt:lpstr>Entscheidungen zur Anpassung unterliegen einer Reihe von Veränderungen:</vt:lpstr>
      <vt:lpstr>PowerPoint-Präsentation</vt:lpstr>
      <vt:lpstr>Teil II</vt:lpstr>
      <vt:lpstr>Hans von Storch</vt:lpstr>
      <vt:lpstr>PowerPoint-Präsentation</vt:lpstr>
      <vt:lpstr>PowerPoint-Präsentation</vt:lpstr>
      <vt:lpstr>PowerPoint-Präsentation</vt:lpstr>
      <vt:lpstr>PowerPoint-Präsentation</vt:lpstr>
      <vt:lpstr>PowerPoint-Präsentation</vt:lpstr>
      <vt:lpstr>“Klimafalle”: Probleme mit dem Wissen</vt:lpstr>
      <vt:lpstr>PowerPoint-Präsentation</vt:lpstr>
      <vt:lpstr>PowerPoint-Präsentation</vt:lpstr>
      <vt:lpstr>PowerPoint-Präsentation</vt:lpstr>
      <vt:lpstr>PowerPoint-Präsentation</vt:lpstr>
      <vt:lpstr>Charakteristika postnormaler Zustände</vt:lpstr>
      <vt:lpstr> </vt:lpstr>
      <vt:lpstr>Charakteristika postnormaler Zustände</vt:lpstr>
      <vt:lpstr>Unter postnormalen Bedingungen verändert sich, wie Wissenschaft funktioniert.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von Storch</dc:creator>
  <cp:lastModifiedBy>Hans von Storch</cp:lastModifiedBy>
  <cp:revision>50</cp:revision>
  <dcterms:created xsi:type="dcterms:W3CDTF">2025-04-16T09:11:35Z</dcterms:created>
  <dcterms:modified xsi:type="dcterms:W3CDTF">2025-04-27T19:54:26Z</dcterms:modified>
</cp:coreProperties>
</file>