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62" r:id="rId3"/>
    <p:sldId id="328" r:id="rId4"/>
    <p:sldId id="546" r:id="rId5"/>
    <p:sldId id="534" r:id="rId6"/>
    <p:sldId id="308" r:id="rId7"/>
    <p:sldId id="338" r:id="rId8"/>
    <p:sldId id="603" r:id="rId9"/>
    <p:sldId id="599" r:id="rId10"/>
    <p:sldId id="478" r:id="rId11"/>
    <p:sldId id="604" r:id="rId12"/>
    <p:sldId id="606" r:id="rId13"/>
    <p:sldId id="313" r:id="rId14"/>
    <p:sldId id="318" r:id="rId15"/>
    <p:sldId id="607" r:id="rId16"/>
    <p:sldId id="330" r:id="rId17"/>
    <p:sldId id="320" r:id="rId18"/>
    <p:sldId id="499" r:id="rId19"/>
    <p:sldId id="495" r:id="rId20"/>
    <p:sldId id="278" r:id="rId21"/>
    <p:sldId id="586" r:id="rId22"/>
    <p:sldId id="266" r:id="rId23"/>
    <p:sldId id="506" r:id="rId24"/>
    <p:sldId id="647" r:id="rId25"/>
    <p:sldId id="258" r:id="rId26"/>
    <p:sldId id="295" r:id="rId27"/>
    <p:sldId id="294" r:id="rId28"/>
    <p:sldId id="261" r:id="rId29"/>
    <p:sldId id="265" r:id="rId30"/>
    <p:sldId id="648" r:id="rId31"/>
    <p:sldId id="653" r:id="rId32"/>
    <p:sldId id="654" r:id="rId33"/>
    <p:sldId id="655" r:id="rId34"/>
    <p:sldId id="311" r:id="rId35"/>
    <p:sldId id="315" r:id="rId36"/>
    <p:sldId id="517" r:id="rId37"/>
    <p:sldId id="516" r:id="rId38"/>
    <p:sldId id="610" r:id="rId39"/>
    <p:sldId id="656" r:id="rId4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6" autoAdjust="0"/>
    <p:restoredTop sz="70411"/>
  </p:normalViewPr>
  <p:slideViewPr>
    <p:cSldViewPr snapToGrid="0" showGuides="1">
      <p:cViewPr varScale="1">
        <p:scale>
          <a:sx n="73" d="100"/>
          <a:sy n="73" d="100"/>
        </p:scale>
        <p:origin x="2624" y="496"/>
      </p:cViewPr>
      <p:guideLst>
        <p:guide orient="horz" pos="2160"/>
        <p:guide pos="3885"/>
      </p:guideLst>
    </p:cSldViewPr>
  </p:slideViewPr>
  <p:outlineViewPr>
    <p:cViewPr>
      <p:scale>
        <a:sx n="33" d="100"/>
        <a:sy n="33" d="100"/>
      </p:scale>
      <p:origin x="0" y="0"/>
    </p:cViewPr>
  </p:outlineViewPr>
  <p:notesTextViewPr>
    <p:cViewPr>
      <p:scale>
        <a:sx n="1" d="1"/>
        <a:sy n="1" d="1"/>
      </p:scale>
      <p:origin x="0" y="0"/>
    </p:cViewPr>
  </p:notesTextViewPr>
  <p:sorterViewPr>
    <p:cViewPr>
      <p:scale>
        <a:sx n="74" d="100"/>
        <a:sy n="74" d="100"/>
      </p:scale>
      <p:origin x="0" y="-334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6F6F3-C0DF-4BAF-A434-31A61223E7A7}" type="datetimeFigureOut">
              <a:rPr lang="en-US" smtClean="0"/>
              <a:t>2/9/26</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A32E4F-036D-4589-A2D3-50D24A5CA4D2}" type="slidenum">
              <a:rPr lang="en-US" smtClean="0"/>
              <a:t>‹Nr.›</a:t>
            </a:fld>
            <a:endParaRPr lang="en-US"/>
          </a:p>
        </p:txBody>
      </p:sp>
    </p:spTree>
    <p:extLst>
      <p:ext uri="{BB962C8B-B14F-4D97-AF65-F5344CB8AC3E}">
        <p14:creationId xmlns:p14="http://schemas.microsoft.com/office/powerpoint/2010/main" val="189957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n-lt"/>
                <a:ea typeface="+mn-ea"/>
                <a:cs typeface="+mn-cs"/>
              </a:rPr>
              <a:t>Zusammenfassung:</a:t>
            </a:r>
          </a:p>
          <a:p>
            <a:r>
              <a:rPr lang="de-DE" sz="1200" b="0" i="0" kern="1200" dirty="0">
                <a:solidFill>
                  <a:schemeClr val="tx1"/>
                </a:solidFill>
                <a:effectLst/>
                <a:latin typeface="+mn-lt"/>
                <a:ea typeface="+mn-ea"/>
                <a:cs typeface="+mn-cs"/>
              </a:rPr>
              <a:t>Die Perspektive eines menschgemachten Klimawandels beherrscht im "Westen" den öffentlichen Diskurs und die politische Willensbildung über Maßnahmen zur Begrenzung oder Beendigung dieses Wandels. Im Vortrag wird zunächst das Konzept dieses Klimawandels skizziert, der empirische Befund hinter der Feststellung, dass sich das Klima ändert und die Deutung, dass dies auf die menschliche Freisetzung von Treibhausgasen zurückzuführen ist, erörtert und schließlich die möglichen gesellschaftlichen Reaktionen (Minderung /Anpassung) besprochen. Für die politische Willensbildung ist entscheidend, welche Wissensansprüche sich am "Markt des Wissens" durchsetzen, wobei fraglich ist, wieweit sich die wissenschaftliche Deutung diese Konkurrenz gewinnt.</a:t>
            </a:r>
          </a:p>
          <a:p>
            <a:endParaRPr lang="en-US" dirty="0"/>
          </a:p>
        </p:txBody>
      </p:sp>
      <p:sp>
        <p:nvSpPr>
          <p:cNvPr id="4" name="Foliennummernplatzhalter 3"/>
          <p:cNvSpPr>
            <a:spLocks noGrp="1"/>
          </p:cNvSpPr>
          <p:nvPr>
            <p:ph type="sldNum" sz="quarter" idx="5"/>
          </p:nvPr>
        </p:nvSpPr>
        <p:spPr/>
        <p:txBody>
          <a:bodyPr/>
          <a:lstStyle/>
          <a:p>
            <a:fld id="{8AA32E4F-036D-4589-A2D3-50D24A5CA4D2}" type="slidenum">
              <a:rPr lang="en-US" smtClean="0"/>
              <a:t>1</a:t>
            </a:fld>
            <a:endParaRPr lang="en-US"/>
          </a:p>
        </p:txBody>
      </p:sp>
    </p:spTree>
    <p:extLst>
      <p:ext uri="{BB962C8B-B14F-4D97-AF65-F5344CB8AC3E}">
        <p14:creationId xmlns:p14="http://schemas.microsoft.com/office/powerpoint/2010/main" val="404812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49459CD-F65C-46A4-94BE-97664ECCA6FA}" type="slidenum">
              <a:rPr lang="en-GB"/>
              <a:pPr/>
              <a:t>27</a:t>
            </a:fld>
            <a:endParaRPr lang="en-GB"/>
          </a:p>
        </p:txBody>
      </p:sp>
      <p:sp>
        <p:nvSpPr>
          <p:cNvPr id="119810" name="Rectangle 7"/>
          <p:cNvSpPr txBox="1">
            <a:spLocks noGrp="1" noChangeArrowheads="1"/>
          </p:cNvSpPr>
          <p:nvPr/>
        </p:nvSpPr>
        <p:spPr bwMode="auto">
          <a:xfrm>
            <a:off x="4021608" y="9720674"/>
            <a:ext cx="3076031" cy="512303"/>
          </a:xfrm>
          <a:prstGeom prst="rect">
            <a:avLst/>
          </a:prstGeom>
          <a:noFill/>
          <a:ln w="9525">
            <a:noFill/>
            <a:miter lim="800000"/>
            <a:headEnd/>
            <a:tailEnd/>
          </a:ln>
        </p:spPr>
        <p:txBody>
          <a:bodyPr lIns="99035" tIns="49517" rIns="99035" bIns="49517" anchor="b"/>
          <a:lstStyle/>
          <a:p>
            <a:pPr algn="r"/>
            <a:fld id="{2FD5F2DA-1614-4F1E-B63B-EDEA697AE7DB}" type="slidenum">
              <a:rPr lang="de-DE" sz="1300">
                <a:latin typeface="Arial" pitchFamily="34" charset="0"/>
              </a:rPr>
              <a:pPr algn="r"/>
              <a:t>27</a:t>
            </a:fld>
            <a:endParaRPr lang="de-DE" sz="1300">
              <a:latin typeface="Arial" pitchFamily="34" charset="0"/>
            </a:endParaRPr>
          </a:p>
        </p:txBody>
      </p:sp>
      <p:sp>
        <p:nvSpPr>
          <p:cNvPr id="119811" name="Rectangle 2"/>
          <p:cNvSpPr>
            <a:spLocks noGrp="1" noRot="1" noChangeAspect="1" noChangeArrowheads="1" noTextEdit="1"/>
          </p:cNvSpPr>
          <p:nvPr>
            <p:ph type="sldImg"/>
          </p:nvPr>
        </p:nvSpPr>
        <p:spPr>
          <a:xfrm>
            <a:off x="141288" y="766763"/>
            <a:ext cx="6821487" cy="3836987"/>
          </a:xfrm>
          <a:ln/>
        </p:spPr>
      </p:sp>
      <p:sp>
        <p:nvSpPr>
          <p:cNvPr id="119812" name="Rectangle 3"/>
          <p:cNvSpPr>
            <a:spLocks noGrp="1" noChangeArrowheads="1"/>
          </p:cNvSpPr>
          <p:nvPr>
            <p:ph type="body" idx="1"/>
          </p:nvPr>
        </p:nvSpPr>
        <p:spPr>
          <a:xfrm>
            <a:off x="709600" y="4861157"/>
            <a:ext cx="5680104" cy="4605821"/>
          </a:xfrm>
        </p:spPr>
        <p:txBody>
          <a:bodyPr/>
          <a:lstStyle/>
          <a:p>
            <a:endParaRPr lang="de-DE"/>
          </a:p>
        </p:txBody>
      </p:sp>
    </p:spTree>
    <p:extLst>
      <p:ext uri="{BB962C8B-B14F-4D97-AF65-F5344CB8AC3E}">
        <p14:creationId xmlns:p14="http://schemas.microsoft.com/office/powerpoint/2010/main" val="4134108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8AA32E4F-036D-4589-A2D3-50D24A5CA4D2}" type="slidenum">
              <a:rPr lang="en-US" smtClean="0"/>
              <a:t>38</a:t>
            </a:fld>
            <a:endParaRPr lang="en-US"/>
          </a:p>
        </p:txBody>
      </p:sp>
    </p:spTree>
    <p:extLst>
      <p:ext uri="{BB962C8B-B14F-4D97-AF65-F5344CB8AC3E}">
        <p14:creationId xmlns:p14="http://schemas.microsoft.com/office/powerpoint/2010/main" val="3788042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04070"/>
            <a:fld id="{55B08F5D-28CC-483F-AB4F-9C4511C4251A}" type="slidenum">
              <a:rPr lang="en-GB" smtClean="0">
                <a:solidFill>
                  <a:prstClr val="black"/>
                </a:solidFill>
                <a:latin typeface="Times New Roman" pitchFamily="18" charset="0"/>
                <a:ea typeface="ヒラギノ角ゴ Pro W3"/>
                <a:cs typeface="ヒラギノ角ゴ Pro W3"/>
              </a:rPr>
              <a:pPr defTabSz="904070"/>
              <a:t>2</a:t>
            </a:fld>
            <a:endParaRPr lang="en-GB" dirty="0">
              <a:solidFill>
                <a:prstClr val="black"/>
              </a:solidFill>
              <a:latin typeface="Times New Roman" pitchFamily="18" charset="0"/>
              <a:ea typeface="ヒラギノ角ゴ Pro W3"/>
              <a:cs typeface="ヒラギノ角ゴ Pro W3"/>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de-DE">
              <a:latin typeface="Times New Roman" pitchFamily="18" charset="0"/>
              <a:cs typeface="Arial" pitchFamily="34" charset="0"/>
            </a:endParaRPr>
          </a:p>
        </p:txBody>
      </p:sp>
    </p:spTree>
    <p:extLst>
      <p:ext uri="{BB962C8B-B14F-4D97-AF65-F5344CB8AC3E}">
        <p14:creationId xmlns:p14="http://schemas.microsoft.com/office/powerpoint/2010/main" val="2294274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8AA32E4F-036D-4589-A2D3-50D24A5CA4D2}" type="slidenum">
              <a:rPr lang="en-US" smtClean="0"/>
              <a:t>3</a:t>
            </a:fld>
            <a:endParaRPr lang="en-US"/>
          </a:p>
        </p:txBody>
      </p:sp>
    </p:spTree>
    <p:extLst>
      <p:ext uri="{BB962C8B-B14F-4D97-AF65-F5344CB8AC3E}">
        <p14:creationId xmlns:p14="http://schemas.microsoft.com/office/powerpoint/2010/main" val="2866640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1D138DC-7DE9-46BD-9738-56A2E64560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9F99038A-155C-44CE-ABB6-E003EEDD3763}" type="slidenum">
              <a:rPr lang="en-US" altLang="de-DE" sz="1200"/>
              <a:pPr eaLnBrk="1" hangingPunct="1"/>
              <a:t>4</a:t>
            </a:fld>
            <a:endParaRPr lang="en-US" altLang="de-DE" sz="1200"/>
          </a:p>
        </p:txBody>
      </p:sp>
      <p:sp>
        <p:nvSpPr>
          <p:cNvPr id="125955" name="Rectangle 7">
            <a:extLst>
              <a:ext uri="{FF2B5EF4-FFF2-40B4-BE49-F238E27FC236}">
                <a16:creationId xmlns:a16="http://schemas.microsoft.com/office/drawing/2014/main" id="{EED6B884-AC94-49A6-9B74-203F0CAED906}"/>
              </a:ext>
            </a:extLst>
          </p:cNvPr>
          <p:cNvSpPr txBox="1">
            <a:spLocks noGrp="1" noChangeArrowheads="1"/>
          </p:cNvSpPr>
          <p:nvPr/>
        </p:nvSpPr>
        <p:spPr bwMode="auto">
          <a:xfrm>
            <a:off x="5124451" y="7073503"/>
            <a:ext cx="3917949"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3" tIns="45651" rIns="91303" bIns="45651" anchor="b"/>
          <a:lstStyle>
            <a:lvl1pPr defTabSz="912813" eaLnBrk="0" hangingPunct="0">
              <a:defRPr sz="3600">
                <a:solidFill>
                  <a:schemeClr val="tx1"/>
                </a:solidFill>
                <a:latin typeface="Arial" panose="020B0604020202020204" pitchFamily="34" charset="0"/>
              </a:defRPr>
            </a:lvl1pPr>
            <a:lvl2pPr marL="742950" indent="-285750" defTabSz="912813" eaLnBrk="0" hangingPunct="0">
              <a:defRPr sz="3600">
                <a:solidFill>
                  <a:schemeClr val="tx1"/>
                </a:solidFill>
                <a:latin typeface="Arial" panose="020B0604020202020204" pitchFamily="34" charset="0"/>
              </a:defRPr>
            </a:lvl2pPr>
            <a:lvl3pPr marL="1143000" indent="-228600" defTabSz="912813" eaLnBrk="0" hangingPunct="0">
              <a:defRPr sz="3600">
                <a:solidFill>
                  <a:schemeClr val="tx1"/>
                </a:solidFill>
                <a:latin typeface="Arial" panose="020B0604020202020204" pitchFamily="34" charset="0"/>
              </a:defRPr>
            </a:lvl3pPr>
            <a:lvl4pPr marL="1600200" indent="-228600" defTabSz="912813" eaLnBrk="0" hangingPunct="0">
              <a:defRPr sz="3600">
                <a:solidFill>
                  <a:schemeClr val="tx1"/>
                </a:solidFill>
                <a:latin typeface="Arial" panose="020B0604020202020204" pitchFamily="34" charset="0"/>
              </a:defRPr>
            </a:lvl4pPr>
            <a:lvl5pPr marL="2057400" indent="-228600" defTabSz="912813" eaLnBrk="0" hangingPunct="0">
              <a:defRPr sz="36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36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36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36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3600">
                <a:solidFill>
                  <a:schemeClr val="tx1"/>
                </a:solidFill>
                <a:latin typeface="Arial" panose="020B0604020202020204" pitchFamily="34" charset="0"/>
              </a:defRPr>
            </a:lvl9pPr>
          </a:lstStyle>
          <a:p>
            <a:pPr algn="r" eaLnBrk="1" hangingPunct="1"/>
            <a:fld id="{A65AFA19-1681-4BE3-9FE4-8AB7EF6AA409}" type="slidenum">
              <a:rPr lang="en-GB" altLang="de-DE" sz="1200"/>
              <a:pPr algn="r" eaLnBrk="1" hangingPunct="1"/>
              <a:t>4</a:t>
            </a:fld>
            <a:endParaRPr lang="en-GB" altLang="de-DE" sz="1200"/>
          </a:p>
        </p:txBody>
      </p:sp>
      <p:sp>
        <p:nvSpPr>
          <p:cNvPr id="125956" name="Rectangle 2">
            <a:extLst>
              <a:ext uri="{FF2B5EF4-FFF2-40B4-BE49-F238E27FC236}">
                <a16:creationId xmlns:a16="http://schemas.microsoft.com/office/drawing/2014/main" id="{FC72594A-BED3-4541-AC31-C1D352C2FA82}"/>
              </a:ext>
            </a:extLst>
          </p:cNvPr>
          <p:cNvSpPr>
            <a:spLocks noGrp="1" noRot="1" noChangeAspect="1" noChangeArrowheads="1" noTextEdit="1"/>
          </p:cNvSpPr>
          <p:nvPr>
            <p:ph type="sldImg"/>
          </p:nvPr>
        </p:nvSpPr>
        <p:spPr>
          <a:xfrm>
            <a:off x="2039938" y="558800"/>
            <a:ext cx="4965700" cy="2792413"/>
          </a:xfrm>
          <a:ln/>
        </p:spPr>
      </p:sp>
      <p:sp>
        <p:nvSpPr>
          <p:cNvPr id="125957" name="Rectangle 3">
            <a:extLst>
              <a:ext uri="{FF2B5EF4-FFF2-40B4-BE49-F238E27FC236}">
                <a16:creationId xmlns:a16="http://schemas.microsoft.com/office/drawing/2014/main" id="{31639E57-F1B9-4E6D-BD2F-8726BE4740F1}"/>
              </a:ext>
            </a:extLst>
          </p:cNvPr>
          <p:cNvSpPr>
            <a:spLocks noGrp="1" noChangeArrowheads="1"/>
          </p:cNvSpPr>
          <p:nvPr>
            <p:ph type="body" idx="1"/>
          </p:nvPr>
        </p:nvSpPr>
        <p:spPr>
          <a:solidFill>
            <a:srgbClr val="FFFFFF"/>
          </a:solidFill>
          <a:ln>
            <a:solidFill>
              <a:srgbClr val="000000"/>
            </a:solidFill>
          </a:ln>
        </p:spPr>
        <p:txBody>
          <a:bodyPr lIns="91303" tIns="45651" rIns="91303" bIns="45651"/>
          <a:lstStyle/>
          <a:p>
            <a:endParaRPr lang="de-DE" altLang="de-DE" noProof="1">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163F4C3B-5B4B-4F68-8E57-CBE9BB3EB2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fld id="{A42A55E4-81E3-42CD-B89A-990A309B3832}" type="slidenum">
              <a:rPr lang="en-US" altLang="de-DE" sz="1200"/>
              <a:pPr eaLnBrk="1" hangingPunct="1"/>
              <a:t>5</a:t>
            </a:fld>
            <a:endParaRPr lang="en-US" altLang="de-DE" sz="1200"/>
          </a:p>
        </p:txBody>
      </p:sp>
      <p:sp>
        <p:nvSpPr>
          <p:cNvPr id="89091" name="Rectangle 2">
            <a:extLst>
              <a:ext uri="{FF2B5EF4-FFF2-40B4-BE49-F238E27FC236}">
                <a16:creationId xmlns:a16="http://schemas.microsoft.com/office/drawing/2014/main" id="{ACC20691-5D52-4FB8-AC15-0628FD19BFF6}"/>
              </a:ext>
            </a:extLst>
          </p:cNvPr>
          <p:cNvSpPr>
            <a:spLocks noGrp="1" noRot="1" noChangeAspect="1" noChangeArrowheads="1" noTextEdit="1"/>
          </p:cNvSpPr>
          <p:nvPr>
            <p:ph type="sldImg"/>
          </p:nvPr>
        </p:nvSpPr>
        <p:spPr>
          <a:xfrm>
            <a:off x="2039938" y="558800"/>
            <a:ext cx="4965700" cy="2792413"/>
          </a:xfrm>
          <a:ln/>
        </p:spPr>
      </p:sp>
      <p:sp>
        <p:nvSpPr>
          <p:cNvPr id="89092" name="Rectangle 3">
            <a:extLst>
              <a:ext uri="{FF2B5EF4-FFF2-40B4-BE49-F238E27FC236}">
                <a16:creationId xmlns:a16="http://schemas.microsoft.com/office/drawing/2014/main" id="{71163429-1A69-48F3-82C6-D23BB48A3C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30B032-6086-45A6-A9DD-7E81D4D658EF}" type="slidenum">
              <a:rPr lang="de-DE" altLang="en-US"/>
              <a:pPr/>
              <a:t>10</a:t>
            </a:fld>
            <a:endParaRPr lang="de-DE" altLang="en-US"/>
          </a:p>
        </p:txBody>
      </p:sp>
      <p:sp>
        <p:nvSpPr>
          <p:cNvPr id="46082" name="Rectangle 2"/>
          <p:cNvSpPr>
            <a:spLocks noGrp="1" noRot="1" noChangeAspect="1" noChangeArrowheads="1" noTextEdit="1"/>
          </p:cNvSpPr>
          <p:nvPr>
            <p:ph type="sldImg"/>
          </p:nvPr>
        </p:nvSpPr>
        <p:spPr>
          <a:xfrm>
            <a:off x="1966913" y="560388"/>
            <a:ext cx="4962525" cy="2790825"/>
          </a:xfrm>
          <a:ln/>
        </p:spPr>
      </p:sp>
      <p:sp>
        <p:nvSpPr>
          <p:cNvPr id="46083" name="Rectangle 3"/>
          <p:cNvSpPr>
            <a:spLocks noGrp="1" noChangeArrowheads="1"/>
          </p:cNvSpPr>
          <p:nvPr>
            <p:ph type="body" idx="1"/>
          </p:nvPr>
        </p:nvSpPr>
        <p:spPr>
          <a:xfrm>
            <a:off x="1185617" y="3536931"/>
            <a:ext cx="6520887" cy="3350776"/>
          </a:xfrm>
        </p:spPr>
        <p:txBody>
          <a:bodyPr/>
          <a:lstStyle/>
          <a:p>
            <a:endParaRPr lang="en-US" altLang="en-US"/>
          </a:p>
        </p:txBody>
      </p:sp>
    </p:spTree>
    <p:extLst>
      <p:ext uri="{BB962C8B-B14F-4D97-AF65-F5344CB8AC3E}">
        <p14:creationId xmlns:p14="http://schemas.microsoft.com/office/powerpoint/2010/main" val="313233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8AA32E4F-036D-4589-A2D3-50D24A5CA4D2}" type="slidenum">
              <a:rPr lang="en-US" smtClean="0"/>
              <a:t>19</a:t>
            </a:fld>
            <a:endParaRPr lang="en-US"/>
          </a:p>
        </p:txBody>
      </p:sp>
    </p:spTree>
    <p:extLst>
      <p:ext uri="{BB962C8B-B14F-4D97-AF65-F5344CB8AC3E}">
        <p14:creationId xmlns:p14="http://schemas.microsoft.com/office/powerpoint/2010/main" val="3007404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fld id="{D2CFC724-36BE-E24C-AE2D-80D286902B7C}" type="slidenum">
              <a:rPr lang="en-US" smtClean="0"/>
              <a:t>24</a:t>
            </a:fld>
            <a:endParaRPr lang="en-US"/>
          </a:p>
        </p:txBody>
      </p:sp>
    </p:spTree>
    <p:extLst>
      <p:ext uri="{BB962C8B-B14F-4D97-AF65-F5344CB8AC3E}">
        <p14:creationId xmlns:p14="http://schemas.microsoft.com/office/powerpoint/2010/main" val="2268419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5FE1A6-1CD9-41D1-BD9B-795756A2F5A8}" type="slidenum">
              <a:rPr lang="en-GB"/>
              <a:pPr/>
              <a:t>26</a:t>
            </a:fld>
            <a:endParaRPr lang="en-GB"/>
          </a:p>
        </p:txBody>
      </p:sp>
      <p:sp>
        <p:nvSpPr>
          <p:cNvPr id="125954" name="Rectangle 7"/>
          <p:cNvSpPr txBox="1">
            <a:spLocks noGrp="1" noChangeArrowheads="1"/>
          </p:cNvSpPr>
          <p:nvPr/>
        </p:nvSpPr>
        <p:spPr bwMode="auto">
          <a:xfrm>
            <a:off x="4021608" y="9720674"/>
            <a:ext cx="3076031" cy="512303"/>
          </a:xfrm>
          <a:prstGeom prst="rect">
            <a:avLst/>
          </a:prstGeom>
          <a:noFill/>
          <a:ln w="9525">
            <a:noFill/>
            <a:miter lim="800000"/>
            <a:headEnd/>
            <a:tailEnd/>
          </a:ln>
        </p:spPr>
        <p:txBody>
          <a:bodyPr lIns="99035" tIns="49517" rIns="99035" bIns="49517" anchor="b"/>
          <a:lstStyle/>
          <a:p>
            <a:pPr algn="r"/>
            <a:fld id="{7BE4BABC-3E07-4583-8CD1-AE5B6921B63E}" type="slidenum">
              <a:rPr lang="de-DE" sz="1300">
                <a:latin typeface="Arial" pitchFamily="34" charset="0"/>
              </a:rPr>
              <a:pPr algn="r"/>
              <a:t>26</a:t>
            </a:fld>
            <a:endParaRPr lang="de-DE" sz="1300">
              <a:latin typeface="Arial" pitchFamily="34" charset="0"/>
            </a:endParaRPr>
          </a:p>
        </p:txBody>
      </p:sp>
      <p:sp>
        <p:nvSpPr>
          <p:cNvPr id="125955" name="Rectangle 2"/>
          <p:cNvSpPr>
            <a:spLocks noGrp="1" noRot="1" noChangeAspect="1" noChangeArrowheads="1" noTextEdit="1"/>
          </p:cNvSpPr>
          <p:nvPr>
            <p:ph type="sldImg"/>
          </p:nvPr>
        </p:nvSpPr>
        <p:spPr>
          <a:xfrm>
            <a:off x="141288" y="766763"/>
            <a:ext cx="6821487" cy="3836987"/>
          </a:xfrm>
          <a:ln/>
        </p:spPr>
      </p:sp>
      <p:sp>
        <p:nvSpPr>
          <p:cNvPr id="125956" name="Rectangle 3"/>
          <p:cNvSpPr>
            <a:spLocks noGrp="1" noChangeArrowheads="1"/>
          </p:cNvSpPr>
          <p:nvPr>
            <p:ph type="body" idx="1"/>
          </p:nvPr>
        </p:nvSpPr>
        <p:spPr>
          <a:xfrm>
            <a:off x="709600" y="4861157"/>
            <a:ext cx="5680104" cy="4605821"/>
          </a:xfrm>
        </p:spPr>
        <p:txBody>
          <a:bodyPr/>
          <a:lstStyle/>
          <a:p>
            <a:endParaRPr lang="de-DE"/>
          </a:p>
        </p:txBody>
      </p:sp>
    </p:spTree>
    <p:extLst>
      <p:ext uri="{BB962C8B-B14F-4D97-AF65-F5344CB8AC3E}">
        <p14:creationId xmlns:p14="http://schemas.microsoft.com/office/powerpoint/2010/main" val="226765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FB826D-47F9-4180-9F30-DD438AE580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2F8EA6F8-288D-46A9-8547-89244AC828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CBEE164E-E241-44B3-9AD3-F587C6517747}"/>
              </a:ext>
            </a:extLst>
          </p:cNvPr>
          <p:cNvSpPr>
            <a:spLocks noGrp="1"/>
          </p:cNvSpPr>
          <p:nvPr>
            <p:ph type="dt" sz="half" idx="10"/>
          </p:nvPr>
        </p:nvSpPr>
        <p:spPr/>
        <p:txBody>
          <a:bodyPr/>
          <a:lstStyle/>
          <a:p>
            <a:r>
              <a:rPr lang="de-DE"/>
              <a:t>12. Mai 2026</a:t>
            </a:r>
            <a:endParaRPr lang="en-US" dirty="0"/>
          </a:p>
        </p:txBody>
      </p:sp>
      <p:sp>
        <p:nvSpPr>
          <p:cNvPr id="5" name="Fußzeilenplatzhalter 4">
            <a:extLst>
              <a:ext uri="{FF2B5EF4-FFF2-40B4-BE49-F238E27FC236}">
                <a16:creationId xmlns:a16="http://schemas.microsoft.com/office/drawing/2014/main" id="{043F759E-F4D5-4A3F-B060-7CC63EAD39CB}"/>
              </a:ext>
            </a:extLst>
          </p:cNvPr>
          <p:cNvSpPr>
            <a:spLocks noGrp="1"/>
          </p:cNvSpPr>
          <p:nvPr>
            <p:ph type="ftr" sz="quarter" idx="11"/>
          </p:nvPr>
        </p:nvSpPr>
        <p:spPr/>
        <p:txBody>
          <a:bodyPr/>
          <a:lstStyle>
            <a:lvl1pPr>
              <a:defRPr b="0"/>
            </a:lvl1pPr>
          </a:lstStyle>
          <a:p>
            <a:r>
              <a:rPr lang="en-US"/>
              <a:t>Teltow</a:t>
            </a:r>
            <a:endParaRPr lang="en-US" dirty="0"/>
          </a:p>
        </p:txBody>
      </p:sp>
      <p:sp>
        <p:nvSpPr>
          <p:cNvPr id="6" name="Foliennummernplatzhalter 5">
            <a:extLst>
              <a:ext uri="{FF2B5EF4-FFF2-40B4-BE49-F238E27FC236}">
                <a16:creationId xmlns:a16="http://schemas.microsoft.com/office/drawing/2014/main" id="{5990CE6E-B228-4FBC-9F3E-2ED44E20F35F}"/>
              </a:ext>
            </a:extLst>
          </p:cNvPr>
          <p:cNvSpPr>
            <a:spLocks noGrp="1"/>
          </p:cNvSpPr>
          <p:nvPr>
            <p:ph type="sldNum" sz="quarter" idx="12"/>
          </p:nvPr>
        </p:nvSpPr>
        <p:spPr/>
        <p:txBody>
          <a:bodyPr/>
          <a:lstStyle/>
          <a:p>
            <a:fld id="{E0A0AE6A-7158-4DD3-9140-58D5CDFD4F47}" type="slidenum">
              <a:rPr lang="en-US" smtClean="0"/>
              <a:t>‹Nr.›</a:t>
            </a:fld>
            <a:endParaRPr lang="en-US"/>
          </a:p>
        </p:txBody>
      </p:sp>
    </p:spTree>
    <p:extLst>
      <p:ext uri="{BB962C8B-B14F-4D97-AF65-F5344CB8AC3E}">
        <p14:creationId xmlns:p14="http://schemas.microsoft.com/office/powerpoint/2010/main" val="23562469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E1247C-0B27-42B6-9530-1E0528776A21}"/>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B6931F96-A8D6-4D53-B500-9C7022FF88F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BEF31870-0CC6-427E-A9F4-E6240E188847}"/>
              </a:ext>
            </a:extLst>
          </p:cNvPr>
          <p:cNvSpPr>
            <a:spLocks noGrp="1"/>
          </p:cNvSpPr>
          <p:nvPr>
            <p:ph type="dt" sz="half" idx="10"/>
          </p:nvPr>
        </p:nvSpPr>
        <p:spPr/>
        <p:txBody>
          <a:bodyPr/>
          <a:lstStyle/>
          <a:p>
            <a:r>
              <a:rPr lang="de-DE"/>
              <a:t>12. Mai 2026</a:t>
            </a:r>
            <a:endParaRPr lang="en-US"/>
          </a:p>
        </p:txBody>
      </p:sp>
      <p:sp>
        <p:nvSpPr>
          <p:cNvPr id="5" name="Fußzeilenplatzhalter 4">
            <a:extLst>
              <a:ext uri="{FF2B5EF4-FFF2-40B4-BE49-F238E27FC236}">
                <a16:creationId xmlns:a16="http://schemas.microsoft.com/office/drawing/2014/main" id="{49C54193-E2FD-4153-B7A3-D98434BA44F9}"/>
              </a:ext>
            </a:extLst>
          </p:cNvPr>
          <p:cNvSpPr>
            <a:spLocks noGrp="1"/>
          </p:cNvSpPr>
          <p:nvPr>
            <p:ph type="ftr" sz="quarter" idx="11"/>
          </p:nvPr>
        </p:nvSpPr>
        <p:spPr/>
        <p:txBody>
          <a:bodyPr/>
          <a:lstStyle/>
          <a:p>
            <a:r>
              <a:rPr lang="en-US"/>
              <a:t>Teltow</a:t>
            </a:r>
          </a:p>
        </p:txBody>
      </p:sp>
      <p:sp>
        <p:nvSpPr>
          <p:cNvPr id="6" name="Foliennummernplatzhalter 5">
            <a:extLst>
              <a:ext uri="{FF2B5EF4-FFF2-40B4-BE49-F238E27FC236}">
                <a16:creationId xmlns:a16="http://schemas.microsoft.com/office/drawing/2014/main" id="{790E3068-B85E-4AEC-8081-925281CF711D}"/>
              </a:ext>
            </a:extLst>
          </p:cNvPr>
          <p:cNvSpPr>
            <a:spLocks noGrp="1"/>
          </p:cNvSpPr>
          <p:nvPr>
            <p:ph type="sldNum" sz="quarter" idx="12"/>
          </p:nvPr>
        </p:nvSpPr>
        <p:spPr/>
        <p:txBody>
          <a:bodyPr/>
          <a:lstStyle/>
          <a:p>
            <a:fld id="{E0A0AE6A-7158-4DD3-9140-58D5CDFD4F47}" type="slidenum">
              <a:rPr lang="en-US" smtClean="0"/>
              <a:t>‹Nr.›</a:t>
            </a:fld>
            <a:endParaRPr lang="en-US"/>
          </a:p>
        </p:txBody>
      </p:sp>
    </p:spTree>
    <p:extLst>
      <p:ext uri="{BB962C8B-B14F-4D97-AF65-F5344CB8AC3E}">
        <p14:creationId xmlns:p14="http://schemas.microsoft.com/office/powerpoint/2010/main" val="59022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CA7D94-78F4-49B9-B167-6E5B9251391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06632E5B-BE3E-4F06-B922-0BF804568E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325977F-2E7B-4BA2-B501-1ECDF301FCEB}"/>
              </a:ext>
            </a:extLst>
          </p:cNvPr>
          <p:cNvSpPr>
            <a:spLocks noGrp="1"/>
          </p:cNvSpPr>
          <p:nvPr>
            <p:ph type="dt" sz="half" idx="10"/>
          </p:nvPr>
        </p:nvSpPr>
        <p:spPr/>
        <p:txBody>
          <a:bodyPr/>
          <a:lstStyle/>
          <a:p>
            <a:r>
              <a:rPr lang="de-DE"/>
              <a:t>12. Mai 2026</a:t>
            </a:r>
            <a:endParaRPr lang="en-US"/>
          </a:p>
        </p:txBody>
      </p:sp>
      <p:sp>
        <p:nvSpPr>
          <p:cNvPr id="5" name="Fußzeilenplatzhalter 4">
            <a:extLst>
              <a:ext uri="{FF2B5EF4-FFF2-40B4-BE49-F238E27FC236}">
                <a16:creationId xmlns:a16="http://schemas.microsoft.com/office/drawing/2014/main" id="{6CCD311C-7915-4468-B803-B3F616583163}"/>
              </a:ext>
            </a:extLst>
          </p:cNvPr>
          <p:cNvSpPr>
            <a:spLocks noGrp="1"/>
          </p:cNvSpPr>
          <p:nvPr>
            <p:ph type="ftr" sz="quarter" idx="11"/>
          </p:nvPr>
        </p:nvSpPr>
        <p:spPr/>
        <p:txBody>
          <a:bodyPr/>
          <a:lstStyle/>
          <a:p>
            <a:r>
              <a:rPr lang="en-US"/>
              <a:t>Teltow</a:t>
            </a:r>
          </a:p>
        </p:txBody>
      </p:sp>
      <p:sp>
        <p:nvSpPr>
          <p:cNvPr id="6" name="Foliennummernplatzhalter 5">
            <a:extLst>
              <a:ext uri="{FF2B5EF4-FFF2-40B4-BE49-F238E27FC236}">
                <a16:creationId xmlns:a16="http://schemas.microsoft.com/office/drawing/2014/main" id="{3E51D27A-5FFF-4B45-9535-A9F4A52F1DE7}"/>
              </a:ext>
            </a:extLst>
          </p:cNvPr>
          <p:cNvSpPr>
            <a:spLocks noGrp="1"/>
          </p:cNvSpPr>
          <p:nvPr>
            <p:ph type="sldNum" sz="quarter" idx="12"/>
          </p:nvPr>
        </p:nvSpPr>
        <p:spPr/>
        <p:txBody>
          <a:bodyPr/>
          <a:lstStyle/>
          <a:p>
            <a:fld id="{E0A0AE6A-7158-4DD3-9140-58D5CDFD4F47}" type="slidenum">
              <a:rPr lang="en-US" smtClean="0"/>
              <a:t>‹Nr.›</a:t>
            </a:fld>
            <a:endParaRPr lang="en-US"/>
          </a:p>
        </p:txBody>
      </p:sp>
    </p:spTree>
    <p:extLst>
      <p:ext uri="{BB962C8B-B14F-4D97-AF65-F5344CB8AC3E}">
        <p14:creationId xmlns:p14="http://schemas.microsoft.com/office/powerpoint/2010/main" val="33010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221574-2E99-49DC-B9F0-7B183566BAF2}"/>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09AB8030-51AC-4634-9B24-3ADD815C9A3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0E850EF0-2BFD-4A14-95B2-AAB1B2ADF9D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F79CB06-F909-4F5A-AB90-0EDE18671773}"/>
              </a:ext>
            </a:extLst>
          </p:cNvPr>
          <p:cNvSpPr>
            <a:spLocks noGrp="1"/>
          </p:cNvSpPr>
          <p:nvPr>
            <p:ph type="dt" sz="half" idx="10"/>
          </p:nvPr>
        </p:nvSpPr>
        <p:spPr/>
        <p:txBody>
          <a:bodyPr/>
          <a:lstStyle/>
          <a:p>
            <a:r>
              <a:rPr lang="de-DE"/>
              <a:t>12. Mai 2026</a:t>
            </a:r>
            <a:endParaRPr lang="en-US"/>
          </a:p>
        </p:txBody>
      </p:sp>
      <p:sp>
        <p:nvSpPr>
          <p:cNvPr id="6" name="Fußzeilenplatzhalter 5">
            <a:extLst>
              <a:ext uri="{FF2B5EF4-FFF2-40B4-BE49-F238E27FC236}">
                <a16:creationId xmlns:a16="http://schemas.microsoft.com/office/drawing/2014/main" id="{ECAAA247-5C5F-42B4-8929-E16C07AE7337}"/>
              </a:ext>
            </a:extLst>
          </p:cNvPr>
          <p:cNvSpPr>
            <a:spLocks noGrp="1"/>
          </p:cNvSpPr>
          <p:nvPr>
            <p:ph type="ftr" sz="quarter" idx="11"/>
          </p:nvPr>
        </p:nvSpPr>
        <p:spPr/>
        <p:txBody>
          <a:bodyPr/>
          <a:lstStyle/>
          <a:p>
            <a:r>
              <a:rPr lang="en-US"/>
              <a:t>Teltow</a:t>
            </a:r>
          </a:p>
        </p:txBody>
      </p:sp>
      <p:sp>
        <p:nvSpPr>
          <p:cNvPr id="7" name="Foliennummernplatzhalter 6">
            <a:extLst>
              <a:ext uri="{FF2B5EF4-FFF2-40B4-BE49-F238E27FC236}">
                <a16:creationId xmlns:a16="http://schemas.microsoft.com/office/drawing/2014/main" id="{193614BA-790F-4484-878A-9E1A2465DE09}"/>
              </a:ext>
            </a:extLst>
          </p:cNvPr>
          <p:cNvSpPr>
            <a:spLocks noGrp="1"/>
          </p:cNvSpPr>
          <p:nvPr>
            <p:ph type="sldNum" sz="quarter" idx="12"/>
          </p:nvPr>
        </p:nvSpPr>
        <p:spPr/>
        <p:txBody>
          <a:bodyPr/>
          <a:lstStyle/>
          <a:p>
            <a:fld id="{E0A0AE6A-7158-4DD3-9140-58D5CDFD4F47}" type="slidenum">
              <a:rPr lang="en-US" smtClean="0"/>
              <a:t>‹Nr.›</a:t>
            </a:fld>
            <a:endParaRPr lang="en-US"/>
          </a:p>
        </p:txBody>
      </p:sp>
    </p:spTree>
    <p:extLst>
      <p:ext uri="{BB962C8B-B14F-4D97-AF65-F5344CB8AC3E}">
        <p14:creationId xmlns:p14="http://schemas.microsoft.com/office/powerpoint/2010/main" val="2409974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el, Text und zwei Inhal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22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41892FA-6C14-4F16-9E93-E46D70FCE595}"/>
              </a:ext>
            </a:extLst>
          </p:cNvPr>
          <p:cNvSpPr>
            <a:spLocks noGrp="1"/>
          </p:cNvSpPr>
          <p:nvPr>
            <p:ph type="dt" sz="half" idx="10"/>
          </p:nvPr>
        </p:nvSpPr>
        <p:spPr/>
        <p:txBody>
          <a:bodyPr/>
          <a:lstStyle/>
          <a:p>
            <a:r>
              <a:rPr lang="de-DE"/>
              <a:t>12. Mai 2026</a:t>
            </a:r>
            <a:endParaRPr lang="en-US"/>
          </a:p>
        </p:txBody>
      </p:sp>
      <p:sp>
        <p:nvSpPr>
          <p:cNvPr id="3" name="Fußzeilenplatzhalter 2">
            <a:extLst>
              <a:ext uri="{FF2B5EF4-FFF2-40B4-BE49-F238E27FC236}">
                <a16:creationId xmlns:a16="http://schemas.microsoft.com/office/drawing/2014/main" id="{0A5EA7D6-B195-4FB7-8CB1-B9105976637F}"/>
              </a:ext>
            </a:extLst>
          </p:cNvPr>
          <p:cNvSpPr>
            <a:spLocks noGrp="1"/>
          </p:cNvSpPr>
          <p:nvPr>
            <p:ph type="ftr" sz="quarter" idx="11"/>
          </p:nvPr>
        </p:nvSpPr>
        <p:spPr/>
        <p:txBody>
          <a:bodyPr/>
          <a:lstStyle/>
          <a:p>
            <a:r>
              <a:rPr lang="en-US"/>
              <a:t>Teltow</a:t>
            </a:r>
          </a:p>
        </p:txBody>
      </p:sp>
      <p:sp>
        <p:nvSpPr>
          <p:cNvPr id="4" name="Foliennummernplatzhalter 3">
            <a:extLst>
              <a:ext uri="{FF2B5EF4-FFF2-40B4-BE49-F238E27FC236}">
                <a16:creationId xmlns:a16="http://schemas.microsoft.com/office/drawing/2014/main" id="{739DF5FA-9422-4F1D-A491-0D6FEEFF9CC6}"/>
              </a:ext>
            </a:extLst>
          </p:cNvPr>
          <p:cNvSpPr>
            <a:spLocks noGrp="1"/>
          </p:cNvSpPr>
          <p:nvPr>
            <p:ph type="sldNum" sz="quarter" idx="12"/>
          </p:nvPr>
        </p:nvSpPr>
        <p:spPr/>
        <p:txBody>
          <a:bodyPr/>
          <a:lstStyle/>
          <a:p>
            <a:fld id="{E0A0AE6A-7158-4DD3-9140-58D5CDFD4F47}" type="slidenum">
              <a:rPr lang="en-US" smtClean="0"/>
              <a:t>‹Nr.›</a:t>
            </a:fld>
            <a:endParaRPr lang="en-US"/>
          </a:p>
        </p:txBody>
      </p:sp>
    </p:spTree>
    <p:extLst>
      <p:ext uri="{BB962C8B-B14F-4D97-AF65-F5344CB8AC3E}">
        <p14:creationId xmlns:p14="http://schemas.microsoft.com/office/powerpoint/2010/main" val="62760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6649513-4F1B-4737-884E-E4054071E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E8D305AC-6607-46D9-990C-EAA964F4B9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8954234D-7ABD-4C5A-B3AE-C2214E6135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12. Mai 2026</a:t>
            </a:r>
            <a:endParaRPr lang="en-US" dirty="0"/>
          </a:p>
        </p:txBody>
      </p:sp>
      <p:sp>
        <p:nvSpPr>
          <p:cNvPr id="5" name="Fußzeilenplatzhalter 4">
            <a:extLst>
              <a:ext uri="{FF2B5EF4-FFF2-40B4-BE49-F238E27FC236}">
                <a16:creationId xmlns:a16="http://schemas.microsoft.com/office/drawing/2014/main" id="{CEFFF2FF-A258-4957-ACDC-68F4F6831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chemeClr val="tx1">
                    <a:tint val="75000"/>
                  </a:schemeClr>
                </a:solidFill>
              </a:defRPr>
            </a:lvl1pPr>
          </a:lstStyle>
          <a:p>
            <a:r>
              <a:rPr lang="en-US"/>
              <a:t>Teltow</a:t>
            </a:r>
            <a:endParaRPr lang="en-US" dirty="0"/>
          </a:p>
        </p:txBody>
      </p:sp>
      <p:sp>
        <p:nvSpPr>
          <p:cNvPr id="6" name="Foliennummernplatzhalter 5">
            <a:extLst>
              <a:ext uri="{FF2B5EF4-FFF2-40B4-BE49-F238E27FC236}">
                <a16:creationId xmlns:a16="http://schemas.microsoft.com/office/drawing/2014/main" id="{EAE32769-B512-4851-BB8E-AEF9F15374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0AE6A-7158-4DD3-9140-58D5CDFD4F47}" type="slidenum">
              <a:rPr lang="en-US" smtClean="0"/>
              <a:t>‹Nr.›</a:t>
            </a:fld>
            <a:endParaRPr lang="en-US"/>
          </a:p>
        </p:txBody>
      </p:sp>
    </p:spTree>
    <p:extLst>
      <p:ext uri="{BB962C8B-B14F-4D97-AF65-F5344CB8AC3E}">
        <p14:creationId xmlns:p14="http://schemas.microsoft.com/office/powerpoint/2010/main" val="600749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1" r:id="rId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hyperlink" Target="https://globalcarbonbudget.org/"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228C9E8E-9CA2-49C8-AB30-A13C82C76B1F}"/>
              </a:ext>
            </a:extLst>
          </p:cNvPr>
          <p:cNvSpPr>
            <a:spLocks noGrp="1"/>
          </p:cNvSpPr>
          <p:nvPr>
            <p:ph type="subTitle" idx="1"/>
          </p:nvPr>
        </p:nvSpPr>
        <p:spPr>
          <a:xfrm>
            <a:off x="6180204" y="4313494"/>
            <a:ext cx="3283782" cy="493552"/>
          </a:xfrm>
        </p:spPr>
        <p:txBody>
          <a:bodyPr/>
          <a:lstStyle/>
          <a:p>
            <a:r>
              <a:rPr lang="en-US" dirty="0"/>
              <a:t>Hans von Storch</a:t>
            </a:r>
          </a:p>
          <a:p>
            <a:endParaRPr lang="en-US" dirty="0"/>
          </a:p>
        </p:txBody>
      </p:sp>
      <p:sp>
        <p:nvSpPr>
          <p:cNvPr id="9" name="Rectangle 3">
            <a:extLst>
              <a:ext uri="{FF2B5EF4-FFF2-40B4-BE49-F238E27FC236}">
                <a16:creationId xmlns:a16="http://schemas.microsoft.com/office/drawing/2014/main" id="{9251B31F-8164-4F6E-A1CD-9B8696B3AEA3}"/>
              </a:ext>
            </a:extLst>
          </p:cNvPr>
          <p:cNvSpPr>
            <a:spLocks noGrp="1" noChangeArrowheads="1"/>
          </p:cNvSpPr>
          <p:nvPr>
            <p:ph type="ctrTitle"/>
          </p:nvPr>
        </p:nvSpPr>
        <p:spPr bwMode="auto">
          <a:xfrm>
            <a:off x="4731026" y="1390468"/>
            <a:ext cx="6182139" cy="1938992"/>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lang="de-DE" sz="4000" dirty="0">
                <a:solidFill>
                  <a:srgbClr val="000000"/>
                </a:solidFill>
                <a:latin typeface="arial" panose="020B0604020202020204" pitchFamily="34" charset="0"/>
              </a:rPr>
              <a:t>Klimawissen, Klimapolitik und der Wettbewerb der Wissensansprüche</a:t>
            </a:r>
            <a:endParaRPr kumimoji="0" lang="de-DE" altLang="de-DE" sz="4000" b="1" u="none" strike="noStrike" cap="none" normalizeH="0" baseline="0" dirty="0">
              <a:ln>
                <a:noFill/>
              </a:ln>
              <a:solidFill>
                <a:schemeClr val="tx1"/>
              </a:solidFill>
              <a:effectLst/>
              <a:latin typeface="Arial" panose="020B0604020202020204" pitchFamily="34" charset="0"/>
            </a:endParaRPr>
          </a:p>
        </p:txBody>
      </p:sp>
      <p:pic>
        <p:nvPicPr>
          <p:cNvPr id="2" name="Grafik 1" descr="Ein Bild, das Text, Grafikdesign, Poster, Grafiken enthält.&#10;&#10;Automatisch generierte Beschreibung">
            <a:extLst>
              <a:ext uri="{FF2B5EF4-FFF2-40B4-BE49-F238E27FC236}">
                <a16:creationId xmlns:a16="http://schemas.microsoft.com/office/drawing/2014/main" id="{4133979F-755E-377F-F109-34E24FDDC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851" y="232762"/>
            <a:ext cx="4369905" cy="6411401"/>
          </a:xfrm>
          <a:prstGeom prst="rect">
            <a:avLst/>
          </a:prstGeom>
        </p:spPr>
      </p:pic>
      <p:sp>
        <p:nvSpPr>
          <p:cNvPr id="4" name="Textfeld 3">
            <a:extLst>
              <a:ext uri="{FF2B5EF4-FFF2-40B4-BE49-F238E27FC236}">
                <a16:creationId xmlns:a16="http://schemas.microsoft.com/office/drawing/2014/main" id="{F778C0E9-CD71-5256-882C-2ADCCAE9169D}"/>
              </a:ext>
            </a:extLst>
          </p:cNvPr>
          <p:cNvSpPr txBox="1"/>
          <p:nvPr/>
        </p:nvSpPr>
        <p:spPr>
          <a:xfrm>
            <a:off x="5237018" y="6139543"/>
            <a:ext cx="4999512" cy="369332"/>
          </a:xfrm>
          <a:prstGeom prst="rect">
            <a:avLst/>
          </a:prstGeom>
          <a:noFill/>
        </p:spPr>
        <p:txBody>
          <a:bodyPr wrap="square" rtlCol="0">
            <a:spAutoFit/>
          </a:bodyPr>
          <a:lstStyle/>
          <a:p>
            <a:r>
              <a:rPr lang="en-US" dirty="0"/>
              <a:t>12. Mai 2026, Helmholtz Zentrum hereon, Teltow</a:t>
            </a:r>
          </a:p>
        </p:txBody>
      </p:sp>
    </p:spTree>
    <p:extLst>
      <p:ext uri="{BB962C8B-B14F-4D97-AF65-F5344CB8AC3E}">
        <p14:creationId xmlns:p14="http://schemas.microsoft.com/office/powerpoint/2010/main" val="3391378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521"/>
          <a:stretch/>
        </p:blipFill>
        <p:spPr bwMode="auto">
          <a:xfrm>
            <a:off x="185853" y="34206"/>
            <a:ext cx="49530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Text Box 4"/>
          <p:cNvSpPr txBox="1">
            <a:spLocks noChangeArrowheads="1"/>
          </p:cNvSpPr>
          <p:nvPr/>
        </p:nvSpPr>
        <p:spPr bwMode="auto">
          <a:xfrm>
            <a:off x="5285677" y="4769296"/>
            <a:ext cx="6579219" cy="13234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spAutoFit/>
          </a:bodyPr>
          <a:lstStyle/>
          <a:p>
            <a:pPr algn="l">
              <a:spcBef>
                <a:spcPct val="50000"/>
              </a:spcBef>
            </a:pPr>
            <a:r>
              <a:rPr lang="de-DE" altLang="en-US" sz="1600">
                <a:latin typeface="+mj-lt"/>
              </a:rPr>
              <a:t>Abschätzung des Schadens für den Fall, dass die Dichte der Bevölkerung und die wirtschaftlichen Werte längs der US-Küste in der ganzen Zeit dem Niveau von 2005 entsprochen hätten. </a:t>
            </a:r>
            <a:br>
              <a:rPr lang="de-DE" altLang="en-US" sz="1600">
                <a:latin typeface="+mj-lt"/>
              </a:rPr>
            </a:br>
            <a:r>
              <a:rPr lang="de-DE" altLang="en-US" sz="1600" b="1">
                <a:latin typeface="+mj-lt"/>
              </a:rPr>
              <a:t>Die wirksamste Erklärung für den Anstieg der Schäden ist die wirtschaftlich-soziale Entwicklung, nicht der Klimawandel.</a:t>
            </a:r>
          </a:p>
        </p:txBody>
      </p:sp>
      <p:sp>
        <p:nvSpPr>
          <p:cNvPr id="45061" name="Text Box 5"/>
          <p:cNvSpPr txBox="1">
            <a:spLocks noChangeArrowheads="1"/>
          </p:cNvSpPr>
          <p:nvPr/>
        </p:nvSpPr>
        <p:spPr bwMode="auto">
          <a:xfrm>
            <a:off x="5270976" y="338132"/>
            <a:ext cx="6906321" cy="110797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4" tIns="45712" rIns="91424" bIns="45712">
            <a:spAutoFit/>
          </a:bodyPr>
          <a:lstStyle/>
          <a:p>
            <a:pPr>
              <a:spcBef>
                <a:spcPct val="50000"/>
              </a:spcBef>
            </a:pPr>
            <a:r>
              <a:rPr lang="de-DE" altLang="en-US" sz="2200" b="1"/>
              <a:t>Kann man dem massiven Zuwachs an Schäden durch extreme Wetterereignisse dem Klimawandel zuschreiben?</a:t>
            </a:r>
          </a:p>
        </p:txBody>
      </p:sp>
      <p:sp>
        <p:nvSpPr>
          <p:cNvPr id="45062" name="Text Box 6"/>
          <p:cNvSpPr txBox="1">
            <a:spLocks noChangeArrowheads="1"/>
          </p:cNvSpPr>
          <p:nvPr/>
        </p:nvSpPr>
        <p:spPr bwMode="auto">
          <a:xfrm>
            <a:off x="643053" y="977901"/>
            <a:ext cx="3810000" cy="8309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spAutoFit/>
          </a:bodyPr>
          <a:lstStyle/>
          <a:p>
            <a:pPr>
              <a:spcBef>
                <a:spcPct val="50000"/>
              </a:spcBef>
            </a:pPr>
            <a:r>
              <a:rPr lang="de-DE" altLang="en-US" sz="2400" b="1">
                <a:solidFill>
                  <a:schemeClr val="accent2"/>
                </a:solidFill>
                <a:latin typeface="+mj-lt"/>
              </a:rPr>
              <a:t>Schäden durch Atlantische Hurrikane an der US-Küste</a:t>
            </a:r>
          </a:p>
        </p:txBody>
      </p:sp>
      <p:sp>
        <p:nvSpPr>
          <p:cNvPr id="2" name="Textfeld 1"/>
          <p:cNvSpPr txBox="1"/>
          <p:nvPr/>
        </p:nvSpPr>
        <p:spPr>
          <a:xfrm>
            <a:off x="5285678" y="6199277"/>
            <a:ext cx="6579219" cy="419485"/>
          </a:xfrm>
          <a:prstGeom prst="rect">
            <a:avLst/>
          </a:prstGeom>
          <a:noFill/>
        </p:spPr>
        <p:txBody>
          <a:bodyPr wrap="square" lIns="80147" tIns="40074" rIns="80147" bIns="40074" rtlCol="0">
            <a:spAutoFit/>
          </a:bodyPr>
          <a:lstStyle/>
          <a:p>
            <a:pPr algn="l"/>
            <a:r>
              <a:rPr lang="de-DE" altLang="en-US" sz="1100"/>
              <a:t>Pielke, Jr., R.A., </a:t>
            </a:r>
            <a:r>
              <a:rPr lang="de-DE" altLang="en-US" sz="1100" err="1"/>
              <a:t>Gratz</a:t>
            </a:r>
            <a:r>
              <a:rPr lang="de-DE" altLang="en-US" sz="1100"/>
              <a:t>, J., </a:t>
            </a:r>
            <a:r>
              <a:rPr lang="de-DE" altLang="en-US" sz="1100" err="1"/>
              <a:t>Landsea</a:t>
            </a:r>
            <a:r>
              <a:rPr lang="de-DE" altLang="en-US" sz="1100"/>
              <a:t>, C.W., Collins, D., Saunders, M., and Musulin, R., 2008. </a:t>
            </a:r>
            <a:br>
              <a:rPr lang="de-DE" altLang="en-US" sz="1100"/>
            </a:br>
            <a:r>
              <a:rPr lang="de-DE" altLang="en-US" sz="1100" err="1"/>
              <a:t>Normalized</a:t>
            </a:r>
            <a:r>
              <a:rPr lang="de-DE" altLang="en-US" sz="1100"/>
              <a:t> Hurricane </a:t>
            </a:r>
            <a:r>
              <a:rPr lang="de-DE" altLang="en-US" sz="1100" err="1"/>
              <a:t>Damages</a:t>
            </a:r>
            <a:r>
              <a:rPr lang="de-DE" altLang="en-US" sz="1100"/>
              <a:t> in </a:t>
            </a:r>
            <a:r>
              <a:rPr lang="de-DE" altLang="en-US" sz="1100" err="1"/>
              <a:t>the</a:t>
            </a:r>
            <a:r>
              <a:rPr lang="de-DE" altLang="en-US" sz="1100"/>
              <a:t> United States: 1900-2005. Natural </a:t>
            </a:r>
            <a:r>
              <a:rPr lang="de-DE" altLang="en-US" sz="1100" err="1"/>
              <a:t>Hazards</a:t>
            </a:r>
            <a:r>
              <a:rPr lang="de-DE" altLang="en-US" sz="1100"/>
              <a:t> Review</a:t>
            </a:r>
            <a:endParaRPr lang="de-DE" sz="1100"/>
          </a:p>
        </p:txBody>
      </p:sp>
      <p:pic>
        <p:nvPicPr>
          <p:cNvPr id="3" name="Inhaltsplatzhalter 7" descr="Ein Bild, das Text, draußen enthält.&#10;&#10;Automatisch generierte Beschreibung">
            <a:extLst>
              <a:ext uri="{FF2B5EF4-FFF2-40B4-BE49-F238E27FC236}">
                <a16:creationId xmlns:a16="http://schemas.microsoft.com/office/drawing/2014/main" id="{5B1D0445-6C32-2148-974E-B6F65EA4D0B0}"/>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5949581" y="1392832"/>
            <a:ext cx="5050688" cy="3323185"/>
          </a:xfrm>
        </p:spPr>
      </p:pic>
      <p:sp>
        <p:nvSpPr>
          <p:cNvPr id="5" name="Foliennummernplatzhalter 4">
            <a:extLst>
              <a:ext uri="{FF2B5EF4-FFF2-40B4-BE49-F238E27FC236}">
                <a16:creationId xmlns:a16="http://schemas.microsoft.com/office/drawing/2014/main" id="{831D31F1-7731-C782-A00E-7B94C4BA986B}"/>
              </a:ext>
            </a:extLst>
          </p:cNvPr>
          <p:cNvSpPr>
            <a:spLocks noGrp="1"/>
          </p:cNvSpPr>
          <p:nvPr>
            <p:ph type="sldNum" sz="quarter" idx="12"/>
          </p:nvPr>
        </p:nvSpPr>
        <p:spPr/>
        <p:txBody>
          <a:bodyPr/>
          <a:lstStyle/>
          <a:p>
            <a:fld id="{E0A0AE6A-7158-4DD3-9140-58D5CDFD4F47}" type="slidenum">
              <a:rPr lang="en-US" smtClean="0"/>
              <a:t>10</a:t>
            </a:fld>
            <a:endParaRPr lang="en-US"/>
          </a:p>
        </p:txBody>
      </p:sp>
      <p:pic>
        <p:nvPicPr>
          <p:cNvPr id="9" name="Grafik 8">
            <a:extLst>
              <a:ext uri="{FF2B5EF4-FFF2-40B4-BE49-F238E27FC236}">
                <a16:creationId xmlns:a16="http://schemas.microsoft.com/office/drawing/2014/main" id="{30ABC2CA-4159-F402-A83B-969A23B12F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79" y="3195278"/>
            <a:ext cx="4876800" cy="3314700"/>
          </a:xfrm>
          <a:prstGeom prst="rect">
            <a:avLst/>
          </a:prstGeom>
        </p:spPr>
      </p:pic>
      <p:sp>
        <p:nvSpPr>
          <p:cNvPr id="4" name="Datumsplatzhalter 3">
            <a:extLst>
              <a:ext uri="{FF2B5EF4-FFF2-40B4-BE49-F238E27FC236}">
                <a16:creationId xmlns:a16="http://schemas.microsoft.com/office/drawing/2014/main" id="{3ED50F00-7996-96C7-13B2-D84D43C21478}"/>
              </a:ext>
            </a:extLst>
          </p:cNvPr>
          <p:cNvSpPr>
            <a:spLocks noGrp="1"/>
          </p:cNvSpPr>
          <p:nvPr>
            <p:ph type="dt" sz="half" idx="10"/>
          </p:nvPr>
        </p:nvSpPr>
        <p:spPr/>
        <p:txBody>
          <a:bodyPr/>
          <a:lstStyle/>
          <a:p>
            <a:r>
              <a:rPr lang="de-DE"/>
              <a:t>12. Mai 2026</a:t>
            </a:r>
            <a:endParaRPr lang="en-US"/>
          </a:p>
        </p:txBody>
      </p:sp>
      <p:sp>
        <p:nvSpPr>
          <p:cNvPr id="6" name="Fußzeilenplatzhalter 5">
            <a:extLst>
              <a:ext uri="{FF2B5EF4-FFF2-40B4-BE49-F238E27FC236}">
                <a16:creationId xmlns:a16="http://schemas.microsoft.com/office/drawing/2014/main" id="{02FC75F4-BF22-695C-89D2-04E651D2BEE1}"/>
              </a:ext>
            </a:extLst>
          </p:cNvPr>
          <p:cNvSpPr>
            <a:spLocks noGrp="1"/>
          </p:cNvSpPr>
          <p:nvPr>
            <p:ph type="ftr" sz="quarter" idx="11"/>
          </p:nvPr>
        </p:nvSpPr>
        <p:spPr/>
        <p:txBody>
          <a:bodyPr/>
          <a:lstStyle/>
          <a:p>
            <a:r>
              <a:rPr lang="en-US"/>
              <a:t>Teltow</a:t>
            </a:r>
          </a:p>
        </p:txBody>
      </p:sp>
    </p:spTree>
    <p:extLst>
      <p:ext uri="{BB962C8B-B14F-4D97-AF65-F5344CB8AC3E}">
        <p14:creationId xmlns:p14="http://schemas.microsoft.com/office/powerpoint/2010/main" val="406236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1283C2-4784-2BCD-399D-90DB683ABFB7}"/>
              </a:ext>
            </a:extLst>
          </p:cNvPr>
          <p:cNvSpPr>
            <a:spLocks noGrp="1"/>
          </p:cNvSpPr>
          <p:nvPr>
            <p:ph type="title"/>
          </p:nvPr>
        </p:nvSpPr>
        <p:spPr>
          <a:xfrm>
            <a:off x="906966" y="273204"/>
            <a:ext cx="5055830" cy="1555596"/>
          </a:xfrm>
        </p:spPr>
        <p:txBody>
          <a:bodyPr>
            <a:normAutofit fontScale="90000"/>
          </a:bodyPr>
          <a:lstStyle/>
          <a:p>
            <a:r>
              <a:rPr lang="de-DE" sz="4000" b="1">
                <a:latin typeface="+mn-lt"/>
              </a:rPr>
              <a:t>Um Schadensanstiege als </a:t>
            </a:r>
            <a:r>
              <a:rPr lang="de-DE" sz="4000" b="1" err="1">
                <a:latin typeface="+mn-lt"/>
              </a:rPr>
              <a:t>Proxies</a:t>
            </a:r>
            <a:r>
              <a:rPr lang="de-DE" sz="4000" b="1">
                <a:latin typeface="+mn-lt"/>
              </a:rPr>
              <a:t> für Klimawandel deuten zu können …</a:t>
            </a:r>
          </a:p>
        </p:txBody>
      </p:sp>
      <p:sp>
        <p:nvSpPr>
          <p:cNvPr id="3" name="Inhaltsplatzhalter 2">
            <a:extLst>
              <a:ext uri="{FF2B5EF4-FFF2-40B4-BE49-F238E27FC236}">
                <a16:creationId xmlns:a16="http://schemas.microsoft.com/office/drawing/2014/main" id="{FF2A777C-1C89-67DB-5413-0A6309C75C9F}"/>
              </a:ext>
            </a:extLst>
          </p:cNvPr>
          <p:cNvSpPr>
            <a:spLocks noGrp="1"/>
          </p:cNvSpPr>
          <p:nvPr>
            <p:ph idx="1"/>
          </p:nvPr>
        </p:nvSpPr>
        <p:spPr>
          <a:xfrm>
            <a:off x="906966" y="1969081"/>
            <a:ext cx="4902819" cy="3125516"/>
          </a:xfrm>
        </p:spPr>
        <p:txBody>
          <a:bodyPr>
            <a:normAutofit fontScale="92500"/>
          </a:bodyPr>
          <a:lstStyle/>
          <a:p>
            <a:pPr marL="0" indent="0">
              <a:buNone/>
            </a:pPr>
            <a:r>
              <a:rPr lang="de-DE" sz="2200" dirty="0"/>
              <a:t>… müssen die Schadenzahlen „normalisiert“ werden, d.h. nicht nur die Inflation berücksichtigt werden sondern auch die Veränderung der Dichte der Bevölkerung und die Veränderung wirtschaftlicher Werte im betroffenen Gebiet herausgerechnet werden.</a:t>
            </a:r>
          </a:p>
          <a:p>
            <a:pPr marL="0" indent="0">
              <a:buNone/>
            </a:pPr>
            <a:r>
              <a:rPr lang="de-DE" sz="2200" dirty="0"/>
              <a:t>Dies bedeutet, dass erheblich angestiegene Schäden </a:t>
            </a:r>
            <a:r>
              <a:rPr lang="de-DE" sz="2200" dirty="0" err="1"/>
              <a:t>ggfs</a:t>
            </a:r>
            <a:r>
              <a:rPr lang="de-DE" sz="2200" dirty="0"/>
              <a:t> vor allem auf das wirtschaftliche </a:t>
            </a:r>
            <a:r>
              <a:rPr lang="da-DK" sz="2200" dirty="0"/>
              <a:t>Wachstum </a:t>
            </a:r>
            <a:r>
              <a:rPr lang="de-DE" sz="2200" dirty="0"/>
              <a:t>in der Region zurückzuführen ist.</a:t>
            </a:r>
          </a:p>
        </p:txBody>
      </p:sp>
      <p:sp>
        <p:nvSpPr>
          <p:cNvPr id="4" name="Datumsplatzhalter 3">
            <a:extLst>
              <a:ext uri="{FF2B5EF4-FFF2-40B4-BE49-F238E27FC236}">
                <a16:creationId xmlns:a16="http://schemas.microsoft.com/office/drawing/2014/main" id="{8463BB9E-9915-250A-CB00-C3A04CF86DA3}"/>
              </a:ext>
            </a:extLst>
          </p:cNvPr>
          <p:cNvSpPr>
            <a:spLocks noGrp="1"/>
          </p:cNvSpPr>
          <p:nvPr>
            <p:ph type="dt" sz="half" idx="10"/>
          </p:nvPr>
        </p:nvSpPr>
        <p:spPr/>
        <p:txBody>
          <a:bodyPr/>
          <a:lstStyle/>
          <a:p>
            <a:r>
              <a:rPr lang="de-DE"/>
              <a:t>12. Mai 2026</a:t>
            </a:r>
            <a:endParaRPr lang="en-US"/>
          </a:p>
        </p:txBody>
      </p:sp>
      <p:sp>
        <p:nvSpPr>
          <p:cNvPr id="5" name="Foliennummernplatzhalter 4">
            <a:extLst>
              <a:ext uri="{FF2B5EF4-FFF2-40B4-BE49-F238E27FC236}">
                <a16:creationId xmlns:a16="http://schemas.microsoft.com/office/drawing/2014/main" id="{E0B0C75C-68B1-ED1D-E9A6-146B4703F4A0}"/>
              </a:ext>
            </a:extLst>
          </p:cNvPr>
          <p:cNvSpPr>
            <a:spLocks noGrp="1"/>
          </p:cNvSpPr>
          <p:nvPr>
            <p:ph type="sldNum" sz="quarter" idx="12"/>
          </p:nvPr>
        </p:nvSpPr>
        <p:spPr/>
        <p:txBody>
          <a:bodyPr/>
          <a:lstStyle/>
          <a:p>
            <a:fld id="{E0A0AE6A-7158-4DD3-9140-58D5CDFD4F47}" type="slidenum">
              <a:rPr lang="en-US" smtClean="0"/>
              <a:t>11</a:t>
            </a:fld>
            <a:endParaRPr lang="en-US"/>
          </a:p>
        </p:txBody>
      </p:sp>
      <p:pic>
        <p:nvPicPr>
          <p:cNvPr id="9" name="Grafik 8">
            <a:extLst>
              <a:ext uri="{FF2B5EF4-FFF2-40B4-BE49-F238E27FC236}">
                <a16:creationId xmlns:a16="http://schemas.microsoft.com/office/drawing/2014/main" id="{9FC19F36-C370-CBF5-7647-7BB0DE0925C7}"/>
              </a:ext>
            </a:extLst>
          </p:cNvPr>
          <p:cNvPicPr>
            <a:picLocks noChangeAspect="1"/>
          </p:cNvPicPr>
          <p:nvPr/>
        </p:nvPicPr>
        <p:blipFill rotWithShape="1">
          <a:blip r:embed="rId2">
            <a:extLst>
              <a:ext uri="{28A0092B-C50C-407E-A947-70E740481C1C}">
                <a14:useLocalDpi xmlns:a14="http://schemas.microsoft.com/office/drawing/2010/main" val="0"/>
              </a:ext>
            </a:extLst>
          </a:blip>
          <a:srcRect t="3735"/>
          <a:stretch/>
        </p:blipFill>
        <p:spPr>
          <a:xfrm>
            <a:off x="6096000" y="490498"/>
            <a:ext cx="5734534" cy="5296843"/>
          </a:xfrm>
          <a:prstGeom prst="rect">
            <a:avLst/>
          </a:prstGeom>
        </p:spPr>
      </p:pic>
      <p:sp>
        <p:nvSpPr>
          <p:cNvPr id="6" name="Textfeld 5">
            <a:extLst>
              <a:ext uri="{FF2B5EF4-FFF2-40B4-BE49-F238E27FC236}">
                <a16:creationId xmlns:a16="http://schemas.microsoft.com/office/drawing/2014/main" id="{22DD8567-DDC5-139F-3EEA-A2FE222D7CCF}"/>
              </a:ext>
            </a:extLst>
          </p:cNvPr>
          <p:cNvSpPr txBox="1"/>
          <p:nvPr/>
        </p:nvSpPr>
        <p:spPr>
          <a:xfrm>
            <a:off x="838200" y="5894685"/>
            <a:ext cx="6687180" cy="461665"/>
          </a:xfrm>
          <a:prstGeom prst="rect">
            <a:avLst/>
          </a:prstGeom>
          <a:noFill/>
        </p:spPr>
        <p:txBody>
          <a:bodyPr wrap="square" rtlCol="0">
            <a:spAutoFit/>
          </a:bodyPr>
          <a:lstStyle/>
          <a:p>
            <a:r>
              <a:rPr lang="de-DE" sz="1200" err="1"/>
              <a:t>Pielke</a:t>
            </a:r>
            <a:r>
              <a:rPr lang="de-DE" sz="1200"/>
              <a:t>, R., 2022: Making Sense </a:t>
            </a:r>
            <a:r>
              <a:rPr lang="de-DE" sz="1200" err="1"/>
              <a:t>of</a:t>
            </a:r>
            <a:r>
              <a:rPr lang="de-DE" sz="1200"/>
              <a:t> Trends in </a:t>
            </a:r>
            <a:r>
              <a:rPr lang="de-DE" sz="1200" err="1"/>
              <a:t>Disaster</a:t>
            </a:r>
            <a:r>
              <a:rPr lang="de-DE" sz="1200"/>
              <a:t> </a:t>
            </a:r>
            <a:r>
              <a:rPr lang="de-DE" sz="1200" err="1"/>
              <a:t>Losses</a:t>
            </a:r>
            <a:r>
              <a:rPr lang="de-DE" sz="1200"/>
              <a:t>, https://</a:t>
            </a:r>
            <a:r>
              <a:rPr lang="de-DE" sz="1200" err="1"/>
              <a:t>rogerpielkejr.substack.com</a:t>
            </a:r>
            <a:r>
              <a:rPr lang="de-DE" sz="1200"/>
              <a:t>/p/</a:t>
            </a:r>
            <a:r>
              <a:rPr lang="de-DE" sz="1200" err="1"/>
              <a:t>making</a:t>
            </a:r>
            <a:r>
              <a:rPr lang="de-DE" sz="1200"/>
              <a:t>-sense-</a:t>
            </a:r>
            <a:r>
              <a:rPr lang="de-DE" sz="1200" err="1"/>
              <a:t>of</a:t>
            </a:r>
            <a:r>
              <a:rPr lang="de-DE" sz="1200"/>
              <a:t>-trends-in-</a:t>
            </a:r>
            <a:r>
              <a:rPr lang="de-DE" sz="1200" err="1"/>
              <a:t>disaster</a:t>
            </a:r>
            <a:r>
              <a:rPr lang="de-DE" sz="1200"/>
              <a:t>-</a:t>
            </a:r>
            <a:r>
              <a:rPr lang="de-DE" sz="1200" err="1"/>
              <a:t>ced</a:t>
            </a:r>
            <a:endParaRPr lang="de-DE" sz="1200"/>
          </a:p>
        </p:txBody>
      </p:sp>
      <p:sp>
        <p:nvSpPr>
          <p:cNvPr id="7" name="Textfeld 6">
            <a:extLst>
              <a:ext uri="{FF2B5EF4-FFF2-40B4-BE49-F238E27FC236}">
                <a16:creationId xmlns:a16="http://schemas.microsoft.com/office/drawing/2014/main" id="{C2CDC698-BBC4-1610-4AD1-B707895AD99E}"/>
              </a:ext>
            </a:extLst>
          </p:cNvPr>
          <p:cNvSpPr txBox="1"/>
          <p:nvPr/>
        </p:nvSpPr>
        <p:spPr>
          <a:xfrm>
            <a:off x="6096000" y="1070659"/>
            <a:ext cx="970156" cy="369332"/>
          </a:xfrm>
          <a:prstGeom prst="rect">
            <a:avLst/>
          </a:prstGeom>
          <a:noFill/>
        </p:spPr>
        <p:txBody>
          <a:bodyPr wrap="square" rtlCol="0">
            <a:spAutoFit/>
          </a:bodyPr>
          <a:lstStyle/>
          <a:p>
            <a:r>
              <a:rPr lang="de-DE" dirty="0"/>
              <a:t>%GDP</a:t>
            </a:r>
          </a:p>
        </p:txBody>
      </p:sp>
      <p:sp>
        <p:nvSpPr>
          <p:cNvPr id="8" name="Fußzeilenplatzhalter 7">
            <a:extLst>
              <a:ext uri="{FF2B5EF4-FFF2-40B4-BE49-F238E27FC236}">
                <a16:creationId xmlns:a16="http://schemas.microsoft.com/office/drawing/2014/main" id="{96DAAA80-AE94-C720-5C2A-4BF9AF71113E}"/>
              </a:ext>
            </a:extLst>
          </p:cNvPr>
          <p:cNvSpPr>
            <a:spLocks noGrp="1"/>
          </p:cNvSpPr>
          <p:nvPr>
            <p:ph type="ftr" sz="quarter" idx="11"/>
          </p:nvPr>
        </p:nvSpPr>
        <p:spPr/>
        <p:txBody>
          <a:bodyPr/>
          <a:lstStyle/>
          <a:p>
            <a:r>
              <a:rPr lang="en-US"/>
              <a:t>Teltow</a:t>
            </a:r>
          </a:p>
        </p:txBody>
      </p:sp>
    </p:spTree>
    <p:extLst>
      <p:ext uri="{BB962C8B-B14F-4D97-AF65-F5344CB8AC3E}">
        <p14:creationId xmlns:p14="http://schemas.microsoft.com/office/powerpoint/2010/main" val="3537638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1946C-B151-38E9-AF22-FCC1A540A67F}"/>
              </a:ext>
            </a:extLst>
          </p:cNvPr>
          <p:cNvSpPr>
            <a:spLocks noGrp="1"/>
          </p:cNvSpPr>
          <p:nvPr>
            <p:ph type="title"/>
          </p:nvPr>
        </p:nvSpPr>
        <p:spPr>
          <a:xfrm>
            <a:off x="914400" y="136525"/>
            <a:ext cx="10515600" cy="887205"/>
          </a:xfrm>
        </p:spPr>
        <p:txBody>
          <a:bodyPr>
            <a:normAutofit/>
          </a:bodyPr>
          <a:lstStyle/>
          <a:p>
            <a:r>
              <a:rPr lang="de-DE" sz="4000" b="1">
                <a:latin typeface="+mn-lt"/>
              </a:rPr>
              <a:t>Optionen</a:t>
            </a:r>
          </a:p>
        </p:txBody>
      </p:sp>
      <p:sp>
        <p:nvSpPr>
          <p:cNvPr id="3" name="Inhaltsplatzhalter 2">
            <a:extLst>
              <a:ext uri="{FF2B5EF4-FFF2-40B4-BE49-F238E27FC236}">
                <a16:creationId xmlns:a16="http://schemas.microsoft.com/office/drawing/2014/main" id="{7337AC20-E544-617B-1164-5F55B5E41C56}"/>
              </a:ext>
            </a:extLst>
          </p:cNvPr>
          <p:cNvSpPr>
            <a:spLocks noGrp="1"/>
          </p:cNvSpPr>
          <p:nvPr>
            <p:ph sz="half" idx="1"/>
          </p:nvPr>
        </p:nvSpPr>
        <p:spPr>
          <a:xfrm>
            <a:off x="758687" y="1060311"/>
            <a:ext cx="5181600" cy="5116651"/>
          </a:xfrm>
        </p:spPr>
        <p:txBody>
          <a:bodyPr>
            <a:normAutofit fontScale="85000" lnSpcReduction="20000"/>
          </a:bodyPr>
          <a:lstStyle/>
          <a:p>
            <a:pPr>
              <a:lnSpc>
                <a:spcPct val="120000"/>
              </a:lnSpc>
            </a:pPr>
            <a:r>
              <a:rPr lang="de-DE" sz="2400" dirty="0"/>
              <a:t>Minderung der </a:t>
            </a:r>
            <a:r>
              <a:rPr lang="de-DE" sz="2400" b="1" dirty="0"/>
              <a:t>Emissionen</a:t>
            </a:r>
            <a:r>
              <a:rPr lang="de-DE" sz="2400" dirty="0"/>
              <a:t> weltweit – wesentlicher Teil des Pariser Abkommens, wiewohl meist verkürzt auf nationale Minderungen</a:t>
            </a:r>
          </a:p>
          <a:p>
            <a:pPr>
              <a:lnSpc>
                <a:spcPct val="120000"/>
              </a:lnSpc>
            </a:pPr>
            <a:r>
              <a:rPr lang="de-DE" sz="2400" dirty="0"/>
              <a:t>Erhöhung der </a:t>
            </a:r>
            <a:r>
              <a:rPr lang="de-DE" sz="2400" b="1" dirty="0"/>
              <a:t>negativen Emissionen</a:t>
            </a:r>
            <a:r>
              <a:rPr lang="de-DE" sz="2400" dirty="0"/>
              <a:t> – wesentlicher, aber kaum beachteter Teil des Pariser Abkommens</a:t>
            </a:r>
          </a:p>
          <a:p>
            <a:pPr>
              <a:lnSpc>
                <a:spcPct val="120000"/>
              </a:lnSpc>
            </a:pPr>
            <a:r>
              <a:rPr lang="de-DE" sz="2400" dirty="0"/>
              <a:t>Änderung des Strahlungshaushalts der Erde (</a:t>
            </a:r>
            <a:r>
              <a:rPr lang="de-DE" sz="2400" b="1" dirty="0"/>
              <a:t>Geoengineering</a:t>
            </a:r>
            <a:r>
              <a:rPr lang="de-DE" sz="2400" dirty="0"/>
              <a:t>) – vermutlich nicht praktikabel</a:t>
            </a:r>
          </a:p>
          <a:p>
            <a:pPr>
              <a:lnSpc>
                <a:spcPct val="120000"/>
              </a:lnSpc>
            </a:pPr>
            <a:r>
              <a:rPr lang="de-DE" sz="2400" b="1" dirty="0"/>
              <a:t>Anpassung</a:t>
            </a:r>
            <a:r>
              <a:rPr lang="de-DE" sz="2400" dirty="0"/>
              <a:t> an nicht vermiedene Klimaänderungen – in der Öffentlichkeit kaum thematisiert, aber Gegenstand aktiver Maßnahmen.</a:t>
            </a:r>
          </a:p>
        </p:txBody>
      </p:sp>
      <p:sp>
        <p:nvSpPr>
          <p:cNvPr id="4" name="Inhaltsplatzhalter 3">
            <a:extLst>
              <a:ext uri="{FF2B5EF4-FFF2-40B4-BE49-F238E27FC236}">
                <a16:creationId xmlns:a16="http://schemas.microsoft.com/office/drawing/2014/main" id="{CC9A938F-9779-E708-7221-939A0EDD4448}"/>
              </a:ext>
            </a:extLst>
          </p:cNvPr>
          <p:cNvSpPr>
            <a:spLocks noGrp="1"/>
          </p:cNvSpPr>
          <p:nvPr>
            <p:ph sz="half" idx="2"/>
          </p:nvPr>
        </p:nvSpPr>
        <p:spPr>
          <a:xfrm>
            <a:off x="6167438" y="377203"/>
            <a:ext cx="5181600" cy="5807075"/>
          </a:xfrm>
        </p:spPr>
        <p:txBody>
          <a:bodyPr>
            <a:normAutofit fontScale="85000" lnSpcReduction="20000"/>
          </a:bodyPr>
          <a:lstStyle/>
          <a:p>
            <a:pPr marL="0" indent="0">
              <a:lnSpc>
                <a:spcPct val="120000"/>
              </a:lnSpc>
              <a:buNone/>
            </a:pPr>
            <a:r>
              <a:rPr lang="de-DE" sz="2400" dirty="0"/>
              <a:t>Politischer Beschluss zur globalen Klimakrise:</a:t>
            </a:r>
          </a:p>
          <a:p>
            <a:pPr marL="0" indent="0">
              <a:lnSpc>
                <a:spcPct val="120000"/>
              </a:lnSpc>
              <a:buNone/>
            </a:pPr>
            <a:r>
              <a:rPr lang="de-DE" sz="2400" dirty="0"/>
              <a:t>Minderungen der globalen Netto-Emissionen, so dass der Anstieg der globalen Mitteltemperatur bis zum Ende des 21. Jahrhunderts durchgehend unter 2</a:t>
            </a:r>
            <a:r>
              <a:rPr lang="de-DE" sz="2400" baseline="30000" dirty="0"/>
              <a:t>o </a:t>
            </a:r>
            <a:r>
              <a:rPr lang="de-DE" sz="2400" dirty="0"/>
              <a:t>verbleibt, wenn möglich nicht mehr als 1.5</a:t>
            </a:r>
            <a:r>
              <a:rPr lang="de-DE" sz="2400" baseline="30000" dirty="0"/>
              <a:t>o</a:t>
            </a:r>
          </a:p>
          <a:p>
            <a:pPr marL="0" indent="0">
              <a:lnSpc>
                <a:spcPct val="120000"/>
              </a:lnSpc>
              <a:buNone/>
            </a:pPr>
            <a:endParaRPr lang="de-DE" sz="2400" baseline="30000" dirty="0"/>
          </a:p>
          <a:p>
            <a:pPr>
              <a:lnSpc>
                <a:spcPct val="120000"/>
              </a:lnSpc>
            </a:pPr>
            <a:r>
              <a:rPr lang="de-DE" sz="2400" dirty="0"/>
              <a:t>Die Begrenzung des Klimawandel ist eine globale, quantitative Herausforderungen. Die entscheidende Frage ist jene nach der Wirksamkeit, nach der Menge an vermiedenen Emissionen.</a:t>
            </a:r>
          </a:p>
          <a:p>
            <a:pPr>
              <a:lnSpc>
                <a:spcPct val="120000"/>
              </a:lnSpc>
            </a:pPr>
            <a:r>
              <a:rPr lang="de-DE" sz="2400" dirty="0"/>
              <a:t>Gerechtigkeit ist für den Klimawandel und seine Begrenzung ohne Bedeutung. Sie ist ein legitimer politischer Aspekt, steht aber ggfs. der Wirksamkeit der Klimapolitik im Wege. </a:t>
            </a:r>
          </a:p>
          <a:p>
            <a:pPr marL="0" indent="0">
              <a:buNone/>
            </a:pPr>
            <a:endParaRPr lang="de-DE" sz="2200" dirty="0"/>
          </a:p>
        </p:txBody>
      </p:sp>
      <p:sp>
        <p:nvSpPr>
          <p:cNvPr id="5" name="Datumsplatzhalter 4">
            <a:extLst>
              <a:ext uri="{FF2B5EF4-FFF2-40B4-BE49-F238E27FC236}">
                <a16:creationId xmlns:a16="http://schemas.microsoft.com/office/drawing/2014/main" id="{7405EE5E-5CC4-15BC-DD80-30BF933C966D}"/>
              </a:ext>
            </a:extLst>
          </p:cNvPr>
          <p:cNvSpPr>
            <a:spLocks noGrp="1"/>
          </p:cNvSpPr>
          <p:nvPr>
            <p:ph type="dt" sz="half" idx="10"/>
          </p:nvPr>
        </p:nvSpPr>
        <p:spPr/>
        <p:txBody>
          <a:bodyPr/>
          <a:lstStyle/>
          <a:p>
            <a:r>
              <a:rPr lang="de-DE"/>
              <a:t>12. Mai 2026</a:t>
            </a:r>
            <a:endParaRPr lang="en-US"/>
          </a:p>
        </p:txBody>
      </p:sp>
      <p:sp>
        <p:nvSpPr>
          <p:cNvPr id="6" name="Foliennummernplatzhalter 5">
            <a:extLst>
              <a:ext uri="{FF2B5EF4-FFF2-40B4-BE49-F238E27FC236}">
                <a16:creationId xmlns:a16="http://schemas.microsoft.com/office/drawing/2014/main" id="{613B9A17-FC64-B32C-5C67-1E1AC0A58180}"/>
              </a:ext>
            </a:extLst>
          </p:cNvPr>
          <p:cNvSpPr>
            <a:spLocks noGrp="1"/>
          </p:cNvSpPr>
          <p:nvPr>
            <p:ph type="sldNum" sz="quarter" idx="12"/>
          </p:nvPr>
        </p:nvSpPr>
        <p:spPr/>
        <p:txBody>
          <a:bodyPr/>
          <a:lstStyle/>
          <a:p>
            <a:fld id="{E0A0AE6A-7158-4DD3-9140-58D5CDFD4F47}" type="slidenum">
              <a:rPr lang="en-US" smtClean="0"/>
              <a:t>12</a:t>
            </a:fld>
            <a:endParaRPr lang="en-US"/>
          </a:p>
        </p:txBody>
      </p:sp>
      <p:sp>
        <p:nvSpPr>
          <p:cNvPr id="7" name="Fußzeilenplatzhalter 6">
            <a:extLst>
              <a:ext uri="{FF2B5EF4-FFF2-40B4-BE49-F238E27FC236}">
                <a16:creationId xmlns:a16="http://schemas.microsoft.com/office/drawing/2014/main" id="{10DF20B3-6BC5-5219-7E8C-FAECB194CA60}"/>
              </a:ext>
            </a:extLst>
          </p:cNvPr>
          <p:cNvSpPr>
            <a:spLocks noGrp="1"/>
          </p:cNvSpPr>
          <p:nvPr>
            <p:ph type="ftr" sz="quarter" idx="11"/>
          </p:nvPr>
        </p:nvSpPr>
        <p:spPr/>
        <p:txBody>
          <a:bodyPr/>
          <a:lstStyle/>
          <a:p>
            <a:r>
              <a:rPr lang="en-US"/>
              <a:t>Teltow</a:t>
            </a:r>
          </a:p>
        </p:txBody>
      </p:sp>
    </p:spTree>
    <p:extLst>
      <p:ext uri="{BB962C8B-B14F-4D97-AF65-F5344CB8AC3E}">
        <p14:creationId xmlns:p14="http://schemas.microsoft.com/office/powerpoint/2010/main" val="4032238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9DC16-CC30-4144-8E5B-0C49CBBBE366}"/>
              </a:ext>
            </a:extLst>
          </p:cNvPr>
          <p:cNvSpPr>
            <a:spLocks noGrp="1"/>
          </p:cNvSpPr>
          <p:nvPr>
            <p:ph type="title"/>
          </p:nvPr>
        </p:nvSpPr>
        <p:spPr>
          <a:xfrm>
            <a:off x="368391" y="386664"/>
            <a:ext cx="10515600" cy="588746"/>
          </a:xfrm>
        </p:spPr>
        <p:txBody>
          <a:bodyPr>
            <a:normAutofit fontScale="90000"/>
          </a:bodyPr>
          <a:lstStyle/>
          <a:p>
            <a:r>
              <a:rPr lang="en-US" b="1" dirty="0" err="1">
                <a:latin typeface="+mn-lt"/>
              </a:rPr>
              <a:t>Emissionen</a:t>
            </a:r>
            <a:endParaRPr lang="en-US" b="1" dirty="0">
              <a:latin typeface="+mn-lt"/>
            </a:endParaRPr>
          </a:p>
        </p:txBody>
      </p:sp>
      <p:sp>
        <p:nvSpPr>
          <p:cNvPr id="3" name="Inhaltsplatzhalter 2">
            <a:extLst>
              <a:ext uri="{FF2B5EF4-FFF2-40B4-BE49-F238E27FC236}">
                <a16:creationId xmlns:a16="http://schemas.microsoft.com/office/drawing/2014/main" id="{52E45E95-32F1-4D12-91BB-B40F0C1CC014}"/>
              </a:ext>
            </a:extLst>
          </p:cNvPr>
          <p:cNvSpPr>
            <a:spLocks noGrp="1"/>
          </p:cNvSpPr>
          <p:nvPr>
            <p:ph sz="half" idx="1"/>
          </p:nvPr>
        </p:nvSpPr>
        <p:spPr>
          <a:xfrm>
            <a:off x="368391" y="1012887"/>
            <a:ext cx="3429885" cy="3230867"/>
          </a:xfrm>
        </p:spPr>
        <p:txBody>
          <a:bodyPr>
            <a:normAutofit/>
          </a:bodyPr>
          <a:lstStyle/>
          <a:p>
            <a:pPr marL="0" indent="0">
              <a:lnSpc>
                <a:spcPct val="100000"/>
              </a:lnSpc>
              <a:buNone/>
            </a:pPr>
            <a:r>
              <a:rPr lang="de-DE" sz="2000" dirty="0"/>
              <a:t>Der langfristige Anstieg der Temperaturen ist in erster Näherung proportional zur Summe der Gesamtemissionen (Budgetansatz).</a:t>
            </a:r>
          </a:p>
          <a:p>
            <a:endParaRPr lang="en-US" sz="1800" dirty="0"/>
          </a:p>
        </p:txBody>
      </p:sp>
      <p:pic>
        <p:nvPicPr>
          <p:cNvPr id="7" name="Grafik 6">
            <a:extLst>
              <a:ext uri="{FF2B5EF4-FFF2-40B4-BE49-F238E27FC236}">
                <a16:creationId xmlns:a16="http://schemas.microsoft.com/office/drawing/2014/main" id="{2B0D1F69-3814-4B3D-AD00-44EF961CC2EC}"/>
              </a:ext>
            </a:extLst>
          </p:cNvPr>
          <p:cNvPicPr/>
          <p:nvPr/>
        </p:nvPicPr>
        <p:blipFill>
          <a:blip r:embed="rId2"/>
          <a:stretch>
            <a:fillRect/>
          </a:stretch>
        </p:blipFill>
        <p:spPr>
          <a:xfrm>
            <a:off x="3798277" y="298156"/>
            <a:ext cx="8025332" cy="6462152"/>
          </a:xfrm>
          <a:prstGeom prst="rect">
            <a:avLst/>
          </a:prstGeom>
        </p:spPr>
      </p:pic>
      <p:sp>
        <p:nvSpPr>
          <p:cNvPr id="4" name="Textfeld 3">
            <a:extLst>
              <a:ext uri="{FF2B5EF4-FFF2-40B4-BE49-F238E27FC236}">
                <a16:creationId xmlns:a16="http://schemas.microsoft.com/office/drawing/2014/main" id="{F307F140-999B-4F55-876B-2BC86B128FFE}"/>
              </a:ext>
            </a:extLst>
          </p:cNvPr>
          <p:cNvSpPr txBox="1"/>
          <p:nvPr/>
        </p:nvSpPr>
        <p:spPr>
          <a:xfrm>
            <a:off x="5361731" y="1400262"/>
            <a:ext cx="1997849" cy="369332"/>
          </a:xfrm>
          <a:prstGeom prst="rect">
            <a:avLst/>
          </a:prstGeom>
          <a:noFill/>
        </p:spPr>
        <p:txBody>
          <a:bodyPr wrap="square" rtlCol="0">
            <a:spAutoFit/>
          </a:bodyPr>
          <a:lstStyle/>
          <a:p>
            <a:r>
              <a:rPr lang="en-US" dirty="0"/>
              <a:t>IPCC, AR5, 2013</a:t>
            </a:r>
          </a:p>
        </p:txBody>
      </p:sp>
      <p:sp>
        <p:nvSpPr>
          <p:cNvPr id="6" name="Foliennummernplatzhalter 5">
            <a:extLst>
              <a:ext uri="{FF2B5EF4-FFF2-40B4-BE49-F238E27FC236}">
                <a16:creationId xmlns:a16="http://schemas.microsoft.com/office/drawing/2014/main" id="{5815E0A7-93B1-4C2F-933B-B6FCE6E01093}"/>
              </a:ext>
            </a:extLst>
          </p:cNvPr>
          <p:cNvSpPr>
            <a:spLocks noGrp="1"/>
          </p:cNvSpPr>
          <p:nvPr>
            <p:ph type="sldNum" sz="quarter" idx="12"/>
          </p:nvPr>
        </p:nvSpPr>
        <p:spPr/>
        <p:txBody>
          <a:bodyPr/>
          <a:lstStyle/>
          <a:p>
            <a:fld id="{E0A0AE6A-7158-4DD3-9140-58D5CDFD4F47}" type="slidenum">
              <a:rPr lang="en-US" smtClean="0"/>
              <a:t>13</a:t>
            </a:fld>
            <a:endParaRPr lang="en-US"/>
          </a:p>
        </p:txBody>
      </p:sp>
      <p:sp>
        <p:nvSpPr>
          <p:cNvPr id="8" name="Datumsplatzhalter 7">
            <a:extLst>
              <a:ext uri="{FF2B5EF4-FFF2-40B4-BE49-F238E27FC236}">
                <a16:creationId xmlns:a16="http://schemas.microsoft.com/office/drawing/2014/main" id="{870342CF-4E38-45BD-8B6A-636CE3D4C22C}"/>
              </a:ext>
            </a:extLst>
          </p:cNvPr>
          <p:cNvSpPr>
            <a:spLocks noGrp="1"/>
          </p:cNvSpPr>
          <p:nvPr>
            <p:ph type="dt" sz="half" idx="10"/>
          </p:nvPr>
        </p:nvSpPr>
        <p:spPr/>
        <p:txBody>
          <a:bodyPr/>
          <a:lstStyle/>
          <a:p>
            <a:r>
              <a:rPr lang="de-DE"/>
              <a:t>12. Mai 2026</a:t>
            </a:r>
            <a:endParaRPr lang="en-US"/>
          </a:p>
        </p:txBody>
      </p:sp>
      <p:sp>
        <p:nvSpPr>
          <p:cNvPr id="5" name="Rechteck 4">
            <a:extLst>
              <a:ext uri="{FF2B5EF4-FFF2-40B4-BE49-F238E27FC236}">
                <a16:creationId xmlns:a16="http://schemas.microsoft.com/office/drawing/2014/main" id="{62FB0B8B-B456-4EB1-996F-1A28C4B03D84}"/>
              </a:ext>
            </a:extLst>
          </p:cNvPr>
          <p:cNvSpPr/>
          <p:nvPr/>
        </p:nvSpPr>
        <p:spPr>
          <a:xfrm>
            <a:off x="4664098" y="210509"/>
            <a:ext cx="6598152" cy="664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ußzeilenplatzhalter 8">
            <a:extLst>
              <a:ext uri="{FF2B5EF4-FFF2-40B4-BE49-F238E27FC236}">
                <a16:creationId xmlns:a16="http://schemas.microsoft.com/office/drawing/2014/main" id="{D29E01E1-646B-52EE-FA2C-3427A8CCC490}"/>
              </a:ext>
            </a:extLst>
          </p:cNvPr>
          <p:cNvSpPr>
            <a:spLocks noGrp="1"/>
          </p:cNvSpPr>
          <p:nvPr>
            <p:ph type="ftr" sz="quarter" idx="11"/>
          </p:nvPr>
        </p:nvSpPr>
        <p:spPr/>
        <p:txBody>
          <a:bodyPr/>
          <a:lstStyle/>
          <a:p>
            <a:r>
              <a:rPr lang="en-US"/>
              <a:t>Teltow</a:t>
            </a:r>
          </a:p>
        </p:txBody>
      </p:sp>
    </p:spTree>
    <p:extLst>
      <p:ext uri="{BB962C8B-B14F-4D97-AF65-F5344CB8AC3E}">
        <p14:creationId xmlns:p14="http://schemas.microsoft.com/office/powerpoint/2010/main" val="162757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69DC16-CC30-4144-8E5B-0C49CBBBE366}"/>
              </a:ext>
            </a:extLst>
          </p:cNvPr>
          <p:cNvSpPr>
            <a:spLocks noGrp="1"/>
          </p:cNvSpPr>
          <p:nvPr>
            <p:ph type="title"/>
          </p:nvPr>
        </p:nvSpPr>
        <p:spPr>
          <a:xfrm>
            <a:off x="368391" y="386664"/>
            <a:ext cx="10515600" cy="588746"/>
          </a:xfrm>
        </p:spPr>
        <p:txBody>
          <a:bodyPr>
            <a:normAutofit fontScale="90000"/>
          </a:bodyPr>
          <a:lstStyle/>
          <a:p>
            <a:r>
              <a:rPr lang="en-US" b="1" dirty="0" err="1">
                <a:latin typeface="+mn-lt"/>
              </a:rPr>
              <a:t>Emissionen</a:t>
            </a:r>
            <a:endParaRPr lang="en-US" b="1" dirty="0">
              <a:latin typeface="+mn-lt"/>
            </a:endParaRPr>
          </a:p>
        </p:txBody>
      </p:sp>
      <p:sp>
        <p:nvSpPr>
          <p:cNvPr id="3" name="Inhaltsplatzhalter 2">
            <a:extLst>
              <a:ext uri="{FF2B5EF4-FFF2-40B4-BE49-F238E27FC236}">
                <a16:creationId xmlns:a16="http://schemas.microsoft.com/office/drawing/2014/main" id="{52E45E95-32F1-4D12-91BB-B40F0C1CC014}"/>
              </a:ext>
            </a:extLst>
          </p:cNvPr>
          <p:cNvSpPr>
            <a:spLocks noGrp="1"/>
          </p:cNvSpPr>
          <p:nvPr>
            <p:ph sz="half" idx="1"/>
          </p:nvPr>
        </p:nvSpPr>
        <p:spPr>
          <a:xfrm>
            <a:off x="401284" y="1047518"/>
            <a:ext cx="3534612" cy="5205001"/>
          </a:xfrm>
        </p:spPr>
        <p:txBody>
          <a:bodyPr>
            <a:noAutofit/>
          </a:bodyPr>
          <a:lstStyle/>
          <a:p>
            <a:pPr marL="0" indent="0">
              <a:lnSpc>
                <a:spcPct val="100000"/>
              </a:lnSpc>
              <a:buNone/>
            </a:pPr>
            <a:r>
              <a:rPr lang="de-DE" sz="2000" dirty="0"/>
              <a:t>Die Konzentration von CO</a:t>
            </a:r>
            <a:r>
              <a:rPr lang="de-DE" sz="2000" baseline="-25000" dirty="0"/>
              <a:t>2</a:t>
            </a:r>
            <a:r>
              <a:rPr lang="de-DE" sz="2000" dirty="0"/>
              <a:t> in der Atmosphäre ist von ca. 280 ppm auf 410 ppm angestiegen aufgrund der menschlichen Freisetzung von Treibhausgasen. Diese Konzentrationen sind absolut klein, aber mit großer Wirkung verbunden.</a:t>
            </a:r>
          </a:p>
          <a:p>
            <a:pPr marL="0" indent="0">
              <a:lnSpc>
                <a:spcPct val="100000"/>
              </a:lnSpc>
              <a:buNone/>
            </a:pPr>
            <a:r>
              <a:rPr lang="de-DE" sz="2000" dirty="0"/>
              <a:t>Dieser Anstieg ist verursacht durch ständig ansteigende menschliche Emissionen.</a:t>
            </a:r>
          </a:p>
          <a:p>
            <a:pPr marL="0" indent="0">
              <a:lnSpc>
                <a:spcPct val="100000"/>
              </a:lnSpc>
              <a:buNone/>
            </a:pPr>
            <a:r>
              <a:rPr lang="de-DE" sz="2000" b="1" dirty="0"/>
              <a:t>Die Konzentration wird erst dann nicht mehr ansteigen, wenn die menschlichen Emissionen zum Ende kommen.</a:t>
            </a:r>
          </a:p>
        </p:txBody>
      </p:sp>
      <p:sp>
        <p:nvSpPr>
          <p:cNvPr id="4" name="Foliennummernplatzhalter 3">
            <a:extLst>
              <a:ext uri="{FF2B5EF4-FFF2-40B4-BE49-F238E27FC236}">
                <a16:creationId xmlns:a16="http://schemas.microsoft.com/office/drawing/2014/main" id="{001F8E3E-968D-4366-8CB7-D46FC83E4A8B}"/>
              </a:ext>
            </a:extLst>
          </p:cNvPr>
          <p:cNvSpPr>
            <a:spLocks noGrp="1"/>
          </p:cNvSpPr>
          <p:nvPr>
            <p:ph type="sldNum" sz="quarter" idx="12"/>
          </p:nvPr>
        </p:nvSpPr>
        <p:spPr/>
        <p:txBody>
          <a:bodyPr/>
          <a:lstStyle/>
          <a:p>
            <a:fld id="{90E1CA1D-BA26-442B-B34F-5A52C36AC59C}" type="slidenum">
              <a:rPr lang="en-US" smtClean="0"/>
              <a:t>14</a:t>
            </a:fld>
            <a:endParaRPr lang="en-US"/>
          </a:p>
        </p:txBody>
      </p:sp>
      <p:sp>
        <p:nvSpPr>
          <p:cNvPr id="5" name="Datumsplatzhalter 4">
            <a:extLst>
              <a:ext uri="{FF2B5EF4-FFF2-40B4-BE49-F238E27FC236}">
                <a16:creationId xmlns:a16="http://schemas.microsoft.com/office/drawing/2014/main" id="{95958B07-7C88-4B1D-A4B8-D86230EC32D4}"/>
              </a:ext>
            </a:extLst>
          </p:cNvPr>
          <p:cNvSpPr>
            <a:spLocks noGrp="1"/>
          </p:cNvSpPr>
          <p:nvPr>
            <p:ph type="dt" sz="half" idx="10"/>
          </p:nvPr>
        </p:nvSpPr>
        <p:spPr/>
        <p:txBody>
          <a:bodyPr/>
          <a:lstStyle/>
          <a:p>
            <a:r>
              <a:rPr lang="de-DE"/>
              <a:t>12. Mai 2026</a:t>
            </a:r>
            <a:endParaRPr lang="en-US"/>
          </a:p>
        </p:txBody>
      </p:sp>
      <p:sp>
        <p:nvSpPr>
          <p:cNvPr id="6" name="Fußzeilenplatzhalter 5">
            <a:extLst>
              <a:ext uri="{FF2B5EF4-FFF2-40B4-BE49-F238E27FC236}">
                <a16:creationId xmlns:a16="http://schemas.microsoft.com/office/drawing/2014/main" id="{A6688A60-4CEB-471A-8ECB-DF43F715ECBF}"/>
              </a:ext>
            </a:extLst>
          </p:cNvPr>
          <p:cNvSpPr>
            <a:spLocks noGrp="1"/>
          </p:cNvSpPr>
          <p:nvPr>
            <p:ph type="ftr" sz="quarter" idx="11"/>
          </p:nvPr>
        </p:nvSpPr>
        <p:spPr/>
        <p:txBody>
          <a:bodyPr/>
          <a:lstStyle/>
          <a:p>
            <a:r>
              <a:rPr lang="en-US"/>
              <a:t>Teltow</a:t>
            </a:r>
          </a:p>
        </p:txBody>
      </p:sp>
      <p:pic>
        <p:nvPicPr>
          <p:cNvPr id="9" name="Google Shape;152;p12">
            <a:extLst>
              <a:ext uri="{FF2B5EF4-FFF2-40B4-BE49-F238E27FC236}">
                <a16:creationId xmlns:a16="http://schemas.microsoft.com/office/drawing/2014/main" id="{3A4624BC-9031-4B19-65FF-B7B7DD60D69C}"/>
              </a:ext>
            </a:extLst>
          </p:cNvPr>
          <p:cNvPicPr preferRelativeResize="0">
            <a:picLocks/>
          </p:cNvPicPr>
          <p:nvPr/>
        </p:nvPicPr>
        <p:blipFill rotWithShape="1">
          <a:blip r:embed="rId2">
            <a:alphaModFix/>
          </a:blip>
          <a:srcRect/>
          <a:stretch/>
        </p:blipFill>
        <p:spPr>
          <a:xfrm>
            <a:off x="3865694" y="1199918"/>
            <a:ext cx="8077422" cy="4544640"/>
          </a:xfrm>
          <a:prstGeom prst="rect">
            <a:avLst/>
          </a:prstGeom>
          <a:noFill/>
          <a:ln>
            <a:noFill/>
          </a:ln>
        </p:spPr>
      </p:pic>
      <p:sp>
        <p:nvSpPr>
          <p:cNvPr id="10" name="Google Shape;156;p12">
            <a:extLst>
              <a:ext uri="{FF2B5EF4-FFF2-40B4-BE49-F238E27FC236}">
                <a16:creationId xmlns:a16="http://schemas.microsoft.com/office/drawing/2014/main" id="{FC6E9DCE-E6AB-9669-63A8-871E13A2EEA5}"/>
              </a:ext>
            </a:extLst>
          </p:cNvPr>
          <p:cNvSpPr txBox="1">
            <a:spLocks/>
          </p:cNvSpPr>
          <p:nvPr/>
        </p:nvSpPr>
        <p:spPr>
          <a:xfrm>
            <a:off x="4607858" y="539065"/>
            <a:ext cx="7180045" cy="660854"/>
          </a:xfrm>
          <a:prstGeom prst="rect">
            <a:avLst/>
          </a:prstGeom>
          <a:noFill/>
          <a:ln>
            <a:noFill/>
          </a:ln>
        </p:spPr>
        <p:txBody>
          <a:bodyPr spcFirstLastPara="1" vert="horz" wrap="square" lIns="91425" tIns="0" rIns="91425"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Clr>
                <a:srgbClr val="4C9BDB"/>
              </a:buClr>
              <a:buSzPts val="1800"/>
              <a:buFont typeface="Arial" panose="020B0604020202020204" pitchFamily="34" charset="0"/>
              <a:buNone/>
            </a:pPr>
            <a:r>
              <a:rPr lang="en-GB" sz="1800" noProof="1"/>
              <a:t>Global fossil CO</a:t>
            </a:r>
            <a:r>
              <a:rPr lang="en-GB" sz="1800" baseline="-25000" noProof="1"/>
              <a:t>2</a:t>
            </a:r>
            <a:r>
              <a:rPr lang="en-GB" sz="1800" noProof="1"/>
              <a:t> emissions: 34.8 ± 2 GtCO</a:t>
            </a:r>
            <a:r>
              <a:rPr lang="en-GB" sz="1800" baseline="-25000" noProof="1"/>
              <a:t>2</a:t>
            </a:r>
            <a:r>
              <a:rPr lang="en-GB" sz="1800" noProof="1"/>
              <a:t> in 2020, 53% over 1990</a:t>
            </a:r>
            <a:br>
              <a:rPr lang="en-GB" sz="1800" noProof="1"/>
            </a:br>
            <a:r>
              <a:rPr lang="en-GB" sz="1800" noProof="1"/>
              <a:t>  Projection for 2021: 36.4 ± 2 GtCO</a:t>
            </a:r>
            <a:r>
              <a:rPr lang="en-GB" sz="1800" baseline="-25000" noProof="1"/>
              <a:t>2</a:t>
            </a:r>
            <a:r>
              <a:rPr lang="en-GB" sz="1800" noProof="1"/>
              <a:t>, 4.9% [4.1%–5.7%] higher than 2020</a:t>
            </a:r>
          </a:p>
        </p:txBody>
      </p:sp>
      <p:sp>
        <p:nvSpPr>
          <p:cNvPr id="11" name="Textfeld 10">
            <a:extLst>
              <a:ext uri="{FF2B5EF4-FFF2-40B4-BE49-F238E27FC236}">
                <a16:creationId xmlns:a16="http://schemas.microsoft.com/office/drawing/2014/main" id="{83B69C59-4638-BBB6-EDC2-5CF557A90DBF}"/>
              </a:ext>
            </a:extLst>
          </p:cNvPr>
          <p:cNvSpPr txBox="1"/>
          <p:nvPr/>
        </p:nvSpPr>
        <p:spPr>
          <a:xfrm>
            <a:off x="4909457" y="5803488"/>
            <a:ext cx="7033659" cy="584775"/>
          </a:xfrm>
          <a:prstGeom prst="rect">
            <a:avLst/>
          </a:prstGeom>
          <a:noFill/>
        </p:spPr>
        <p:txBody>
          <a:bodyPr wrap="square">
            <a:spAutoFit/>
          </a:bodyPr>
          <a:lstStyle/>
          <a:p>
            <a:pPr marL="0" lvl="0" indent="0" algn="r" rtl="0">
              <a:lnSpc>
                <a:spcPct val="100000"/>
              </a:lnSpc>
              <a:spcBef>
                <a:spcPts val="0"/>
              </a:spcBef>
              <a:spcAft>
                <a:spcPts val="0"/>
              </a:spcAft>
              <a:buClr>
                <a:srgbClr val="4C9BDB"/>
              </a:buClr>
              <a:buSzPts val="1400"/>
              <a:buNone/>
            </a:pPr>
            <a:r>
              <a:rPr lang="en-GB" sz="1600" noProof="1"/>
              <a:t>The 2021 projection is based on preliminary data and modelling.</a:t>
            </a:r>
            <a:br>
              <a:rPr lang="en-GB" sz="1600" noProof="1"/>
            </a:br>
            <a:r>
              <a:rPr lang="en-GB" sz="1600" noProof="1"/>
              <a:t>Source:</a:t>
            </a:r>
            <a:r>
              <a:rPr lang="en-GB" sz="1600" noProof="1">
                <a:solidFill>
                  <a:srgbClr val="000000"/>
                </a:solidFill>
              </a:rPr>
              <a:t> </a:t>
            </a:r>
            <a:r>
              <a:rPr lang="en-GB" sz="1600" noProof="1"/>
              <a:t>Friedlingstein et al 2021; Global Carbon Project 2021</a:t>
            </a:r>
          </a:p>
        </p:txBody>
      </p:sp>
      <p:pic>
        <p:nvPicPr>
          <p:cNvPr id="12" name="Grafik 11">
            <a:extLst>
              <a:ext uri="{FF2B5EF4-FFF2-40B4-BE49-F238E27FC236}">
                <a16:creationId xmlns:a16="http://schemas.microsoft.com/office/drawing/2014/main" id="{BB3AFCDA-610C-7225-6A78-2A0EF94E93E0}"/>
              </a:ext>
            </a:extLst>
          </p:cNvPr>
          <p:cNvPicPr>
            <a:picLocks noChangeAspect="1"/>
          </p:cNvPicPr>
          <p:nvPr/>
        </p:nvPicPr>
        <p:blipFill>
          <a:blip r:embed="rId3"/>
          <a:stretch>
            <a:fillRect/>
          </a:stretch>
        </p:blipFill>
        <p:spPr>
          <a:xfrm>
            <a:off x="4685116" y="5816666"/>
            <a:ext cx="1606233" cy="630527"/>
          </a:xfrm>
          <a:prstGeom prst="rect">
            <a:avLst/>
          </a:prstGeom>
        </p:spPr>
      </p:pic>
      <p:sp>
        <p:nvSpPr>
          <p:cNvPr id="7" name="Textfeld 6">
            <a:extLst>
              <a:ext uri="{FF2B5EF4-FFF2-40B4-BE49-F238E27FC236}">
                <a16:creationId xmlns:a16="http://schemas.microsoft.com/office/drawing/2014/main" id="{FCDB762F-717E-32D7-F2BD-72A8F0EE649E}"/>
              </a:ext>
            </a:extLst>
          </p:cNvPr>
          <p:cNvSpPr txBox="1"/>
          <p:nvPr/>
        </p:nvSpPr>
        <p:spPr>
          <a:xfrm>
            <a:off x="7814797" y="4025736"/>
            <a:ext cx="4128319" cy="923330"/>
          </a:xfrm>
          <a:prstGeom prst="rect">
            <a:avLst/>
          </a:prstGeom>
          <a:noFill/>
        </p:spPr>
        <p:txBody>
          <a:bodyPr wrap="square" rtlCol="0">
            <a:spAutoFit/>
          </a:bodyPr>
          <a:lstStyle/>
          <a:p>
            <a:r>
              <a:rPr lang="de-DE" dirty="0"/>
              <a:t>The </a:t>
            </a:r>
            <a:r>
              <a:rPr lang="de-DE" dirty="0">
                <a:hlinkClick r:id="rId4"/>
              </a:rPr>
              <a:t>Global Carbon Budget</a:t>
            </a:r>
            <a:r>
              <a:rPr lang="de-DE" dirty="0"/>
              <a:t> </a:t>
            </a:r>
            <a:r>
              <a:rPr lang="de-DE" dirty="0" err="1"/>
              <a:t>projects</a:t>
            </a:r>
            <a:r>
              <a:rPr lang="de-DE" dirty="0"/>
              <a:t> 38.1 </a:t>
            </a:r>
            <a:r>
              <a:rPr lang="de-DE" dirty="0" err="1"/>
              <a:t>billion</a:t>
            </a:r>
            <a:r>
              <a:rPr lang="de-DE" dirty="0"/>
              <a:t> </a:t>
            </a:r>
            <a:r>
              <a:rPr lang="de-DE" dirty="0" err="1"/>
              <a:t>tonnes</a:t>
            </a:r>
            <a:r>
              <a:rPr lang="de-DE" dirty="0"/>
              <a:t> </a:t>
            </a:r>
            <a:r>
              <a:rPr lang="de-DE" dirty="0" err="1"/>
              <a:t>of</a:t>
            </a:r>
            <a:r>
              <a:rPr lang="de-DE" dirty="0"/>
              <a:t> fossil </a:t>
            </a:r>
            <a:r>
              <a:rPr lang="de-DE" dirty="0" err="1"/>
              <a:t>carbon</a:t>
            </a:r>
            <a:r>
              <a:rPr lang="de-DE" dirty="0"/>
              <a:t> </a:t>
            </a:r>
            <a:r>
              <a:rPr lang="de-DE" dirty="0" err="1"/>
              <a:t>dioxide</a:t>
            </a:r>
            <a:r>
              <a:rPr lang="de-DE" dirty="0"/>
              <a:t> </a:t>
            </a:r>
            <a:r>
              <a:rPr lang="de-DE" dirty="0" err="1"/>
              <a:t>emissions</a:t>
            </a:r>
            <a:r>
              <a:rPr lang="de-DE" dirty="0"/>
              <a:t> </a:t>
            </a:r>
            <a:r>
              <a:rPr lang="de-DE" dirty="0" err="1"/>
              <a:t>for</a:t>
            </a:r>
            <a:r>
              <a:rPr lang="de-DE" dirty="0"/>
              <a:t> 2025.</a:t>
            </a:r>
            <a:endParaRPr lang="en-US" dirty="0"/>
          </a:p>
        </p:txBody>
      </p:sp>
    </p:spTree>
    <p:extLst>
      <p:ext uri="{BB962C8B-B14F-4D97-AF65-F5344CB8AC3E}">
        <p14:creationId xmlns:p14="http://schemas.microsoft.com/office/powerpoint/2010/main" val="226212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descr="Ein Bild, das Text, Screenshot, Schrift, Diagramm enthält.&#10;&#10;Automatisch generierte Beschreibung">
            <a:extLst>
              <a:ext uri="{FF2B5EF4-FFF2-40B4-BE49-F238E27FC236}">
                <a16:creationId xmlns:a16="http://schemas.microsoft.com/office/drawing/2014/main" id="{80465D1D-F6C3-1231-6477-5B81ADD1845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79540" y="412557"/>
            <a:ext cx="8911242" cy="5854100"/>
          </a:xfrm>
        </p:spPr>
      </p:pic>
      <p:sp>
        <p:nvSpPr>
          <p:cNvPr id="5" name="Datumsplatzhalter 4">
            <a:extLst>
              <a:ext uri="{FF2B5EF4-FFF2-40B4-BE49-F238E27FC236}">
                <a16:creationId xmlns:a16="http://schemas.microsoft.com/office/drawing/2014/main" id="{7D706019-1F26-39C4-E58A-F08198171F5E}"/>
              </a:ext>
            </a:extLst>
          </p:cNvPr>
          <p:cNvSpPr>
            <a:spLocks noGrp="1"/>
          </p:cNvSpPr>
          <p:nvPr>
            <p:ph type="dt" sz="half" idx="10"/>
          </p:nvPr>
        </p:nvSpPr>
        <p:spPr/>
        <p:txBody>
          <a:bodyPr/>
          <a:lstStyle/>
          <a:p>
            <a:r>
              <a:rPr lang="de-DE"/>
              <a:t>12. Mai 2026</a:t>
            </a:r>
            <a:endParaRPr lang="en-US"/>
          </a:p>
        </p:txBody>
      </p:sp>
      <p:sp>
        <p:nvSpPr>
          <p:cNvPr id="6" name="Fußzeilenplatzhalter 5">
            <a:extLst>
              <a:ext uri="{FF2B5EF4-FFF2-40B4-BE49-F238E27FC236}">
                <a16:creationId xmlns:a16="http://schemas.microsoft.com/office/drawing/2014/main" id="{17FFF5A4-ECC3-8E37-022B-CB0B6418935A}"/>
              </a:ext>
            </a:extLst>
          </p:cNvPr>
          <p:cNvSpPr>
            <a:spLocks noGrp="1"/>
          </p:cNvSpPr>
          <p:nvPr>
            <p:ph type="ftr" sz="quarter" idx="11"/>
          </p:nvPr>
        </p:nvSpPr>
        <p:spPr/>
        <p:txBody>
          <a:bodyPr/>
          <a:lstStyle/>
          <a:p>
            <a:r>
              <a:rPr lang="en-US"/>
              <a:t>Teltow</a:t>
            </a:r>
          </a:p>
        </p:txBody>
      </p:sp>
      <p:sp>
        <p:nvSpPr>
          <p:cNvPr id="7" name="Foliennummernplatzhalter 6">
            <a:extLst>
              <a:ext uri="{FF2B5EF4-FFF2-40B4-BE49-F238E27FC236}">
                <a16:creationId xmlns:a16="http://schemas.microsoft.com/office/drawing/2014/main" id="{A4927995-3A61-FA3B-3771-6B5D8F7AE0ED}"/>
              </a:ext>
            </a:extLst>
          </p:cNvPr>
          <p:cNvSpPr>
            <a:spLocks noGrp="1"/>
          </p:cNvSpPr>
          <p:nvPr>
            <p:ph type="sldNum" sz="quarter" idx="12"/>
          </p:nvPr>
        </p:nvSpPr>
        <p:spPr/>
        <p:txBody>
          <a:bodyPr/>
          <a:lstStyle/>
          <a:p>
            <a:fld id="{E0A0AE6A-7158-4DD3-9140-58D5CDFD4F47}" type="slidenum">
              <a:rPr lang="en-US" smtClean="0"/>
              <a:t>15</a:t>
            </a:fld>
            <a:endParaRPr lang="en-US"/>
          </a:p>
        </p:txBody>
      </p:sp>
      <p:sp>
        <p:nvSpPr>
          <p:cNvPr id="10" name="Textfeld 9">
            <a:extLst>
              <a:ext uri="{FF2B5EF4-FFF2-40B4-BE49-F238E27FC236}">
                <a16:creationId xmlns:a16="http://schemas.microsoft.com/office/drawing/2014/main" id="{55E17129-7B27-CEB7-8E70-6AD7E575A6C8}"/>
              </a:ext>
            </a:extLst>
          </p:cNvPr>
          <p:cNvSpPr txBox="1"/>
          <p:nvPr/>
        </p:nvSpPr>
        <p:spPr>
          <a:xfrm>
            <a:off x="332509" y="412557"/>
            <a:ext cx="2966745" cy="1200329"/>
          </a:xfrm>
          <a:prstGeom prst="rect">
            <a:avLst/>
          </a:prstGeom>
          <a:noFill/>
        </p:spPr>
        <p:txBody>
          <a:bodyPr wrap="square" rtlCol="0">
            <a:spAutoFit/>
          </a:bodyPr>
          <a:lstStyle/>
          <a:p>
            <a:r>
              <a:rPr lang="en-US" dirty="0"/>
              <a:t>https://</a:t>
            </a:r>
            <a:r>
              <a:rPr lang="en-US" dirty="0" err="1"/>
              <a:t>wmo.int</a:t>
            </a:r>
            <a:r>
              <a:rPr lang="en-US" dirty="0"/>
              <a:t>/media/news/wmo-confirms-2023-smashes-global-temperature-record</a:t>
            </a:r>
          </a:p>
        </p:txBody>
      </p:sp>
    </p:spTree>
    <p:extLst>
      <p:ext uri="{BB962C8B-B14F-4D97-AF65-F5344CB8AC3E}">
        <p14:creationId xmlns:p14="http://schemas.microsoft.com/office/powerpoint/2010/main" val="775261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130DE6-B382-4AFB-A1BE-F5C70974EDBB}"/>
              </a:ext>
            </a:extLst>
          </p:cNvPr>
          <p:cNvSpPr>
            <a:spLocks noGrp="1"/>
          </p:cNvSpPr>
          <p:nvPr>
            <p:ph type="title"/>
          </p:nvPr>
        </p:nvSpPr>
        <p:spPr>
          <a:xfrm>
            <a:off x="380450" y="160210"/>
            <a:ext cx="5450767" cy="1325563"/>
          </a:xfrm>
        </p:spPr>
        <p:txBody>
          <a:bodyPr>
            <a:normAutofit fontScale="90000"/>
          </a:bodyPr>
          <a:lstStyle/>
          <a:p>
            <a:r>
              <a:rPr lang="de-DE" b="1" dirty="0">
                <a:latin typeface="+mn-lt"/>
              </a:rPr>
              <a:t>Klimapolitik als globale Herausforderung</a:t>
            </a:r>
          </a:p>
        </p:txBody>
      </p:sp>
      <p:sp>
        <p:nvSpPr>
          <p:cNvPr id="3" name="Inhaltsplatzhalter 2">
            <a:extLst>
              <a:ext uri="{FF2B5EF4-FFF2-40B4-BE49-F238E27FC236}">
                <a16:creationId xmlns:a16="http://schemas.microsoft.com/office/drawing/2014/main" id="{1973F3DB-B07E-49CD-88A6-1F0B28F4FC17}"/>
              </a:ext>
            </a:extLst>
          </p:cNvPr>
          <p:cNvSpPr>
            <a:spLocks noGrp="1"/>
          </p:cNvSpPr>
          <p:nvPr>
            <p:ph idx="1"/>
          </p:nvPr>
        </p:nvSpPr>
        <p:spPr>
          <a:xfrm>
            <a:off x="476386" y="1714894"/>
            <a:ext cx="5619613" cy="4501710"/>
          </a:xfrm>
        </p:spPr>
        <p:txBody>
          <a:bodyPr>
            <a:noAutofit/>
          </a:bodyPr>
          <a:lstStyle/>
          <a:p>
            <a:pPr>
              <a:lnSpc>
                <a:spcPct val="100000"/>
              </a:lnSpc>
            </a:pPr>
            <a:r>
              <a:rPr lang="de-DE" sz="2000" dirty="0"/>
              <a:t>International ist verabredet worden, dass der Klimawandel so beschränkt werden soll, dass die Maßzahl “globale Mitteltemperatur” deutlich unter dem Wert von 2</a:t>
            </a:r>
            <a:r>
              <a:rPr lang="de-DE" sz="2000" baseline="30000" dirty="0"/>
              <a:t>o </a:t>
            </a:r>
            <a:r>
              <a:rPr lang="de-DE" sz="2000" dirty="0"/>
              <a:t>verbleibt. Deutschland (und die EU) hat sich dies Ziel zu eigen gemacht. Dies ist ein </a:t>
            </a:r>
            <a:r>
              <a:rPr lang="de-DE" sz="2000" i="1" dirty="0"/>
              <a:t>politischer</a:t>
            </a:r>
            <a:r>
              <a:rPr lang="de-DE" sz="2000" dirty="0"/>
              <a:t> Beschluss.</a:t>
            </a:r>
          </a:p>
          <a:p>
            <a:pPr>
              <a:lnSpc>
                <a:spcPct val="100000"/>
              </a:lnSpc>
            </a:pPr>
            <a:r>
              <a:rPr lang="de-DE" sz="2000" dirty="0"/>
              <a:t>Um dies Ziel zu erreichen, müssen </a:t>
            </a:r>
            <a:r>
              <a:rPr lang="de-DE" sz="2000" i="1" dirty="0"/>
              <a:t>überall ALLE </a:t>
            </a:r>
            <a:r>
              <a:rPr lang="de-DE" sz="2000" dirty="0"/>
              <a:t>Emissionen von Treibhausgasen, also insbesondere von CO</a:t>
            </a:r>
            <a:r>
              <a:rPr lang="de-DE" sz="2000" baseline="-25000" dirty="0"/>
              <a:t>2</a:t>
            </a:r>
            <a:r>
              <a:rPr lang="de-DE" sz="2000" dirty="0"/>
              <a:t>, zu einem Ende kommen bis ca. 2050. Dies kann im geringeren Maße durch „negative Emissionen“ aufgefangen werden, also etwa durch Aufforstung. </a:t>
            </a:r>
          </a:p>
        </p:txBody>
      </p:sp>
      <p:pic>
        <p:nvPicPr>
          <p:cNvPr id="4" name="Inhaltsplatzhalter 5">
            <a:extLst>
              <a:ext uri="{FF2B5EF4-FFF2-40B4-BE49-F238E27FC236}">
                <a16:creationId xmlns:a16="http://schemas.microsoft.com/office/drawing/2014/main" id="{6E7D6D0B-51CD-4020-AC33-10A24DF249F7}"/>
              </a:ext>
            </a:extLst>
          </p:cNvPr>
          <p:cNvPicPr>
            <a:picLocks noChangeAspect="1"/>
          </p:cNvPicPr>
          <p:nvPr/>
        </p:nvPicPr>
        <p:blipFill>
          <a:blip r:embed="rId2"/>
          <a:stretch>
            <a:fillRect/>
          </a:stretch>
        </p:blipFill>
        <p:spPr>
          <a:xfrm>
            <a:off x="6071431" y="273452"/>
            <a:ext cx="5792747" cy="6311095"/>
          </a:xfrm>
          <a:prstGeom prst="rect">
            <a:avLst/>
          </a:prstGeom>
        </p:spPr>
      </p:pic>
      <p:sp>
        <p:nvSpPr>
          <p:cNvPr id="5" name="Textfeld 4">
            <a:extLst>
              <a:ext uri="{FF2B5EF4-FFF2-40B4-BE49-F238E27FC236}">
                <a16:creationId xmlns:a16="http://schemas.microsoft.com/office/drawing/2014/main" id="{0161ABD1-359B-475D-A9CB-FCA73EE88D81}"/>
              </a:ext>
            </a:extLst>
          </p:cNvPr>
          <p:cNvSpPr txBox="1"/>
          <p:nvPr/>
        </p:nvSpPr>
        <p:spPr>
          <a:xfrm>
            <a:off x="8312582" y="6066232"/>
            <a:ext cx="3718317" cy="523220"/>
          </a:xfrm>
          <a:prstGeom prst="rect">
            <a:avLst/>
          </a:prstGeom>
          <a:solidFill>
            <a:schemeClr val="bg1"/>
          </a:solidFill>
        </p:spPr>
        <p:txBody>
          <a:bodyPr wrap="square" rtlCol="0">
            <a:spAutoFit/>
          </a:bodyPr>
          <a:lstStyle/>
          <a:p>
            <a:r>
              <a:rPr lang="en-US" sz="1400" dirty="0"/>
              <a:t>Policy Maker Summary </a:t>
            </a:r>
            <a:r>
              <a:rPr lang="en-US" sz="1400"/>
              <a:t>of </a:t>
            </a:r>
            <a:br>
              <a:rPr lang="en-US" sz="1400"/>
            </a:br>
            <a:r>
              <a:rPr lang="en-US" sz="1400"/>
              <a:t>IPCC </a:t>
            </a:r>
            <a:r>
              <a:rPr lang="en-US" sz="1400" dirty="0"/>
              <a:t>Report on Global warming of 1.5C</a:t>
            </a:r>
          </a:p>
        </p:txBody>
      </p:sp>
      <p:sp>
        <p:nvSpPr>
          <p:cNvPr id="6" name="Inhaltsplatzhalter 2">
            <a:extLst>
              <a:ext uri="{FF2B5EF4-FFF2-40B4-BE49-F238E27FC236}">
                <a16:creationId xmlns:a16="http://schemas.microsoft.com/office/drawing/2014/main" id="{6FC4A657-949D-4CC4-9947-636A0435183F}"/>
              </a:ext>
            </a:extLst>
          </p:cNvPr>
          <p:cNvSpPr txBox="1">
            <a:spLocks/>
          </p:cNvSpPr>
          <p:nvPr/>
        </p:nvSpPr>
        <p:spPr>
          <a:xfrm>
            <a:off x="8186292" y="822992"/>
            <a:ext cx="3844607" cy="72146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FF0000"/>
                </a:solidFill>
              </a:rPr>
              <a:t>SZENARIEN</a:t>
            </a:r>
            <a:br>
              <a:rPr lang="en-US" sz="2000" b="1" dirty="0">
                <a:solidFill>
                  <a:srgbClr val="FF0000"/>
                </a:solidFill>
              </a:rPr>
            </a:br>
            <a:r>
              <a:rPr lang="en-US" sz="2000" b="1" dirty="0" err="1">
                <a:solidFill>
                  <a:srgbClr val="FF0000"/>
                </a:solidFill>
              </a:rPr>
              <a:t>zur</a:t>
            </a:r>
            <a:r>
              <a:rPr lang="en-US" sz="2000" b="1" dirty="0">
                <a:solidFill>
                  <a:srgbClr val="FF0000"/>
                </a:solidFill>
              </a:rPr>
              <a:t> </a:t>
            </a:r>
            <a:r>
              <a:rPr lang="en-US" sz="2000" b="1" dirty="0" err="1">
                <a:solidFill>
                  <a:srgbClr val="FF0000"/>
                </a:solidFill>
              </a:rPr>
              <a:t>Entwicklung</a:t>
            </a:r>
            <a:r>
              <a:rPr lang="en-US" sz="2000" b="1" dirty="0">
                <a:solidFill>
                  <a:srgbClr val="FF0000"/>
                </a:solidFill>
              </a:rPr>
              <a:t> der </a:t>
            </a:r>
            <a:r>
              <a:rPr lang="en-US" sz="2000" b="1" dirty="0" err="1">
                <a:solidFill>
                  <a:srgbClr val="FF0000"/>
                </a:solidFill>
              </a:rPr>
              <a:t>Emissionen</a:t>
            </a:r>
            <a:r>
              <a:rPr lang="en-US" sz="2000" b="1" dirty="0">
                <a:solidFill>
                  <a:srgbClr val="FF0000"/>
                </a:solidFill>
              </a:rPr>
              <a:t> von </a:t>
            </a:r>
            <a:r>
              <a:rPr lang="en-US" sz="2000" b="1" dirty="0" err="1">
                <a:solidFill>
                  <a:srgbClr val="FF0000"/>
                </a:solidFill>
              </a:rPr>
              <a:t>Treibhausgasen</a:t>
            </a:r>
            <a:r>
              <a:rPr lang="en-US" sz="2000" b="1" dirty="0">
                <a:solidFill>
                  <a:srgbClr val="FF0000"/>
                </a:solidFill>
              </a:rPr>
              <a:t> </a:t>
            </a:r>
            <a:r>
              <a:rPr lang="en-US" sz="2000" b="1" dirty="0" err="1">
                <a:solidFill>
                  <a:srgbClr val="FF0000"/>
                </a:solidFill>
              </a:rPr>
              <a:t>im</a:t>
            </a:r>
            <a:r>
              <a:rPr lang="en-US" sz="2000" b="1" dirty="0">
                <a:solidFill>
                  <a:srgbClr val="FF0000"/>
                </a:solidFill>
              </a:rPr>
              <a:t> 21. </a:t>
            </a:r>
            <a:r>
              <a:rPr lang="en-US" sz="2000" b="1" dirty="0" err="1">
                <a:solidFill>
                  <a:srgbClr val="FF0000"/>
                </a:solidFill>
              </a:rPr>
              <a:t>Jahrhundert</a:t>
            </a:r>
            <a:endParaRPr lang="en-US" sz="2000" b="1" dirty="0">
              <a:solidFill>
                <a:srgbClr val="FF0000"/>
              </a:solidFill>
            </a:endParaRPr>
          </a:p>
        </p:txBody>
      </p:sp>
      <p:sp>
        <p:nvSpPr>
          <p:cNvPr id="7" name="Fußzeilenplatzhalter 6">
            <a:extLst>
              <a:ext uri="{FF2B5EF4-FFF2-40B4-BE49-F238E27FC236}">
                <a16:creationId xmlns:a16="http://schemas.microsoft.com/office/drawing/2014/main" id="{EEE24BF2-3EFD-4C9C-925A-8387092CD00F}"/>
              </a:ext>
            </a:extLst>
          </p:cNvPr>
          <p:cNvSpPr>
            <a:spLocks noGrp="1"/>
          </p:cNvSpPr>
          <p:nvPr>
            <p:ph type="ftr" sz="quarter" idx="11"/>
          </p:nvPr>
        </p:nvSpPr>
        <p:spPr/>
        <p:txBody>
          <a:bodyPr/>
          <a:lstStyle/>
          <a:p>
            <a:r>
              <a:rPr lang="en-US"/>
              <a:t>Teltow</a:t>
            </a:r>
          </a:p>
        </p:txBody>
      </p:sp>
      <p:sp>
        <p:nvSpPr>
          <p:cNvPr id="9" name="Rechteck 8">
            <a:extLst>
              <a:ext uri="{FF2B5EF4-FFF2-40B4-BE49-F238E27FC236}">
                <a16:creationId xmlns:a16="http://schemas.microsoft.com/office/drawing/2014/main" id="{6193C4DF-7D41-49FC-912F-37F86F1BB8C7}"/>
              </a:ext>
            </a:extLst>
          </p:cNvPr>
          <p:cNvSpPr/>
          <p:nvPr/>
        </p:nvSpPr>
        <p:spPr>
          <a:xfrm>
            <a:off x="6446849" y="5558763"/>
            <a:ext cx="1865733" cy="848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umsplatzhalter 9">
            <a:extLst>
              <a:ext uri="{FF2B5EF4-FFF2-40B4-BE49-F238E27FC236}">
                <a16:creationId xmlns:a16="http://schemas.microsoft.com/office/drawing/2014/main" id="{D4BC2961-F963-41E5-8DB8-3008F5B5A1E6}"/>
              </a:ext>
            </a:extLst>
          </p:cNvPr>
          <p:cNvSpPr>
            <a:spLocks noGrp="1"/>
          </p:cNvSpPr>
          <p:nvPr>
            <p:ph type="dt" sz="half" idx="10"/>
          </p:nvPr>
        </p:nvSpPr>
        <p:spPr/>
        <p:txBody>
          <a:bodyPr/>
          <a:lstStyle/>
          <a:p>
            <a:r>
              <a:rPr lang="de-DE"/>
              <a:t>12. Mai 2026</a:t>
            </a:r>
            <a:endParaRPr lang="en-US"/>
          </a:p>
        </p:txBody>
      </p:sp>
      <p:sp>
        <p:nvSpPr>
          <p:cNvPr id="8" name="Rechteck 7">
            <a:extLst>
              <a:ext uri="{FF2B5EF4-FFF2-40B4-BE49-F238E27FC236}">
                <a16:creationId xmlns:a16="http://schemas.microsoft.com/office/drawing/2014/main" id="{D6B372C5-EF47-4B62-9F68-341093C36ED0}"/>
              </a:ext>
            </a:extLst>
          </p:cNvPr>
          <p:cNvSpPr/>
          <p:nvPr/>
        </p:nvSpPr>
        <p:spPr>
          <a:xfrm>
            <a:off x="8321248" y="1485773"/>
            <a:ext cx="3504752" cy="848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hteck 10">
            <a:extLst>
              <a:ext uri="{FF2B5EF4-FFF2-40B4-BE49-F238E27FC236}">
                <a16:creationId xmlns:a16="http://schemas.microsoft.com/office/drawing/2014/main" id="{693421E9-1DA2-4F55-B800-5C9508B94C3C}"/>
              </a:ext>
            </a:extLst>
          </p:cNvPr>
          <p:cNvSpPr/>
          <p:nvPr/>
        </p:nvSpPr>
        <p:spPr>
          <a:xfrm>
            <a:off x="9578176" y="3130930"/>
            <a:ext cx="2137438" cy="237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a:extLst>
              <a:ext uri="{FF2B5EF4-FFF2-40B4-BE49-F238E27FC236}">
                <a16:creationId xmlns:a16="http://schemas.microsoft.com/office/drawing/2014/main" id="{8B9060EE-B22C-46B8-8A5A-CF50CC782BD3}"/>
              </a:ext>
            </a:extLst>
          </p:cNvPr>
          <p:cNvSpPr/>
          <p:nvPr/>
        </p:nvSpPr>
        <p:spPr>
          <a:xfrm>
            <a:off x="11578014" y="3223424"/>
            <a:ext cx="247986" cy="1901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liennummernplatzhalter 12">
            <a:extLst>
              <a:ext uri="{FF2B5EF4-FFF2-40B4-BE49-F238E27FC236}">
                <a16:creationId xmlns:a16="http://schemas.microsoft.com/office/drawing/2014/main" id="{766305B2-9B17-3D33-EC4E-001DED8E4450}"/>
              </a:ext>
            </a:extLst>
          </p:cNvPr>
          <p:cNvSpPr>
            <a:spLocks noGrp="1"/>
          </p:cNvSpPr>
          <p:nvPr>
            <p:ph type="sldNum" sz="quarter" idx="12"/>
          </p:nvPr>
        </p:nvSpPr>
        <p:spPr/>
        <p:txBody>
          <a:bodyPr/>
          <a:lstStyle/>
          <a:p>
            <a:fld id="{E0A0AE6A-7158-4DD3-9140-58D5CDFD4F47}" type="slidenum">
              <a:rPr lang="en-US" smtClean="0"/>
              <a:t>16</a:t>
            </a:fld>
            <a:endParaRPr lang="en-US"/>
          </a:p>
        </p:txBody>
      </p:sp>
    </p:spTree>
    <p:extLst>
      <p:ext uri="{BB962C8B-B14F-4D97-AF65-F5344CB8AC3E}">
        <p14:creationId xmlns:p14="http://schemas.microsoft.com/office/powerpoint/2010/main" val="237153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5D91AC-F25C-4268-93A5-823D4F5B4D6F}"/>
              </a:ext>
            </a:extLst>
          </p:cNvPr>
          <p:cNvSpPr>
            <a:spLocks noGrp="1"/>
          </p:cNvSpPr>
          <p:nvPr>
            <p:ph type="title"/>
          </p:nvPr>
        </p:nvSpPr>
        <p:spPr>
          <a:xfrm>
            <a:off x="490330" y="325368"/>
            <a:ext cx="10515600" cy="683147"/>
          </a:xfrm>
        </p:spPr>
        <p:txBody>
          <a:bodyPr>
            <a:normAutofit fontScale="90000"/>
          </a:bodyPr>
          <a:lstStyle/>
          <a:p>
            <a:r>
              <a:rPr lang="en-US" b="1">
                <a:latin typeface="+mn-lt"/>
              </a:rPr>
              <a:t>Klimawandel</a:t>
            </a:r>
            <a:r>
              <a:rPr lang="en-US" b="1"/>
              <a:t> </a:t>
            </a:r>
            <a:r>
              <a:rPr lang="en-US" b="1" err="1"/>
              <a:t>als</a:t>
            </a:r>
            <a:r>
              <a:rPr lang="en-US" b="1"/>
              <a:t> </a:t>
            </a:r>
            <a:r>
              <a:rPr lang="en-US" b="1" err="1"/>
              <a:t>nationale</a:t>
            </a:r>
            <a:r>
              <a:rPr lang="en-US" b="1"/>
              <a:t> </a:t>
            </a:r>
            <a:r>
              <a:rPr lang="en-US" b="1" err="1"/>
              <a:t>Herausforderung</a:t>
            </a:r>
            <a:endParaRPr lang="en-US" b="1"/>
          </a:p>
        </p:txBody>
      </p:sp>
      <p:sp>
        <p:nvSpPr>
          <p:cNvPr id="3" name="Inhaltsplatzhalter 2">
            <a:extLst>
              <a:ext uri="{FF2B5EF4-FFF2-40B4-BE49-F238E27FC236}">
                <a16:creationId xmlns:a16="http://schemas.microsoft.com/office/drawing/2014/main" id="{BE33B8CC-7FBC-4E11-AEFB-53C05F944F01}"/>
              </a:ext>
            </a:extLst>
          </p:cNvPr>
          <p:cNvSpPr>
            <a:spLocks noGrp="1"/>
          </p:cNvSpPr>
          <p:nvPr>
            <p:ph idx="1"/>
          </p:nvPr>
        </p:nvSpPr>
        <p:spPr>
          <a:xfrm>
            <a:off x="490330" y="1374603"/>
            <a:ext cx="6665843" cy="4656311"/>
          </a:xfrm>
        </p:spPr>
        <p:txBody>
          <a:bodyPr>
            <a:normAutofit fontScale="92500" lnSpcReduction="20000"/>
          </a:bodyPr>
          <a:lstStyle/>
          <a:p>
            <a:pPr>
              <a:lnSpc>
                <a:spcPct val="110000"/>
              </a:lnSpc>
            </a:pPr>
            <a:r>
              <a:rPr lang="de-DE" sz="2000" dirty="0"/>
              <a:t>Deutschland emittiert derzeit 0.8 </a:t>
            </a:r>
            <a:r>
              <a:rPr lang="de-DE" sz="2000" dirty="0" err="1"/>
              <a:t>Gt</a:t>
            </a:r>
            <a:r>
              <a:rPr lang="de-DE" sz="2000" dirty="0"/>
              <a:t> CO2 pro Jahr. Die EU steht für weniger als 4 </a:t>
            </a:r>
            <a:r>
              <a:rPr lang="de-DE" sz="2000" dirty="0" err="1"/>
              <a:t>Gt</a:t>
            </a:r>
            <a:r>
              <a:rPr lang="de-DE" sz="2000" dirty="0"/>
              <a:t> CO2 pro Jahr. Die Weltemissionen belaufen sich auf ca. 35-40 GtCO2 pro Jahr.</a:t>
            </a:r>
          </a:p>
          <a:p>
            <a:pPr>
              <a:lnSpc>
                <a:spcPct val="110000"/>
              </a:lnSpc>
            </a:pPr>
            <a:r>
              <a:rPr lang="de-DE" sz="2000" dirty="0"/>
              <a:t>Deutschland (und die EU) verantworten einen größeren Anteil an den globalen Emissionen, weil ein Teil der konsumbedingten Emissionen ins Ausland verlagert wurde.</a:t>
            </a:r>
          </a:p>
          <a:p>
            <a:pPr>
              <a:lnSpc>
                <a:spcPct val="110000"/>
              </a:lnSpc>
            </a:pPr>
            <a:r>
              <a:rPr lang="de-DE" sz="2000" dirty="0"/>
              <a:t>Ein sofortiges Einstellen aller Emissionen in Deutschland hätte also nur einen geringen, fast vernachlässigbaren direkten Effekt.</a:t>
            </a:r>
          </a:p>
          <a:p>
            <a:pPr>
              <a:lnSpc>
                <a:spcPct val="110000"/>
              </a:lnSpc>
            </a:pPr>
            <a:r>
              <a:rPr lang="de-DE" sz="2000" dirty="0"/>
              <a:t>Einen </a:t>
            </a:r>
            <a:r>
              <a:rPr lang="de-DE" sz="2000" b="1" dirty="0"/>
              <a:t>wirksamen globalen </a:t>
            </a:r>
            <a:r>
              <a:rPr lang="de-DE" sz="2000" dirty="0"/>
              <a:t>Beitrag kann Deutschland (EU) leisten, wenn wirtschaftlich attraktive Methoden zur Minderung/Beendigung der globalen Emissionen von derzeit 35-40 GtCO2/Jahr entwickelt werden.</a:t>
            </a:r>
          </a:p>
          <a:p>
            <a:pPr>
              <a:lnSpc>
                <a:spcPct val="110000"/>
              </a:lnSpc>
            </a:pPr>
            <a:r>
              <a:rPr lang="de-DE" sz="2000" dirty="0"/>
              <a:t>Moralische Ansprüche sind weitgehend wertlos im „Rest der Welt“. Vielmehr geht es um </a:t>
            </a:r>
            <a:r>
              <a:rPr lang="de-DE" sz="2000" b="1" dirty="0"/>
              <a:t>wirtschaftliche Attraktivität</a:t>
            </a:r>
            <a:r>
              <a:rPr lang="de-DE" sz="2000" dirty="0"/>
              <a:t>.</a:t>
            </a:r>
          </a:p>
        </p:txBody>
      </p:sp>
      <p:sp>
        <p:nvSpPr>
          <p:cNvPr id="4" name="Foliennummernplatzhalter 3">
            <a:extLst>
              <a:ext uri="{FF2B5EF4-FFF2-40B4-BE49-F238E27FC236}">
                <a16:creationId xmlns:a16="http://schemas.microsoft.com/office/drawing/2014/main" id="{D6FF8A2E-742C-9049-A5E2-4CB5D58969BE}"/>
              </a:ext>
            </a:extLst>
          </p:cNvPr>
          <p:cNvSpPr>
            <a:spLocks noGrp="1"/>
          </p:cNvSpPr>
          <p:nvPr>
            <p:ph type="sldNum" sz="quarter" idx="12"/>
          </p:nvPr>
        </p:nvSpPr>
        <p:spPr/>
        <p:txBody>
          <a:bodyPr/>
          <a:lstStyle/>
          <a:p>
            <a:fld id="{2217C12D-31D4-4CA8-A48E-718B81098BF8}" type="slidenum">
              <a:rPr lang="en-US" smtClean="0"/>
              <a:t>17</a:t>
            </a:fld>
            <a:endParaRPr lang="en-US" dirty="0"/>
          </a:p>
        </p:txBody>
      </p:sp>
      <p:sp>
        <p:nvSpPr>
          <p:cNvPr id="6" name="Datumsplatzhalter 5">
            <a:extLst>
              <a:ext uri="{FF2B5EF4-FFF2-40B4-BE49-F238E27FC236}">
                <a16:creationId xmlns:a16="http://schemas.microsoft.com/office/drawing/2014/main" id="{990A62F8-FE1B-54AF-6772-30566E542E4B}"/>
              </a:ext>
            </a:extLst>
          </p:cNvPr>
          <p:cNvSpPr>
            <a:spLocks noGrp="1"/>
          </p:cNvSpPr>
          <p:nvPr>
            <p:ph type="dt" sz="half" idx="10"/>
          </p:nvPr>
        </p:nvSpPr>
        <p:spPr/>
        <p:txBody>
          <a:bodyPr/>
          <a:lstStyle/>
          <a:p>
            <a:r>
              <a:rPr lang="de-DE"/>
              <a:t>12. Mai 2026</a:t>
            </a:r>
            <a:endParaRPr lang="en-US"/>
          </a:p>
        </p:txBody>
      </p:sp>
      <p:pic>
        <p:nvPicPr>
          <p:cNvPr id="7" name="Grafik 6">
            <a:extLst>
              <a:ext uri="{FF2B5EF4-FFF2-40B4-BE49-F238E27FC236}">
                <a16:creationId xmlns:a16="http://schemas.microsoft.com/office/drawing/2014/main" id="{F218516A-A9A4-762D-E9F2-B270A99A8063}"/>
              </a:ext>
            </a:extLst>
          </p:cNvPr>
          <p:cNvPicPr>
            <a:picLocks noChangeAspect="1"/>
          </p:cNvPicPr>
          <p:nvPr/>
        </p:nvPicPr>
        <p:blipFill rotWithShape="1">
          <a:blip r:embed="rId2">
            <a:extLst>
              <a:ext uri="{28A0092B-C50C-407E-A947-70E740481C1C}">
                <a14:useLocalDpi xmlns:a14="http://schemas.microsoft.com/office/drawing/2010/main" val="0"/>
              </a:ext>
            </a:extLst>
          </a:blip>
          <a:srcRect t="4384"/>
          <a:stretch/>
        </p:blipFill>
        <p:spPr>
          <a:xfrm>
            <a:off x="7236356" y="1491317"/>
            <a:ext cx="4843922" cy="2972322"/>
          </a:xfrm>
          <a:prstGeom prst="rect">
            <a:avLst/>
          </a:prstGeom>
        </p:spPr>
      </p:pic>
      <p:sp>
        <p:nvSpPr>
          <p:cNvPr id="8" name="Textfeld 7">
            <a:extLst>
              <a:ext uri="{FF2B5EF4-FFF2-40B4-BE49-F238E27FC236}">
                <a16:creationId xmlns:a16="http://schemas.microsoft.com/office/drawing/2014/main" id="{86562159-4093-F9D0-3167-8E70D40AF5B4}"/>
              </a:ext>
            </a:extLst>
          </p:cNvPr>
          <p:cNvSpPr txBox="1"/>
          <p:nvPr/>
        </p:nvSpPr>
        <p:spPr>
          <a:xfrm>
            <a:off x="7255565" y="4880113"/>
            <a:ext cx="4810539" cy="1169551"/>
          </a:xfrm>
          <a:prstGeom prst="rect">
            <a:avLst/>
          </a:prstGeom>
          <a:noFill/>
        </p:spPr>
        <p:txBody>
          <a:bodyPr wrap="square" rtlCol="0">
            <a:spAutoFit/>
          </a:bodyPr>
          <a:lstStyle/>
          <a:p>
            <a:r>
              <a:rPr lang="de-DE" sz="1400" dirty="0"/>
              <a:t>Siehe auch:</a:t>
            </a:r>
          </a:p>
          <a:p>
            <a:r>
              <a:rPr lang="de-DE" sz="1400" dirty="0"/>
              <a:t>von Storch, H., 2022: Climate Change in </a:t>
            </a:r>
            <a:r>
              <a:rPr lang="de-DE" sz="1400" dirty="0" err="1"/>
              <a:t>the</a:t>
            </a:r>
            <a:r>
              <a:rPr lang="de-DE" sz="1400" dirty="0"/>
              <a:t> </a:t>
            </a:r>
            <a:r>
              <a:rPr lang="de-DE" sz="1400" dirty="0" err="1"/>
              <a:t>attention</a:t>
            </a:r>
            <a:r>
              <a:rPr lang="de-DE" sz="1400" dirty="0"/>
              <a:t> </a:t>
            </a:r>
            <a:r>
              <a:rPr lang="de-DE" sz="1400" dirty="0" err="1"/>
              <a:t>arena</a:t>
            </a:r>
            <a:r>
              <a:rPr lang="de-DE" sz="1400" dirty="0"/>
              <a:t> </a:t>
            </a:r>
            <a:r>
              <a:rPr lang="de-DE" sz="1400" dirty="0" err="1"/>
              <a:t>of</a:t>
            </a:r>
            <a:r>
              <a:rPr lang="de-DE" sz="1400" dirty="0"/>
              <a:t> </a:t>
            </a:r>
            <a:r>
              <a:rPr lang="de-DE" sz="1400" dirty="0" err="1"/>
              <a:t>the</a:t>
            </a:r>
            <a:r>
              <a:rPr lang="de-DE" sz="1400" dirty="0"/>
              <a:t> </a:t>
            </a:r>
            <a:r>
              <a:rPr lang="de-DE" sz="1400" dirty="0" err="1"/>
              <a:t>middle</a:t>
            </a:r>
            <a:r>
              <a:rPr lang="de-DE" sz="1400" dirty="0"/>
              <a:t> </a:t>
            </a:r>
            <a:r>
              <a:rPr lang="de-DE" sz="1400" dirty="0" err="1"/>
              <a:t>class</a:t>
            </a:r>
            <a:r>
              <a:rPr lang="de-DE" sz="1400" dirty="0"/>
              <a:t>. In: Siegmann, A.H. (Ed.) </a:t>
            </a:r>
            <a:r>
              <a:rPr lang="de-DE" sz="1400" i="1" dirty="0"/>
              <a:t>Climate </a:t>
            </a:r>
            <a:r>
              <a:rPr lang="de-DE" sz="1400" i="1" dirty="0" err="1"/>
              <a:t>of</a:t>
            </a:r>
            <a:r>
              <a:rPr lang="de-DE" sz="1400" i="1" dirty="0"/>
              <a:t> </a:t>
            </a:r>
            <a:r>
              <a:rPr lang="de-DE" sz="1400" i="1" dirty="0" err="1"/>
              <a:t>the</a:t>
            </a:r>
            <a:r>
              <a:rPr lang="de-DE" sz="1400" i="1" dirty="0"/>
              <a:t> Middle - Understanding Climate Change </a:t>
            </a:r>
            <a:r>
              <a:rPr lang="de-DE" sz="1400" i="1" dirty="0" err="1"/>
              <a:t>as</a:t>
            </a:r>
            <a:r>
              <a:rPr lang="de-DE" sz="1400" i="1" dirty="0"/>
              <a:t> a Common Challenge</a:t>
            </a:r>
            <a:r>
              <a:rPr lang="de-DE" sz="1400" dirty="0"/>
              <a:t>, Springer Publisher, ISBN: 978-3-030-85321-1; 73-91</a:t>
            </a:r>
          </a:p>
        </p:txBody>
      </p:sp>
      <p:sp>
        <p:nvSpPr>
          <p:cNvPr id="5" name="Fußzeilenplatzhalter 4">
            <a:extLst>
              <a:ext uri="{FF2B5EF4-FFF2-40B4-BE49-F238E27FC236}">
                <a16:creationId xmlns:a16="http://schemas.microsoft.com/office/drawing/2014/main" id="{3FCB1C42-9771-F6AC-8A26-7C9AAC5DC3B9}"/>
              </a:ext>
            </a:extLst>
          </p:cNvPr>
          <p:cNvSpPr>
            <a:spLocks noGrp="1"/>
          </p:cNvSpPr>
          <p:nvPr>
            <p:ph type="ftr" sz="quarter" idx="11"/>
          </p:nvPr>
        </p:nvSpPr>
        <p:spPr/>
        <p:txBody>
          <a:bodyPr/>
          <a:lstStyle/>
          <a:p>
            <a:r>
              <a:rPr lang="en-US"/>
              <a:t>Teltow</a:t>
            </a:r>
          </a:p>
        </p:txBody>
      </p:sp>
    </p:spTree>
    <p:extLst>
      <p:ext uri="{BB962C8B-B14F-4D97-AF65-F5344CB8AC3E}">
        <p14:creationId xmlns:p14="http://schemas.microsoft.com/office/powerpoint/2010/main" val="463742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3588DF99-5D05-41E3-B333-BD436B122A45}"/>
              </a:ext>
            </a:extLst>
          </p:cNvPr>
          <p:cNvPicPr>
            <a:picLocks noChangeAspect="1"/>
          </p:cNvPicPr>
          <p:nvPr/>
        </p:nvPicPr>
        <p:blipFill>
          <a:blip r:embed="rId2"/>
          <a:stretch>
            <a:fillRect/>
          </a:stretch>
        </p:blipFill>
        <p:spPr>
          <a:xfrm>
            <a:off x="6340282" y="286795"/>
            <a:ext cx="6292006" cy="5134614"/>
          </a:xfrm>
          <a:prstGeom prst="rect">
            <a:avLst/>
          </a:prstGeom>
        </p:spPr>
      </p:pic>
      <p:sp>
        <p:nvSpPr>
          <p:cNvPr id="3" name="Textfeld 2">
            <a:extLst>
              <a:ext uri="{FF2B5EF4-FFF2-40B4-BE49-F238E27FC236}">
                <a16:creationId xmlns:a16="http://schemas.microsoft.com/office/drawing/2014/main" id="{A94DAEA3-83D6-4969-B267-51FADC7493AF}"/>
              </a:ext>
            </a:extLst>
          </p:cNvPr>
          <p:cNvSpPr txBox="1"/>
          <p:nvPr/>
        </p:nvSpPr>
        <p:spPr>
          <a:xfrm>
            <a:off x="6340282" y="2423215"/>
            <a:ext cx="868351" cy="430887"/>
          </a:xfrm>
          <a:prstGeom prst="rect">
            <a:avLst/>
          </a:prstGeom>
          <a:noFill/>
        </p:spPr>
        <p:txBody>
          <a:bodyPr wrap="square" rtlCol="0">
            <a:spAutoFit/>
          </a:bodyPr>
          <a:lstStyle/>
          <a:p>
            <a:r>
              <a:rPr lang="en-US" sz="1100" dirty="0"/>
              <a:t>SPON, 13.9.2019</a:t>
            </a:r>
          </a:p>
        </p:txBody>
      </p:sp>
      <p:sp>
        <p:nvSpPr>
          <p:cNvPr id="5" name="Textfeld 4">
            <a:extLst>
              <a:ext uri="{FF2B5EF4-FFF2-40B4-BE49-F238E27FC236}">
                <a16:creationId xmlns:a16="http://schemas.microsoft.com/office/drawing/2014/main" id="{5C474B7E-1CB9-E341-AE1F-DC9409AAB425}"/>
              </a:ext>
            </a:extLst>
          </p:cNvPr>
          <p:cNvSpPr txBox="1"/>
          <p:nvPr/>
        </p:nvSpPr>
        <p:spPr>
          <a:xfrm>
            <a:off x="64097" y="4263446"/>
            <a:ext cx="6031903" cy="923330"/>
          </a:xfrm>
          <a:prstGeom prst="rect">
            <a:avLst/>
          </a:prstGeom>
          <a:noFill/>
        </p:spPr>
        <p:txBody>
          <a:bodyPr wrap="square" rtlCol="0">
            <a:spAutoFit/>
          </a:bodyPr>
          <a:lstStyle/>
          <a:p>
            <a:r>
              <a:rPr lang="de-DE" dirty="0"/>
              <a:t>Die Hervorhebung des Klimaproblems als das wichtigste globale Problem beinhaltet eine Abwertung der Wichtigkeit der anderen UN-Millenniumsziele</a:t>
            </a:r>
          </a:p>
        </p:txBody>
      </p:sp>
      <p:sp>
        <p:nvSpPr>
          <p:cNvPr id="7" name="Textfeld 6">
            <a:extLst>
              <a:ext uri="{FF2B5EF4-FFF2-40B4-BE49-F238E27FC236}">
                <a16:creationId xmlns:a16="http://schemas.microsoft.com/office/drawing/2014/main" id="{AB7DE6FB-455A-A046-A21A-B02393FA5AF3}"/>
              </a:ext>
            </a:extLst>
          </p:cNvPr>
          <p:cNvSpPr txBox="1"/>
          <p:nvPr/>
        </p:nvSpPr>
        <p:spPr>
          <a:xfrm>
            <a:off x="6263866" y="5320067"/>
            <a:ext cx="5864037" cy="923330"/>
          </a:xfrm>
          <a:prstGeom prst="rect">
            <a:avLst/>
          </a:prstGeom>
          <a:noFill/>
        </p:spPr>
        <p:txBody>
          <a:bodyPr wrap="square" rtlCol="0">
            <a:spAutoFit/>
          </a:bodyPr>
          <a:lstStyle/>
          <a:p>
            <a:r>
              <a:rPr lang="de-DE" dirty="0"/>
              <a:t>Der “Westen“ weiß es besser und sieht sich berechtigt, wenn nicht verpflichtet, den „Rest der Welt“ entsprechend zu erziehen - eine Form von Neokolonialismus</a:t>
            </a:r>
          </a:p>
        </p:txBody>
      </p:sp>
      <p:pic>
        <p:nvPicPr>
          <p:cNvPr id="8" name="Grafik 7" descr="Ein Bild, das Text, Screenshot, Schrift, Logo enthält.&#10;&#10;Automatisch generierte Beschreibung">
            <a:extLst>
              <a:ext uri="{FF2B5EF4-FFF2-40B4-BE49-F238E27FC236}">
                <a16:creationId xmlns:a16="http://schemas.microsoft.com/office/drawing/2014/main" id="{D2C724E5-9E12-8127-225F-96D93217C391}"/>
              </a:ext>
            </a:extLst>
          </p:cNvPr>
          <p:cNvPicPr>
            <a:picLocks noChangeAspect="1"/>
          </p:cNvPicPr>
          <p:nvPr/>
        </p:nvPicPr>
        <p:blipFill rotWithShape="1">
          <a:blip r:embed="rId3">
            <a:extLst>
              <a:ext uri="{28A0092B-C50C-407E-A947-70E740481C1C}">
                <a14:useLocalDpi xmlns:a14="http://schemas.microsoft.com/office/drawing/2010/main" val="0"/>
              </a:ext>
            </a:extLst>
          </a:blip>
          <a:srcRect l="6147" r="5853"/>
          <a:stretch/>
        </p:blipFill>
        <p:spPr>
          <a:xfrm>
            <a:off x="134554" y="358219"/>
            <a:ext cx="6104486" cy="3905227"/>
          </a:xfrm>
          <a:prstGeom prst="rect">
            <a:avLst/>
          </a:prstGeom>
        </p:spPr>
      </p:pic>
    </p:spTree>
    <p:extLst>
      <p:ext uri="{BB962C8B-B14F-4D97-AF65-F5344CB8AC3E}">
        <p14:creationId xmlns:p14="http://schemas.microsoft.com/office/powerpoint/2010/main" val="3821186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6B4027-7142-45A7-BD0C-2732C06466AA}"/>
              </a:ext>
            </a:extLst>
          </p:cNvPr>
          <p:cNvSpPr>
            <a:spLocks noGrp="1"/>
          </p:cNvSpPr>
          <p:nvPr>
            <p:ph type="title"/>
          </p:nvPr>
        </p:nvSpPr>
        <p:spPr>
          <a:xfrm>
            <a:off x="838200" y="136525"/>
            <a:ext cx="10515600" cy="625475"/>
          </a:xfrm>
        </p:spPr>
        <p:txBody>
          <a:bodyPr>
            <a:noAutofit/>
          </a:bodyPr>
          <a:lstStyle/>
          <a:p>
            <a:r>
              <a:rPr lang="de-DE" sz="6000" b="1" dirty="0">
                <a:latin typeface="+mn-lt"/>
              </a:rPr>
              <a:t>Anpassung</a:t>
            </a:r>
          </a:p>
        </p:txBody>
      </p:sp>
      <p:sp>
        <p:nvSpPr>
          <p:cNvPr id="3" name="Inhaltsplatzhalter 2">
            <a:extLst>
              <a:ext uri="{FF2B5EF4-FFF2-40B4-BE49-F238E27FC236}">
                <a16:creationId xmlns:a16="http://schemas.microsoft.com/office/drawing/2014/main" id="{346D4FD6-C52D-4A30-ABBB-40A867CD6417}"/>
              </a:ext>
            </a:extLst>
          </p:cNvPr>
          <p:cNvSpPr>
            <a:spLocks noGrp="1"/>
          </p:cNvSpPr>
          <p:nvPr>
            <p:ph idx="1"/>
          </p:nvPr>
        </p:nvSpPr>
        <p:spPr>
          <a:xfrm>
            <a:off x="838200" y="1301750"/>
            <a:ext cx="10515600" cy="4875213"/>
          </a:xfrm>
        </p:spPr>
        <p:txBody>
          <a:bodyPr>
            <a:normAutofit lnSpcReduction="10000"/>
          </a:bodyPr>
          <a:lstStyle/>
          <a:p>
            <a:pPr marL="0" indent="0">
              <a:lnSpc>
                <a:spcPct val="100000"/>
              </a:lnSpc>
              <a:buNone/>
            </a:pPr>
            <a:r>
              <a:rPr lang="de-DE" dirty="0"/>
              <a:t>Unabhängig ob das </a:t>
            </a:r>
            <a:r>
              <a:rPr lang="de-DE" dirty="0" err="1"/>
              <a:t>Dekarbonisierungsziel</a:t>
            </a:r>
            <a:r>
              <a:rPr lang="de-DE" dirty="0"/>
              <a:t> erreicht wird, ergibt sich die </a:t>
            </a:r>
            <a:r>
              <a:rPr lang="de-DE" b="1" dirty="0"/>
              <a:t>Notwendigkeit der Anpassung </a:t>
            </a:r>
            <a:r>
              <a:rPr lang="de-DE" dirty="0"/>
              <a:t>an nicht vermiedene Klimaänderungen und gegenwärtige Extremereignisse. </a:t>
            </a:r>
          </a:p>
          <a:p>
            <a:pPr marL="0" indent="0">
              <a:lnSpc>
                <a:spcPct val="100000"/>
              </a:lnSpc>
              <a:buNone/>
            </a:pPr>
            <a:r>
              <a:rPr lang="de-DE" dirty="0"/>
              <a:t>Anpassung ist auch eine globale Herausforderung, die aber Sektor- und Regionen-spezifisch ist.</a:t>
            </a:r>
          </a:p>
          <a:p>
            <a:pPr marL="0" indent="0">
              <a:lnSpc>
                <a:spcPct val="100000"/>
              </a:lnSpc>
              <a:buNone/>
            </a:pPr>
            <a:r>
              <a:rPr lang="de-DE" dirty="0"/>
              <a:t>Die Anpassung hat in der öffentlichen Wahrnehmung den Geruch des Defätismus, der Verwaltung des „Scheiterns der Moral“.</a:t>
            </a:r>
          </a:p>
          <a:p>
            <a:pPr marL="0" indent="0">
              <a:lnSpc>
                <a:spcPct val="100000"/>
              </a:lnSpc>
              <a:buNone/>
            </a:pPr>
            <a:r>
              <a:rPr lang="de-DE" dirty="0"/>
              <a:t>Tatsächlich gibt es zahlreiche auch sehr konkrete Überlegungen zur Anpassung im regionalen Rahmen insbesondere in Behörden, die aber öffentlich kaum thematisiert werden. Siehe auch „Klimaanpassungsgesetz“ (KANG).</a:t>
            </a:r>
          </a:p>
        </p:txBody>
      </p:sp>
      <p:sp>
        <p:nvSpPr>
          <p:cNvPr id="4" name="Foliennummernplatzhalter 3">
            <a:extLst>
              <a:ext uri="{FF2B5EF4-FFF2-40B4-BE49-F238E27FC236}">
                <a16:creationId xmlns:a16="http://schemas.microsoft.com/office/drawing/2014/main" id="{C6111333-0738-B64C-8CBC-12543E39CD61}"/>
              </a:ext>
            </a:extLst>
          </p:cNvPr>
          <p:cNvSpPr>
            <a:spLocks noGrp="1"/>
          </p:cNvSpPr>
          <p:nvPr>
            <p:ph type="sldNum" sz="quarter" idx="12"/>
          </p:nvPr>
        </p:nvSpPr>
        <p:spPr/>
        <p:txBody>
          <a:bodyPr/>
          <a:lstStyle/>
          <a:p>
            <a:fld id="{2217C12D-31D4-4CA8-A48E-718B81098BF8}" type="slidenum">
              <a:rPr lang="en-US" smtClean="0"/>
              <a:t>19</a:t>
            </a:fld>
            <a:endParaRPr lang="en-US"/>
          </a:p>
        </p:txBody>
      </p:sp>
      <p:sp>
        <p:nvSpPr>
          <p:cNvPr id="6" name="Datumsplatzhalter 5">
            <a:extLst>
              <a:ext uri="{FF2B5EF4-FFF2-40B4-BE49-F238E27FC236}">
                <a16:creationId xmlns:a16="http://schemas.microsoft.com/office/drawing/2014/main" id="{4B06AFD4-6672-1CF0-7317-827AAA37272C}"/>
              </a:ext>
            </a:extLst>
          </p:cNvPr>
          <p:cNvSpPr>
            <a:spLocks noGrp="1"/>
          </p:cNvSpPr>
          <p:nvPr>
            <p:ph type="dt" sz="half" idx="10"/>
          </p:nvPr>
        </p:nvSpPr>
        <p:spPr/>
        <p:txBody>
          <a:bodyPr/>
          <a:lstStyle/>
          <a:p>
            <a:r>
              <a:rPr lang="de-DE"/>
              <a:t>12. Mai 2026</a:t>
            </a:r>
            <a:endParaRPr lang="en-US"/>
          </a:p>
        </p:txBody>
      </p:sp>
      <p:sp>
        <p:nvSpPr>
          <p:cNvPr id="5" name="Fußzeilenplatzhalter 4">
            <a:extLst>
              <a:ext uri="{FF2B5EF4-FFF2-40B4-BE49-F238E27FC236}">
                <a16:creationId xmlns:a16="http://schemas.microsoft.com/office/drawing/2014/main" id="{A0495166-EC9A-E56C-C99B-CE44DAD58F3E}"/>
              </a:ext>
            </a:extLst>
          </p:cNvPr>
          <p:cNvSpPr>
            <a:spLocks noGrp="1"/>
          </p:cNvSpPr>
          <p:nvPr>
            <p:ph type="ftr" sz="quarter" idx="11"/>
          </p:nvPr>
        </p:nvSpPr>
        <p:spPr/>
        <p:txBody>
          <a:bodyPr/>
          <a:lstStyle/>
          <a:p>
            <a:r>
              <a:rPr lang="en-US"/>
              <a:t>Teltow</a:t>
            </a:r>
          </a:p>
        </p:txBody>
      </p:sp>
    </p:spTree>
    <p:extLst>
      <p:ext uri="{BB962C8B-B14F-4D97-AF65-F5344CB8AC3E}">
        <p14:creationId xmlns:p14="http://schemas.microsoft.com/office/powerpoint/2010/main" val="293884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B0778F24-30AE-45C7-8458-EF7755CC9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Freeform: Shape 5132">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110" y="2"/>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p>
        </p:txBody>
      </p:sp>
      <p:sp>
        <p:nvSpPr>
          <p:cNvPr id="5124" name="Rectangle 3"/>
          <p:cNvSpPr>
            <a:spLocks noGrp="1" noChangeArrowheads="1"/>
          </p:cNvSpPr>
          <p:nvPr>
            <p:ph type="title" idx="4294967295"/>
          </p:nvPr>
        </p:nvSpPr>
        <p:spPr bwMode="auto">
          <a:xfrm>
            <a:off x="367748" y="200851"/>
            <a:ext cx="5334000" cy="638169"/>
          </a:xfrm>
          <a:prstGeom prst="rect">
            <a:avLst/>
          </a:prstGeom>
        </p:spPr>
        <p:txBody>
          <a:bodyPr vert="horz" lIns="91440" tIns="45720" rIns="91440" bIns="45720" rtlCol="0" anchor="b">
            <a:normAutofit fontScale="90000"/>
          </a:bodyPr>
          <a:lstStyle/>
          <a:p>
            <a:r>
              <a:rPr lang="en-US" b="1" dirty="0">
                <a:latin typeface="+mn-lt"/>
              </a:rPr>
              <a:t>Hans von Storch</a:t>
            </a:r>
          </a:p>
        </p:txBody>
      </p:sp>
      <p:pic>
        <p:nvPicPr>
          <p:cNvPr id="5123" name="Picture 2" descr="shg"/>
          <p:cNvPicPr>
            <a:picLocks noChangeAspect="1" noChangeArrowheads="1"/>
          </p:cNvPicPr>
          <p:nvPr/>
        </p:nvPicPr>
        <p:blipFill>
          <a:blip r:embed="rId3" cstate="print"/>
          <a:stretch>
            <a:fillRect/>
          </a:stretch>
        </p:blipFill>
        <p:spPr bwMode="auto">
          <a:xfrm>
            <a:off x="9760226" y="3595878"/>
            <a:ext cx="2103952" cy="3116966"/>
          </a:xfrm>
          <a:prstGeom prst="rect">
            <a:avLst/>
          </a:prstGeom>
          <a:noFill/>
        </p:spPr>
      </p:pic>
      <p:pic>
        <p:nvPicPr>
          <p:cNvPr id="5126" name="Grafik 10" descr="budrich.cover.small.jpg"/>
          <p:cNvPicPr>
            <a:picLocks noChangeAspect="1"/>
          </p:cNvPicPr>
          <p:nvPr/>
        </p:nvPicPr>
        <p:blipFill>
          <a:blip r:embed="rId4" cstate="print"/>
          <a:stretch>
            <a:fillRect/>
          </a:stretch>
        </p:blipFill>
        <p:spPr bwMode="auto">
          <a:xfrm>
            <a:off x="9760226" y="203214"/>
            <a:ext cx="2105897" cy="3058909"/>
          </a:xfrm>
          <a:prstGeom prst="rect">
            <a:avLst/>
          </a:prstGeom>
          <a:noFill/>
        </p:spPr>
      </p:pic>
      <p:sp>
        <p:nvSpPr>
          <p:cNvPr id="7" name="Rectangle 4">
            <a:extLst>
              <a:ext uri="{FF2B5EF4-FFF2-40B4-BE49-F238E27FC236}">
                <a16:creationId xmlns:a16="http://schemas.microsoft.com/office/drawing/2014/main" id="{CC3C8FCE-7530-F8B5-809A-384E3C1E977C}"/>
              </a:ext>
            </a:extLst>
          </p:cNvPr>
          <p:cNvSpPr txBox="1">
            <a:spLocks noChangeArrowheads="1"/>
          </p:cNvSpPr>
          <p:nvPr/>
        </p:nvSpPr>
        <p:spPr bwMode="auto">
          <a:xfrm>
            <a:off x="325878" y="954664"/>
            <a:ext cx="7139394" cy="5303632"/>
          </a:xfrm>
          <a:prstGeom prst="rect">
            <a:avLst/>
          </a:prstGeom>
          <a:noFill/>
          <a:ln>
            <a:miter lim="800000"/>
            <a:headEnd/>
            <a:tailEnd/>
          </a:ln>
        </p:spPr>
        <p:txBody>
          <a:bodyPr vert="horz" lIns="91424" tIns="45712" rIns="91424" bIns="4571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DE" sz="2000" dirty="0"/>
              <a:t>Klimaforscher seit 1971</a:t>
            </a:r>
          </a:p>
          <a:p>
            <a:pPr>
              <a:lnSpc>
                <a:spcPct val="100000"/>
              </a:lnSpc>
            </a:pPr>
            <a:r>
              <a:rPr lang="de-DE" sz="2000" dirty="0"/>
              <a:t>Spezialgebiet: Küstenklima, also Windstürme,  Sturmfluten, Seegang, Nordsee, Ostsee, Nordatlantik,  chinesische Randmeere; Klimastatistik, Modellierung</a:t>
            </a:r>
          </a:p>
          <a:p>
            <a:pPr>
              <a:lnSpc>
                <a:spcPct val="100000"/>
              </a:lnSpc>
            </a:pPr>
            <a:r>
              <a:rPr lang="de-DE" sz="2000" dirty="0"/>
              <a:t>Emeritus Direktor des Instituts für Küstenforschung des Helmholtz-Zentrums Geesthacht</a:t>
            </a:r>
          </a:p>
          <a:p>
            <a:pPr>
              <a:lnSpc>
                <a:spcPct val="100000"/>
              </a:lnSpc>
            </a:pPr>
            <a:r>
              <a:rPr lang="de-DE" sz="2000" dirty="0"/>
              <a:t>Mitglied der naturwissenschaftlichen und der sozialwissenschaftlichen Fakultäten der Universität Hamburg</a:t>
            </a:r>
          </a:p>
          <a:p>
            <a:pPr>
              <a:lnSpc>
                <a:spcPct val="100000"/>
              </a:lnSpc>
            </a:pPr>
            <a:r>
              <a:rPr lang="de-DE" sz="2000" dirty="0"/>
              <a:t>Gastprofessor an der Ozean-Universität von China in Qingdao</a:t>
            </a:r>
          </a:p>
          <a:p>
            <a:pPr>
              <a:lnSpc>
                <a:spcPct val="100000"/>
              </a:lnSpc>
            </a:pPr>
            <a:r>
              <a:rPr lang="de-DE" sz="2000" dirty="0"/>
              <a:t>Leitauthor vom 3. und 5. Sachstandsbericht des IPCC</a:t>
            </a:r>
          </a:p>
          <a:p>
            <a:pPr>
              <a:lnSpc>
                <a:spcPct val="100000"/>
              </a:lnSpc>
            </a:pPr>
            <a:r>
              <a:rPr lang="de-DE" sz="2000" dirty="0"/>
              <a:t>Bundesverdienstkreuz 1. Klasse</a:t>
            </a:r>
          </a:p>
          <a:p>
            <a:pPr>
              <a:lnSpc>
                <a:spcPct val="100000"/>
              </a:lnSpc>
            </a:pPr>
            <a:r>
              <a:rPr lang="de-DE" sz="2000" dirty="0"/>
              <a:t>Mitarbeiter von Klaus Hasselmann</a:t>
            </a:r>
          </a:p>
          <a:p>
            <a:pPr>
              <a:lnSpc>
                <a:spcPct val="100000"/>
              </a:lnSpc>
            </a:pPr>
            <a:r>
              <a:rPr lang="de-DE" sz="2000" dirty="0"/>
              <a:t>OHNE JEDEN BEZUG ZU CHEMIE UND TECHNIK</a:t>
            </a:r>
          </a:p>
          <a:p>
            <a:pPr marL="0" indent="0">
              <a:lnSpc>
                <a:spcPct val="100000"/>
              </a:lnSpc>
              <a:buNone/>
            </a:pPr>
            <a:endParaRPr lang="de-DE" sz="2000" dirty="0"/>
          </a:p>
          <a:p>
            <a:pPr marL="0" indent="0">
              <a:lnSpc>
                <a:spcPct val="100000"/>
              </a:lnSpc>
              <a:buFont typeface="Arial" panose="020B0604020202020204" pitchFamily="34" charset="0"/>
              <a:buNone/>
            </a:pPr>
            <a:endParaRPr lang="de-DE" sz="2000" dirty="0"/>
          </a:p>
        </p:txBody>
      </p:sp>
      <p:pic>
        <p:nvPicPr>
          <p:cNvPr id="8" name="Grafik 7" descr="Ein Bild, das Text, ClipArt, Outdoorobjekt enthält.&#10;&#10;Automatisch generierte Beschreibung">
            <a:extLst>
              <a:ext uri="{FF2B5EF4-FFF2-40B4-BE49-F238E27FC236}">
                <a16:creationId xmlns:a16="http://schemas.microsoft.com/office/drawing/2014/main" id="{41B5C96C-78D8-BEE9-23C0-77976A1FC175}"/>
              </a:ext>
            </a:extLst>
          </p:cNvPr>
          <p:cNvPicPr>
            <a:picLocks noChangeAspect="1"/>
          </p:cNvPicPr>
          <p:nvPr/>
        </p:nvPicPr>
        <p:blipFill rotWithShape="1">
          <a:blip r:embed="rId5">
            <a:extLst>
              <a:ext uri="{28A0092B-C50C-407E-A947-70E740481C1C}">
                <a14:useLocalDpi xmlns:a14="http://schemas.microsoft.com/office/drawing/2010/main" val="0"/>
              </a:ext>
            </a:extLst>
          </a:blip>
          <a:srcRect l="22762" r="20900"/>
          <a:stretch/>
        </p:blipFill>
        <p:spPr>
          <a:xfrm flipH="1">
            <a:off x="245935" y="4782362"/>
            <a:ext cx="349142" cy="403716"/>
          </a:xfrm>
          <a:prstGeom prst="rect">
            <a:avLst/>
          </a:prstGeom>
        </p:spPr>
      </p:pic>
      <p:pic>
        <p:nvPicPr>
          <p:cNvPr id="10" name="Grafik 9" descr="Ein Bild, das Text enthält.&#10;&#10;Automatisch generierte Beschreibung">
            <a:extLst>
              <a:ext uri="{FF2B5EF4-FFF2-40B4-BE49-F238E27FC236}">
                <a16:creationId xmlns:a16="http://schemas.microsoft.com/office/drawing/2014/main" id="{92CC2263-F567-4E18-CAC1-6400A2A8AC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5214" y="3595877"/>
            <a:ext cx="2136104" cy="3087255"/>
          </a:xfrm>
          <a:prstGeom prst="rect">
            <a:avLst/>
          </a:prstGeom>
        </p:spPr>
      </p:pic>
      <p:pic>
        <p:nvPicPr>
          <p:cNvPr id="4" name="Grafik 3" descr="Ein Bild, das Text, Schrift, Poster, Screenshot enthält.&#10;&#10;KI-generierte Inhalte können fehlerhaft sein.">
            <a:extLst>
              <a:ext uri="{FF2B5EF4-FFF2-40B4-BE49-F238E27FC236}">
                <a16:creationId xmlns:a16="http://schemas.microsoft.com/office/drawing/2014/main" id="{65D22DD5-87C7-8AE7-0D9E-5D3F6F3C05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5429" y="202318"/>
            <a:ext cx="2105896" cy="3058909"/>
          </a:xfrm>
          <a:prstGeom prst="rect">
            <a:avLst/>
          </a:prstGeom>
        </p:spPr>
      </p:pic>
    </p:spTree>
    <p:extLst>
      <p:ext uri="{BB962C8B-B14F-4D97-AF65-F5344CB8AC3E}">
        <p14:creationId xmlns:p14="http://schemas.microsoft.com/office/powerpoint/2010/main" val="281371514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b="1">
                <a:latin typeface="+mn-lt"/>
              </a:rPr>
              <a:t>Entscheidungen zur Anpassung unterliegen einer Reihe von Veränderungen:</a:t>
            </a:r>
          </a:p>
        </p:txBody>
      </p:sp>
      <p:sp>
        <p:nvSpPr>
          <p:cNvPr id="3" name="Inhaltsplatzhalter 2"/>
          <p:cNvSpPr>
            <a:spLocks noGrp="1"/>
          </p:cNvSpPr>
          <p:nvPr>
            <p:ph idx="1"/>
          </p:nvPr>
        </p:nvSpPr>
        <p:spPr>
          <a:xfrm>
            <a:off x="838200" y="1825624"/>
            <a:ext cx="10515600" cy="4949825"/>
          </a:xfrm>
        </p:spPr>
        <p:txBody>
          <a:bodyPr>
            <a:normAutofit/>
          </a:bodyPr>
          <a:lstStyle/>
          <a:p>
            <a:pPr marL="0" indent="0">
              <a:buNone/>
            </a:pPr>
            <a:r>
              <a:rPr lang="de-DE" sz="2000" dirty="0"/>
              <a:t>Was wird sich in Zukunft ändern? </a:t>
            </a:r>
          </a:p>
          <a:p>
            <a:pPr marL="457200" indent="-457200">
              <a:buAutoNum type="arabicPeriod"/>
            </a:pPr>
            <a:r>
              <a:rPr lang="de-DE" sz="2000" dirty="0"/>
              <a:t>Der </a:t>
            </a:r>
            <a:r>
              <a:rPr lang="de-DE" sz="2000" b="1" dirty="0"/>
              <a:t>geophysikalische Zustand</a:t>
            </a:r>
            <a:r>
              <a:rPr lang="de-DE" sz="2000" dirty="0"/>
              <a:t>, an den es sich anzupassen gilt. </a:t>
            </a:r>
            <a:br>
              <a:rPr lang="de-DE" sz="2000" dirty="0"/>
            </a:br>
            <a:r>
              <a:rPr lang="de-DE" sz="2000" i="1" dirty="0"/>
              <a:t>Beispiel Meeresspiegelanstieg: wir wissen, er wird ansteigen, aber die Geschwindigkeit unterliegt erheblicher Unsicherheit</a:t>
            </a:r>
            <a:r>
              <a:rPr lang="de-DE" sz="2000" dirty="0"/>
              <a:t>. </a:t>
            </a:r>
          </a:p>
          <a:p>
            <a:pPr marL="457200" indent="-457200">
              <a:buAutoNum type="arabicPeriod"/>
            </a:pPr>
            <a:r>
              <a:rPr lang="de-DE" sz="2000" dirty="0"/>
              <a:t>Das </a:t>
            </a:r>
            <a:r>
              <a:rPr lang="de-DE" sz="2000" b="1" dirty="0"/>
              <a:t>Wissen </a:t>
            </a:r>
            <a:r>
              <a:rPr lang="de-DE" sz="2000" dirty="0"/>
              <a:t>über die Dynamik und die Erwartungen zukünftiger Änderungen des geophysikalischen  Zustands.,</a:t>
            </a:r>
            <a:br>
              <a:rPr lang="de-DE" sz="2000" dirty="0"/>
            </a:br>
            <a:r>
              <a:rPr lang="de-DE" sz="2000" i="1" dirty="0"/>
              <a:t>Meeresspiegelanstieg: Derzeit ist die Unsicherheit erheblich, diese wird aber in Zukunft abnehmen.</a:t>
            </a:r>
            <a:endParaRPr lang="de-DE" sz="2000" dirty="0"/>
          </a:p>
          <a:p>
            <a:pPr marL="457200" indent="-457200">
              <a:buAutoNum type="arabicPeriod"/>
            </a:pPr>
            <a:r>
              <a:rPr lang="de-DE" sz="2000" b="1" dirty="0"/>
              <a:t>Technisch-logistische Optionen der Anpassung.</a:t>
            </a:r>
            <a:br>
              <a:rPr lang="de-DE" sz="2000" b="1" dirty="0"/>
            </a:br>
            <a:r>
              <a:rPr lang="de-DE" sz="2000" i="1" dirty="0"/>
              <a:t>Meeresspiegelanstieg:  das Spektrum an Optionen wird sich vergrößern, sofern gegenwärtig verfügbare Optionen </a:t>
            </a:r>
            <a:r>
              <a:rPr lang="de-DE" sz="2000" i="1"/>
              <a:t>nicht obsolet </a:t>
            </a:r>
            <a:r>
              <a:rPr lang="de-DE" sz="2000" i="1" dirty="0"/>
              <a:t>werden durch anderweitige Nutzung.</a:t>
            </a:r>
          </a:p>
          <a:p>
            <a:pPr marL="514350" indent="-514350">
              <a:buFont typeface="+mj-lt"/>
              <a:buAutoNum type="arabicPeriod"/>
            </a:pPr>
            <a:r>
              <a:rPr lang="de-DE" sz="2000" b="1" dirty="0"/>
              <a:t>Soziale Präferenzen und Bedarfe:</a:t>
            </a:r>
            <a:br>
              <a:rPr lang="de-DE" sz="2000" b="1" dirty="0"/>
            </a:br>
            <a:r>
              <a:rPr lang="de-DE" sz="2000" i="1" dirty="0"/>
              <a:t>Meeresspiegelanstieg: Die Präferenzen werden sich ändern, aber es ist nicht bekannt wie und wann.</a:t>
            </a:r>
          </a:p>
        </p:txBody>
      </p:sp>
      <p:sp>
        <p:nvSpPr>
          <p:cNvPr id="4" name="Foliennummernplatzhalter 3"/>
          <p:cNvSpPr>
            <a:spLocks noGrp="1"/>
          </p:cNvSpPr>
          <p:nvPr>
            <p:ph type="sldNum" sz="quarter" idx="12"/>
          </p:nvPr>
        </p:nvSpPr>
        <p:spPr/>
        <p:txBody>
          <a:bodyPr/>
          <a:lstStyle/>
          <a:p>
            <a:fld id="{4817B43E-D01A-4B8E-9A54-1A34C179CEA1}" type="slidenum">
              <a:rPr lang="en-US" smtClean="0"/>
              <a:t>20</a:t>
            </a:fld>
            <a:endParaRPr lang="en-US"/>
          </a:p>
        </p:txBody>
      </p:sp>
      <p:sp>
        <p:nvSpPr>
          <p:cNvPr id="6" name="Datumsplatzhalter 5">
            <a:extLst>
              <a:ext uri="{FF2B5EF4-FFF2-40B4-BE49-F238E27FC236}">
                <a16:creationId xmlns:a16="http://schemas.microsoft.com/office/drawing/2014/main" id="{3C92780B-B4E3-8BE6-2ADA-9FEAA45F2E2D}"/>
              </a:ext>
            </a:extLst>
          </p:cNvPr>
          <p:cNvSpPr>
            <a:spLocks noGrp="1"/>
          </p:cNvSpPr>
          <p:nvPr>
            <p:ph type="dt" sz="half" idx="10"/>
          </p:nvPr>
        </p:nvSpPr>
        <p:spPr/>
        <p:txBody>
          <a:bodyPr/>
          <a:lstStyle/>
          <a:p>
            <a:r>
              <a:rPr lang="de-DE"/>
              <a:t>12. Mai 2026</a:t>
            </a:r>
            <a:endParaRPr lang="en-US"/>
          </a:p>
        </p:txBody>
      </p:sp>
      <p:sp>
        <p:nvSpPr>
          <p:cNvPr id="5" name="Fußzeilenplatzhalter 4">
            <a:extLst>
              <a:ext uri="{FF2B5EF4-FFF2-40B4-BE49-F238E27FC236}">
                <a16:creationId xmlns:a16="http://schemas.microsoft.com/office/drawing/2014/main" id="{4F1014EF-9C07-C339-9815-695FC5E3E58B}"/>
              </a:ext>
            </a:extLst>
          </p:cNvPr>
          <p:cNvSpPr>
            <a:spLocks noGrp="1"/>
          </p:cNvSpPr>
          <p:nvPr>
            <p:ph type="ftr" sz="quarter" idx="11"/>
          </p:nvPr>
        </p:nvSpPr>
        <p:spPr/>
        <p:txBody>
          <a:bodyPr/>
          <a:lstStyle/>
          <a:p>
            <a:r>
              <a:rPr lang="en-US"/>
              <a:t>Teltow</a:t>
            </a:r>
          </a:p>
        </p:txBody>
      </p:sp>
    </p:spTree>
    <p:extLst>
      <p:ext uri="{BB962C8B-B14F-4D97-AF65-F5344CB8AC3E}">
        <p14:creationId xmlns:p14="http://schemas.microsoft.com/office/powerpoint/2010/main" val="1087982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AD4C8C7-B3D7-4FE7-B957-4A07FC6B405C}"/>
              </a:ext>
            </a:extLst>
          </p:cNvPr>
          <p:cNvPicPr>
            <a:picLocks noChangeAspect="1"/>
          </p:cNvPicPr>
          <p:nvPr/>
        </p:nvPicPr>
        <p:blipFill rotWithShape="1">
          <a:blip r:embed="rId2"/>
          <a:srcRect r="6947" b="54462"/>
          <a:stretch/>
        </p:blipFill>
        <p:spPr>
          <a:xfrm>
            <a:off x="625558" y="2842320"/>
            <a:ext cx="5470443" cy="3313153"/>
          </a:xfrm>
          <a:prstGeom prst="rect">
            <a:avLst/>
          </a:prstGeom>
        </p:spPr>
      </p:pic>
      <p:sp>
        <p:nvSpPr>
          <p:cNvPr id="2" name="Titel 1">
            <a:extLst>
              <a:ext uri="{FF2B5EF4-FFF2-40B4-BE49-F238E27FC236}">
                <a16:creationId xmlns:a16="http://schemas.microsoft.com/office/drawing/2014/main" id="{8B6B4027-7142-45A7-BD0C-2732C06466AA}"/>
              </a:ext>
            </a:extLst>
          </p:cNvPr>
          <p:cNvSpPr>
            <a:spLocks noGrp="1"/>
          </p:cNvSpPr>
          <p:nvPr>
            <p:ph type="title"/>
          </p:nvPr>
        </p:nvSpPr>
        <p:spPr>
          <a:xfrm>
            <a:off x="6167438" y="521178"/>
            <a:ext cx="5638800" cy="1200061"/>
          </a:xfrm>
        </p:spPr>
        <p:txBody>
          <a:bodyPr>
            <a:normAutofit fontScale="90000"/>
          </a:bodyPr>
          <a:lstStyle/>
          <a:p>
            <a:r>
              <a:rPr lang="de-DE" b="1">
                <a:latin typeface="+mn-lt"/>
              </a:rPr>
              <a:t>Beispiel: Anpassung an der Küste</a:t>
            </a:r>
          </a:p>
        </p:txBody>
      </p:sp>
      <p:sp>
        <p:nvSpPr>
          <p:cNvPr id="3" name="Inhaltsplatzhalter 2">
            <a:extLst>
              <a:ext uri="{FF2B5EF4-FFF2-40B4-BE49-F238E27FC236}">
                <a16:creationId xmlns:a16="http://schemas.microsoft.com/office/drawing/2014/main" id="{346D4FD6-C52D-4A30-ABBB-40A867CD6417}"/>
              </a:ext>
            </a:extLst>
          </p:cNvPr>
          <p:cNvSpPr>
            <a:spLocks noGrp="1"/>
          </p:cNvSpPr>
          <p:nvPr>
            <p:ph idx="1"/>
          </p:nvPr>
        </p:nvSpPr>
        <p:spPr>
          <a:xfrm>
            <a:off x="323386" y="521178"/>
            <a:ext cx="5307980" cy="1920939"/>
          </a:xfrm>
        </p:spPr>
        <p:txBody>
          <a:bodyPr>
            <a:noAutofit/>
          </a:bodyPr>
          <a:lstStyle/>
          <a:p>
            <a:pPr marL="0" indent="0">
              <a:lnSpc>
                <a:spcPct val="110000"/>
              </a:lnSpc>
              <a:buNone/>
            </a:pPr>
            <a:r>
              <a:rPr lang="de-DE" sz="2000"/>
              <a:t>Anpassung der Schutzmaßnahmen für die gegenwärtige und in den kommenden Jahren erwartete Gefährdung</a:t>
            </a:r>
          </a:p>
          <a:p>
            <a:pPr marL="0" indent="0">
              <a:lnSpc>
                <a:spcPct val="110000"/>
              </a:lnSpc>
              <a:buNone/>
            </a:pPr>
            <a:r>
              <a:rPr lang="de-DE" sz="2000"/>
              <a:t>Potential zur weiteren Verbesserung der Schutzmaßnahmen</a:t>
            </a:r>
          </a:p>
        </p:txBody>
      </p:sp>
      <p:sp>
        <p:nvSpPr>
          <p:cNvPr id="4" name="Foliennummernplatzhalter 3">
            <a:extLst>
              <a:ext uri="{FF2B5EF4-FFF2-40B4-BE49-F238E27FC236}">
                <a16:creationId xmlns:a16="http://schemas.microsoft.com/office/drawing/2014/main" id="{D1E9A4C1-954F-4710-8074-5B7AC123C040}"/>
              </a:ext>
            </a:extLst>
          </p:cNvPr>
          <p:cNvSpPr>
            <a:spLocks noGrp="1"/>
          </p:cNvSpPr>
          <p:nvPr>
            <p:ph type="sldNum" sz="quarter" idx="12"/>
          </p:nvPr>
        </p:nvSpPr>
        <p:spPr/>
        <p:txBody>
          <a:bodyPr/>
          <a:lstStyle/>
          <a:p>
            <a:fld id="{90E1CA1D-BA26-442B-B34F-5A52C36AC59C}" type="slidenum">
              <a:rPr lang="en-US" smtClean="0"/>
              <a:t>21</a:t>
            </a:fld>
            <a:endParaRPr lang="en-US"/>
          </a:p>
        </p:txBody>
      </p:sp>
      <p:sp>
        <p:nvSpPr>
          <p:cNvPr id="6" name="Textfeld 5">
            <a:extLst>
              <a:ext uri="{FF2B5EF4-FFF2-40B4-BE49-F238E27FC236}">
                <a16:creationId xmlns:a16="http://schemas.microsoft.com/office/drawing/2014/main" id="{DB9CD7EB-3EB6-4D66-9EE8-4B03D1E2B8D7}"/>
              </a:ext>
            </a:extLst>
          </p:cNvPr>
          <p:cNvSpPr txBox="1"/>
          <p:nvPr/>
        </p:nvSpPr>
        <p:spPr>
          <a:xfrm>
            <a:off x="8610600" y="1955930"/>
            <a:ext cx="2239200" cy="584775"/>
          </a:xfrm>
          <a:prstGeom prst="rect">
            <a:avLst/>
          </a:prstGeom>
          <a:noFill/>
        </p:spPr>
        <p:txBody>
          <a:bodyPr wrap="square" rtlCol="0">
            <a:spAutoFit/>
          </a:bodyPr>
          <a:lstStyle/>
          <a:p>
            <a:pPr algn="r"/>
            <a:r>
              <a:rPr lang="en-US" sz="1600"/>
              <a:t>Schleswig-</a:t>
            </a:r>
            <a:r>
              <a:rPr lang="en-US" sz="1600" err="1"/>
              <a:t>Holsteinischer</a:t>
            </a:r>
            <a:r>
              <a:rPr lang="en-US" sz="1600"/>
              <a:t> </a:t>
            </a:r>
            <a:r>
              <a:rPr lang="en-US" sz="1600" err="1"/>
              <a:t>Klimadeich</a:t>
            </a:r>
            <a:r>
              <a:rPr lang="en-US" sz="1600"/>
              <a:t>; ©LKN</a:t>
            </a:r>
          </a:p>
        </p:txBody>
      </p:sp>
      <p:sp>
        <p:nvSpPr>
          <p:cNvPr id="7" name="Datumsplatzhalter 6">
            <a:extLst>
              <a:ext uri="{FF2B5EF4-FFF2-40B4-BE49-F238E27FC236}">
                <a16:creationId xmlns:a16="http://schemas.microsoft.com/office/drawing/2014/main" id="{3FDE59FB-C0A9-455D-A1E3-F11674409729}"/>
              </a:ext>
            </a:extLst>
          </p:cNvPr>
          <p:cNvSpPr>
            <a:spLocks noGrp="1"/>
          </p:cNvSpPr>
          <p:nvPr>
            <p:ph type="dt" sz="half" idx="10"/>
          </p:nvPr>
        </p:nvSpPr>
        <p:spPr/>
        <p:txBody>
          <a:bodyPr/>
          <a:lstStyle/>
          <a:p>
            <a:r>
              <a:rPr lang="de-DE"/>
              <a:t>12. Mai 2026</a:t>
            </a:r>
            <a:endParaRPr lang="en-US"/>
          </a:p>
        </p:txBody>
      </p:sp>
      <p:pic>
        <p:nvPicPr>
          <p:cNvPr id="8" name="Grafik 7">
            <a:extLst>
              <a:ext uri="{FF2B5EF4-FFF2-40B4-BE49-F238E27FC236}">
                <a16:creationId xmlns:a16="http://schemas.microsoft.com/office/drawing/2014/main" id="{140BAA21-5D68-E336-341C-65DE8E5410B8}"/>
              </a:ext>
            </a:extLst>
          </p:cNvPr>
          <p:cNvPicPr>
            <a:picLocks noChangeAspect="1"/>
          </p:cNvPicPr>
          <p:nvPr/>
        </p:nvPicPr>
        <p:blipFill rotWithShape="1">
          <a:blip r:embed="rId2"/>
          <a:srcRect t="44896" r="4587"/>
          <a:stretch/>
        </p:blipFill>
        <p:spPr>
          <a:xfrm>
            <a:off x="6349336" y="2708490"/>
            <a:ext cx="4909357" cy="3508963"/>
          </a:xfrm>
          <a:prstGeom prst="rect">
            <a:avLst/>
          </a:prstGeom>
        </p:spPr>
      </p:pic>
      <p:sp>
        <p:nvSpPr>
          <p:cNvPr id="9" name="Fußzeilenplatzhalter 8">
            <a:extLst>
              <a:ext uri="{FF2B5EF4-FFF2-40B4-BE49-F238E27FC236}">
                <a16:creationId xmlns:a16="http://schemas.microsoft.com/office/drawing/2014/main" id="{881DA69B-E2F3-B366-770E-230813E4C504}"/>
              </a:ext>
            </a:extLst>
          </p:cNvPr>
          <p:cNvSpPr>
            <a:spLocks noGrp="1"/>
          </p:cNvSpPr>
          <p:nvPr>
            <p:ph type="ftr" sz="quarter" idx="11"/>
          </p:nvPr>
        </p:nvSpPr>
        <p:spPr/>
        <p:txBody>
          <a:bodyPr/>
          <a:lstStyle/>
          <a:p>
            <a:r>
              <a:rPr lang="en-US"/>
              <a:t>Teltow</a:t>
            </a:r>
          </a:p>
        </p:txBody>
      </p:sp>
    </p:spTree>
    <p:extLst>
      <p:ext uri="{BB962C8B-B14F-4D97-AF65-F5344CB8AC3E}">
        <p14:creationId xmlns:p14="http://schemas.microsoft.com/office/powerpoint/2010/main" val="3534696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57200" y="237995"/>
            <a:ext cx="11260899" cy="5219121"/>
          </a:xfrm>
          <a:prstGeom prst="rect">
            <a:avLst/>
          </a:prstGeom>
          <a:noFill/>
        </p:spPr>
        <p:txBody>
          <a:bodyPr wrap="square" rtlCol="0" anchor="t">
            <a:spAutoFit/>
          </a:bodyPr>
          <a:lstStyle/>
          <a:p>
            <a:r>
              <a:rPr lang="de-DE" sz="4000" b="1" dirty="0"/>
              <a:t>Planung von Anpassungsmaßnahmen</a:t>
            </a:r>
          </a:p>
          <a:p>
            <a:pPr>
              <a:lnSpc>
                <a:spcPct val="105000"/>
              </a:lnSpc>
            </a:pPr>
            <a:endParaRPr lang="de-DE" sz="2000" b="1" dirty="0"/>
          </a:p>
          <a:p>
            <a:pPr marL="342900" indent="-342900">
              <a:buFont typeface="Arial" panose="020B0604020202020204" pitchFamily="34" charset="0"/>
              <a:buChar char="•"/>
            </a:pPr>
            <a:r>
              <a:rPr lang="de-DE" sz="2000" b="1" dirty="0"/>
              <a:t>Die Zeitdimension ist ein signifikanter Faktor bei  der Prüfung der Eignung von anpassender Planung. Zu einem späteren Zeitpunkt wird das Wissen über die Herausforderungen robuster sein, es wird mehr Optionen geben und die gesellschaftlichen Präferenzen werden stabiler sein. </a:t>
            </a:r>
          </a:p>
          <a:p>
            <a:pPr marL="342900" indent="-342900">
              <a:buFont typeface="Arial" panose="020B0604020202020204" pitchFamily="34" charset="0"/>
              <a:buChar char="•"/>
            </a:pPr>
            <a:r>
              <a:rPr lang="de-DE" sz="2000" b="1" dirty="0"/>
              <a:t>Daher sollten Entscheidungen über Anpassung und Details möglichst spät gefällt werden, sofern Sicherheit und andere wesentliche Aspekte davon nicht berührt sind. </a:t>
            </a:r>
          </a:p>
          <a:p>
            <a:pPr marL="342900" indent="-342900">
              <a:buFont typeface="Arial" panose="020B0604020202020204" pitchFamily="34" charset="0"/>
              <a:buChar char="•"/>
            </a:pPr>
            <a:r>
              <a:rPr lang="de-DE" sz="2000" b="1" dirty="0"/>
              <a:t>Die Planung von Modernisierung sollte so geschehen, dass zukünftige weitere Anpassungen für unerwartete Entwicklungen nicht verunmöglicht werden. </a:t>
            </a:r>
            <a:endParaRPr lang="de-DE" sz="2000" dirty="0"/>
          </a:p>
          <a:p>
            <a:pPr marL="342900" lvl="0" indent="-342900">
              <a:buFont typeface="Arial" panose="020B0604020202020204" pitchFamily="34" charset="0"/>
              <a:buChar char="•"/>
            </a:pPr>
            <a:r>
              <a:rPr lang="de-DE" sz="2000" dirty="0"/>
              <a:t>Der Bau von Infrastruktur sollte so geplant werden, dass sie Sinn machen in Kontext unsicherer Erwartungen vom zukünftigem Klimawandel.</a:t>
            </a:r>
          </a:p>
          <a:p>
            <a:pPr marL="342900" lvl="0" indent="-342900">
              <a:buFont typeface="Arial" panose="020B0604020202020204" pitchFamily="34" charset="0"/>
              <a:buChar char="•"/>
            </a:pPr>
            <a:r>
              <a:rPr lang="de-DE" sz="2000" dirty="0"/>
              <a:t>Für die Planung sollte ein expliziter Zeithorizont für die Nutzungsdauer neuer Infrastruktur angesetzt werden. Dies hängt ab von der Art der Infrastruktur.</a:t>
            </a:r>
          </a:p>
          <a:p>
            <a:pPr marL="342900" lvl="0" indent="-342900">
              <a:buFont typeface="Arial" panose="020B0604020202020204" pitchFamily="34" charset="0"/>
              <a:buChar char="•"/>
            </a:pPr>
            <a:r>
              <a:rPr lang="de-DE" sz="2000" dirty="0"/>
              <a:t>Fortsetzung bzw. Installation von Überwachung des geophysikalischen Wandels.</a:t>
            </a:r>
          </a:p>
          <a:p>
            <a:pPr marL="342900" lvl="0" indent="-342900">
              <a:buFont typeface="Arial" panose="020B0604020202020204" pitchFamily="34" charset="0"/>
              <a:buChar char="•"/>
            </a:pPr>
            <a:r>
              <a:rPr lang="de-DE" sz="2000" dirty="0"/>
              <a:t>Abschätzung von Grenzen des möglich gehaltenen, zeitabhängigen zukünftigen Wandels.</a:t>
            </a:r>
          </a:p>
        </p:txBody>
      </p:sp>
      <p:sp>
        <p:nvSpPr>
          <p:cNvPr id="3" name="Foliennummernplatzhalter 2">
            <a:extLst>
              <a:ext uri="{FF2B5EF4-FFF2-40B4-BE49-F238E27FC236}">
                <a16:creationId xmlns:a16="http://schemas.microsoft.com/office/drawing/2014/main" id="{ED388327-042D-4099-BF4F-E2638AA122C3}"/>
              </a:ext>
            </a:extLst>
          </p:cNvPr>
          <p:cNvSpPr>
            <a:spLocks noGrp="1"/>
          </p:cNvSpPr>
          <p:nvPr>
            <p:ph type="sldNum" sz="quarter" idx="12"/>
          </p:nvPr>
        </p:nvSpPr>
        <p:spPr/>
        <p:txBody>
          <a:bodyPr/>
          <a:lstStyle/>
          <a:p>
            <a:fld id="{4817B43E-D01A-4B8E-9A54-1A34C179CEA1}" type="slidenum">
              <a:rPr lang="de-DE" smtClean="0"/>
              <a:t>22</a:t>
            </a:fld>
            <a:endParaRPr lang="de-DE"/>
          </a:p>
        </p:txBody>
      </p:sp>
      <p:sp>
        <p:nvSpPr>
          <p:cNvPr id="5" name="Datumsplatzhalter 4">
            <a:extLst>
              <a:ext uri="{FF2B5EF4-FFF2-40B4-BE49-F238E27FC236}">
                <a16:creationId xmlns:a16="http://schemas.microsoft.com/office/drawing/2014/main" id="{DDEAC8A0-2D5D-2FCB-61BD-F98E809F678D}"/>
              </a:ext>
            </a:extLst>
          </p:cNvPr>
          <p:cNvSpPr>
            <a:spLocks noGrp="1"/>
          </p:cNvSpPr>
          <p:nvPr>
            <p:ph type="dt" sz="half" idx="10"/>
          </p:nvPr>
        </p:nvSpPr>
        <p:spPr/>
        <p:txBody>
          <a:bodyPr/>
          <a:lstStyle/>
          <a:p>
            <a:r>
              <a:rPr lang="de-DE"/>
              <a:t>12. Mai 2026</a:t>
            </a:r>
            <a:endParaRPr lang="en-US"/>
          </a:p>
        </p:txBody>
      </p:sp>
      <p:sp>
        <p:nvSpPr>
          <p:cNvPr id="4" name="Fußzeilenplatzhalter 3">
            <a:extLst>
              <a:ext uri="{FF2B5EF4-FFF2-40B4-BE49-F238E27FC236}">
                <a16:creationId xmlns:a16="http://schemas.microsoft.com/office/drawing/2014/main" id="{05C2C7C6-F5AE-6DBE-2B53-87781D8A103B}"/>
              </a:ext>
            </a:extLst>
          </p:cNvPr>
          <p:cNvSpPr>
            <a:spLocks noGrp="1"/>
          </p:cNvSpPr>
          <p:nvPr>
            <p:ph type="ftr" sz="quarter" idx="11"/>
          </p:nvPr>
        </p:nvSpPr>
        <p:spPr/>
        <p:txBody>
          <a:bodyPr/>
          <a:lstStyle/>
          <a:p>
            <a:r>
              <a:rPr lang="en-US"/>
              <a:t>Teltow</a:t>
            </a:r>
          </a:p>
        </p:txBody>
      </p:sp>
    </p:spTree>
    <p:extLst>
      <p:ext uri="{BB962C8B-B14F-4D97-AF65-F5344CB8AC3E}">
        <p14:creationId xmlns:p14="http://schemas.microsoft.com/office/powerpoint/2010/main" val="3320005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28AB74-F0B2-4CF5-86BE-CF521577940B}"/>
              </a:ext>
            </a:extLst>
          </p:cNvPr>
          <p:cNvSpPr>
            <a:spLocks noGrp="1"/>
          </p:cNvSpPr>
          <p:nvPr>
            <p:ph type="title"/>
          </p:nvPr>
        </p:nvSpPr>
        <p:spPr>
          <a:xfrm>
            <a:off x="838200" y="365125"/>
            <a:ext cx="10515600" cy="727075"/>
          </a:xfrm>
        </p:spPr>
        <p:txBody>
          <a:bodyPr>
            <a:normAutofit/>
          </a:bodyPr>
          <a:lstStyle/>
          <a:p>
            <a:r>
              <a:rPr lang="en-US" sz="4000" b="1" dirty="0" err="1">
                <a:latin typeface="+mn-lt"/>
              </a:rPr>
              <a:t>Allgemein</a:t>
            </a:r>
            <a:r>
              <a:rPr lang="en-US" sz="4000" b="1" dirty="0">
                <a:latin typeface="+mn-lt"/>
              </a:rPr>
              <a:t>: Was der “</a:t>
            </a:r>
            <a:r>
              <a:rPr lang="en-US" sz="4000" b="1" dirty="0" err="1">
                <a:latin typeface="+mn-lt"/>
              </a:rPr>
              <a:t>Einzelne</a:t>
            </a:r>
            <a:r>
              <a:rPr lang="en-US" sz="4000" b="1" dirty="0">
                <a:latin typeface="+mn-lt"/>
              </a:rPr>
              <a:t>” tun </a:t>
            </a:r>
            <a:r>
              <a:rPr lang="en-US" sz="4000" b="1" dirty="0" err="1">
                <a:latin typeface="+mn-lt"/>
              </a:rPr>
              <a:t>kann</a:t>
            </a:r>
            <a:endParaRPr lang="en-US" sz="4000" b="1" dirty="0">
              <a:latin typeface="+mn-lt"/>
            </a:endParaRPr>
          </a:p>
        </p:txBody>
      </p:sp>
      <p:sp>
        <p:nvSpPr>
          <p:cNvPr id="3" name="Inhaltsplatzhalter 2">
            <a:extLst>
              <a:ext uri="{FF2B5EF4-FFF2-40B4-BE49-F238E27FC236}">
                <a16:creationId xmlns:a16="http://schemas.microsoft.com/office/drawing/2014/main" id="{2F3E1FF2-11E7-4233-A633-4D60CC4D54CE}"/>
              </a:ext>
            </a:extLst>
          </p:cNvPr>
          <p:cNvSpPr>
            <a:spLocks noGrp="1"/>
          </p:cNvSpPr>
          <p:nvPr>
            <p:ph idx="1"/>
          </p:nvPr>
        </p:nvSpPr>
        <p:spPr>
          <a:xfrm>
            <a:off x="838200" y="1304925"/>
            <a:ext cx="10515600" cy="5006976"/>
          </a:xfrm>
        </p:spPr>
        <p:txBody>
          <a:bodyPr>
            <a:normAutofit/>
          </a:bodyPr>
          <a:lstStyle/>
          <a:p>
            <a:pPr>
              <a:lnSpc>
                <a:spcPct val="100000"/>
              </a:lnSpc>
            </a:pPr>
            <a:r>
              <a:rPr lang="de-DE" sz="2000" dirty="0"/>
              <a:t>“</a:t>
            </a:r>
            <a:r>
              <a:rPr lang="de-DE" sz="2000" b="1" dirty="0"/>
              <a:t>Klimaschutz</a:t>
            </a:r>
            <a:r>
              <a:rPr lang="de-DE" sz="2000" dirty="0"/>
              <a:t>”:</a:t>
            </a:r>
            <a:br>
              <a:rPr lang="de-DE" sz="2000" dirty="0"/>
            </a:br>
            <a:r>
              <a:rPr lang="de-DE" sz="2000" dirty="0"/>
              <a:t>- Auf die Wirksamkeit der Maßnahmen für den Klimaschutz auf globaler Ebene achten.</a:t>
            </a:r>
            <a:br>
              <a:rPr lang="de-DE" sz="2000" dirty="0"/>
            </a:br>
            <a:r>
              <a:rPr lang="de-DE" sz="2000" dirty="0"/>
              <a:t>- “Mondflugziel” a la Kennedy: wirksame konkrete Ziele für 2030 (</a:t>
            </a:r>
            <a:r>
              <a:rPr lang="de-DE" sz="2000" dirty="0" err="1"/>
              <a:t>Prozeßwärme</a:t>
            </a:r>
            <a:r>
              <a:rPr lang="de-DE" sz="2000" dirty="0"/>
              <a:t> in der chemischen Industrie; Heizen und Kühlen elektrifizieren) über „Klimasoli“ für sozial Starke realisieren.</a:t>
            </a:r>
            <a:br>
              <a:rPr lang="de-DE" sz="2000" dirty="0"/>
            </a:br>
            <a:r>
              <a:rPr lang="de-DE" sz="2000" dirty="0"/>
              <a:t>-  Anwendung der „Notstandslogik“ bei Planung und Durchführung von Maßnahmen zur Erreichung der Dekarbonisierung – etwa Strom- und Bahntrassen. Verzicht auf St. Florians Hilfe.</a:t>
            </a:r>
            <a:br>
              <a:rPr lang="de-DE" sz="2000" dirty="0"/>
            </a:br>
            <a:r>
              <a:rPr lang="de-DE" sz="2000" dirty="0"/>
              <a:t>- Bereitschaft, unfertige Technologien zur Anwendungsreife zu bringen (Versuchskaninchen, s. Energiesparlampen, Elektroautos)</a:t>
            </a:r>
          </a:p>
          <a:p>
            <a:pPr>
              <a:lnSpc>
                <a:spcPct val="100000"/>
              </a:lnSpc>
            </a:pPr>
            <a:r>
              <a:rPr lang="de-DE" sz="2000" b="1" dirty="0"/>
              <a:t>Anpassung </a:t>
            </a:r>
            <a:r>
              <a:rPr lang="de-DE" sz="2000" dirty="0"/>
              <a:t>an derzeitige und zukünftige Risiken</a:t>
            </a:r>
            <a:br>
              <a:rPr lang="de-DE" sz="2000" dirty="0"/>
            </a:br>
            <a:r>
              <a:rPr lang="de-DE" sz="2000" dirty="0"/>
              <a:t>- Modernisierung planen und durchführen, so dass Gefährdungen gemindert werden.</a:t>
            </a:r>
            <a:br>
              <a:rPr lang="de-DE" sz="2000" dirty="0"/>
            </a:br>
            <a:r>
              <a:rPr lang="de-DE" sz="2000" dirty="0"/>
              <a:t>- Internationale Solidarität (z.B. via Klimasoli)</a:t>
            </a:r>
          </a:p>
          <a:p>
            <a:pPr>
              <a:lnSpc>
                <a:spcPct val="100000"/>
              </a:lnSpc>
            </a:pPr>
            <a:r>
              <a:rPr lang="de-DE" sz="2000" b="1" dirty="0"/>
              <a:t>Symbolische Akte </a:t>
            </a:r>
            <a:r>
              <a:rPr lang="de-DE" sz="2000" dirty="0"/>
              <a:t>schaden nicht, sofern sie nicht dazu führen, dass Menschen glauben, dass es damit getan sei, und sofern es keine signifikanten Kollateralschäden gibt. (z.B. Einschränkungen der demokratischen Willensbildung oder des Minderheitenschutzes) </a:t>
            </a:r>
          </a:p>
        </p:txBody>
      </p:sp>
      <p:sp>
        <p:nvSpPr>
          <p:cNvPr id="4" name="Foliennummernplatzhalter 3">
            <a:extLst>
              <a:ext uri="{FF2B5EF4-FFF2-40B4-BE49-F238E27FC236}">
                <a16:creationId xmlns:a16="http://schemas.microsoft.com/office/drawing/2014/main" id="{06BC58B2-8877-4824-A57F-521083FDF566}"/>
              </a:ext>
            </a:extLst>
          </p:cNvPr>
          <p:cNvSpPr>
            <a:spLocks noGrp="1"/>
          </p:cNvSpPr>
          <p:nvPr>
            <p:ph type="sldNum" sz="quarter" idx="12"/>
          </p:nvPr>
        </p:nvSpPr>
        <p:spPr/>
        <p:txBody>
          <a:bodyPr/>
          <a:lstStyle/>
          <a:p>
            <a:fld id="{90E1CA1D-BA26-442B-B34F-5A52C36AC59C}" type="slidenum">
              <a:rPr lang="en-US" smtClean="0"/>
              <a:t>23</a:t>
            </a:fld>
            <a:endParaRPr lang="en-US"/>
          </a:p>
        </p:txBody>
      </p:sp>
      <p:sp>
        <p:nvSpPr>
          <p:cNvPr id="5" name="Datumsplatzhalter 4">
            <a:extLst>
              <a:ext uri="{FF2B5EF4-FFF2-40B4-BE49-F238E27FC236}">
                <a16:creationId xmlns:a16="http://schemas.microsoft.com/office/drawing/2014/main" id="{9E5B4567-C2EF-4A29-9C25-13AB930F61CE}"/>
              </a:ext>
            </a:extLst>
          </p:cNvPr>
          <p:cNvSpPr>
            <a:spLocks noGrp="1"/>
          </p:cNvSpPr>
          <p:nvPr>
            <p:ph type="dt" sz="half" idx="10"/>
          </p:nvPr>
        </p:nvSpPr>
        <p:spPr/>
        <p:txBody>
          <a:bodyPr/>
          <a:lstStyle/>
          <a:p>
            <a:r>
              <a:rPr lang="de-DE"/>
              <a:t>12. Mai 2026</a:t>
            </a:r>
            <a:endParaRPr lang="en-US"/>
          </a:p>
        </p:txBody>
      </p:sp>
      <p:sp>
        <p:nvSpPr>
          <p:cNvPr id="6" name="Fußzeilenplatzhalter 5">
            <a:extLst>
              <a:ext uri="{FF2B5EF4-FFF2-40B4-BE49-F238E27FC236}">
                <a16:creationId xmlns:a16="http://schemas.microsoft.com/office/drawing/2014/main" id="{B90FD852-F34C-4D0D-B07C-051ED055F2BB}"/>
              </a:ext>
            </a:extLst>
          </p:cNvPr>
          <p:cNvSpPr>
            <a:spLocks noGrp="1"/>
          </p:cNvSpPr>
          <p:nvPr>
            <p:ph type="ftr" sz="quarter" idx="11"/>
          </p:nvPr>
        </p:nvSpPr>
        <p:spPr/>
        <p:txBody>
          <a:bodyPr/>
          <a:lstStyle/>
          <a:p>
            <a:r>
              <a:rPr lang="en-US"/>
              <a:t>Teltow</a:t>
            </a:r>
          </a:p>
        </p:txBody>
      </p:sp>
    </p:spTree>
    <p:extLst>
      <p:ext uri="{BB962C8B-B14F-4D97-AF65-F5344CB8AC3E}">
        <p14:creationId xmlns:p14="http://schemas.microsoft.com/office/powerpoint/2010/main" val="1359629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CB8130A-7E07-40FD-BAF9-5EBB328A00F4}"/>
              </a:ext>
            </a:extLst>
          </p:cNvPr>
          <p:cNvSpPr>
            <a:spLocks noGrp="1"/>
          </p:cNvSpPr>
          <p:nvPr>
            <p:ph idx="1"/>
          </p:nvPr>
        </p:nvSpPr>
        <p:spPr>
          <a:xfrm>
            <a:off x="474164" y="1206412"/>
            <a:ext cx="6757908" cy="2988970"/>
          </a:xfrm>
        </p:spPr>
        <p:txBody>
          <a:bodyPr>
            <a:normAutofit fontScale="85000" lnSpcReduction="10000"/>
          </a:bodyPr>
          <a:lstStyle/>
          <a:p>
            <a:pPr marL="0" indent="0" algn="ctr">
              <a:lnSpc>
                <a:spcPct val="120000"/>
              </a:lnSpc>
              <a:buNone/>
            </a:pPr>
            <a:r>
              <a:rPr lang="en-US" sz="6400" b="1" dirty="0">
                <a:latin typeface="Calibri" panose="020F0502020204030204" pitchFamily="34" charset="0"/>
                <a:cs typeface="Calibri" panose="020F0502020204030204" pitchFamily="34" charset="0"/>
              </a:rPr>
              <a:t>Wissenschaft und </a:t>
            </a:r>
            <a:r>
              <a:rPr lang="en-US" sz="11800" b="1" dirty="0" err="1">
                <a:latin typeface="Calibri" panose="020F0502020204030204" pitchFamily="34" charset="0"/>
                <a:cs typeface="Calibri" panose="020F0502020204030204" pitchFamily="34" charset="0"/>
              </a:rPr>
              <a:t>Klimapolitik</a:t>
            </a:r>
            <a:r>
              <a:rPr lang="en-US" sz="11800" b="1" dirty="0">
                <a:latin typeface="Calibri" panose="020F0502020204030204" pitchFamily="34" charset="0"/>
                <a:cs typeface="Calibri" panose="020F0502020204030204" pitchFamily="34" charset="0"/>
              </a:rPr>
              <a:t> </a:t>
            </a:r>
          </a:p>
        </p:txBody>
      </p:sp>
      <p:sp>
        <p:nvSpPr>
          <p:cNvPr id="4" name="Fußzeilenplatzhalter 3">
            <a:extLst>
              <a:ext uri="{FF2B5EF4-FFF2-40B4-BE49-F238E27FC236}">
                <a16:creationId xmlns:a16="http://schemas.microsoft.com/office/drawing/2014/main" id="{F2A56CEE-9FB4-B1C1-8D10-95A79BE926F8}"/>
              </a:ext>
            </a:extLst>
          </p:cNvPr>
          <p:cNvSpPr>
            <a:spLocks noGrp="1"/>
          </p:cNvSpPr>
          <p:nvPr>
            <p:ph type="ftr" sz="quarter" idx="11"/>
          </p:nvPr>
        </p:nvSpPr>
        <p:spPr/>
        <p:txBody>
          <a:bodyPr/>
          <a:lstStyle/>
          <a:p>
            <a:r>
              <a:rPr lang="en-US"/>
              <a:t>Teltow</a:t>
            </a:r>
          </a:p>
        </p:txBody>
      </p:sp>
      <p:sp>
        <p:nvSpPr>
          <p:cNvPr id="5" name="Foliennummernplatzhalter 4">
            <a:extLst>
              <a:ext uri="{FF2B5EF4-FFF2-40B4-BE49-F238E27FC236}">
                <a16:creationId xmlns:a16="http://schemas.microsoft.com/office/drawing/2014/main" id="{58BB3073-C31E-5D1D-5C8F-C025E678DD37}"/>
              </a:ext>
            </a:extLst>
          </p:cNvPr>
          <p:cNvSpPr>
            <a:spLocks noGrp="1"/>
          </p:cNvSpPr>
          <p:nvPr>
            <p:ph type="sldNum" sz="quarter" idx="12"/>
          </p:nvPr>
        </p:nvSpPr>
        <p:spPr/>
        <p:txBody>
          <a:bodyPr/>
          <a:lstStyle/>
          <a:p>
            <a:fld id="{4894752B-6FD6-AD45-88DD-FFD0675A1B3A}" type="slidenum">
              <a:rPr lang="en-US" smtClean="0"/>
              <a:t>24</a:t>
            </a:fld>
            <a:endParaRPr lang="en-US"/>
          </a:p>
        </p:txBody>
      </p:sp>
      <p:sp>
        <p:nvSpPr>
          <p:cNvPr id="6" name="Datumsplatzhalter 5">
            <a:extLst>
              <a:ext uri="{FF2B5EF4-FFF2-40B4-BE49-F238E27FC236}">
                <a16:creationId xmlns:a16="http://schemas.microsoft.com/office/drawing/2014/main" id="{A5E0CBE0-67BE-E29C-4057-6FFAA6B43BAB}"/>
              </a:ext>
            </a:extLst>
          </p:cNvPr>
          <p:cNvSpPr>
            <a:spLocks noGrp="1"/>
          </p:cNvSpPr>
          <p:nvPr>
            <p:ph type="dt" sz="half" idx="10"/>
          </p:nvPr>
        </p:nvSpPr>
        <p:spPr/>
        <p:txBody>
          <a:bodyPr/>
          <a:lstStyle/>
          <a:p>
            <a:r>
              <a:rPr lang="de-DE"/>
              <a:t>12. Mai 2026</a:t>
            </a:r>
            <a:endParaRPr lang="en-US"/>
          </a:p>
        </p:txBody>
      </p:sp>
      <p:pic>
        <p:nvPicPr>
          <p:cNvPr id="8" name="Grafik 7" descr="Ein Bild, das Text, Screenshot, Menschliches Gesicht, Person enthält.&#10;&#10;KI-generierte Inhalte können fehlerhaft sein.">
            <a:extLst>
              <a:ext uri="{FF2B5EF4-FFF2-40B4-BE49-F238E27FC236}">
                <a16:creationId xmlns:a16="http://schemas.microsoft.com/office/drawing/2014/main" id="{7B81977D-16D7-E135-8FDB-2E53F4439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951" y="0"/>
            <a:ext cx="4876049" cy="6858000"/>
          </a:xfrm>
          <a:prstGeom prst="rect">
            <a:avLst/>
          </a:prstGeom>
        </p:spPr>
      </p:pic>
    </p:spTree>
    <p:extLst>
      <p:ext uri="{BB962C8B-B14F-4D97-AF65-F5344CB8AC3E}">
        <p14:creationId xmlns:p14="http://schemas.microsoft.com/office/powerpoint/2010/main" val="1173321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24544" y="2475338"/>
            <a:ext cx="5551715" cy="2862322"/>
          </a:xfrm>
          <a:prstGeom prst="rect">
            <a:avLst/>
          </a:prstGeom>
          <a:noFill/>
        </p:spPr>
        <p:txBody>
          <a:bodyPr wrap="square" rtlCol="0">
            <a:spAutoFit/>
          </a:bodyPr>
          <a:lstStyle/>
          <a:p>
            <a:pPr marL="0" indent="0" algn="l" rtl="0" eaLnBrk="1" latinLnBrk="0" hangingPunct="1">
              <a:buNone/>
            </a:pPr>
            <a:r>
              <a:rPr lang="de-DE" sz="2000" dirty="0">
                <a:solidFill>
                  <a:srgbClr val="000000"/>
                </a:solidFill>
                <a:effectLst/>
                <a:latin typeface="Calibri" panose="020F0502020204030204" pitchFamily="34" charset="0"/>
                <a:cs typeface="Calibri" panose="020F0502020204030204" pitchFamily="34" charset="0"/>
              </a:rPr>
              <a:t>In welchem Maße ist Wissenschaft autonom von der Gesellschaft, und wie sehr ist die Gesellschaft auf Wissenschaft angewiesen?</a:t>
            </a:r>
          </a:p>
          <a:p>
            <a:pPr marL="0" indent="0" algn="l" rtl="0" eaLnBrk="1" latinLnBrk="0" hangingPunct="1">
              <a:buNone/>
            </a:pPr>
            <a:br>
              <a:rPr lang="de-DE" sz="2000" dirty="0">
                <a:solidFill>
                  <a:srgbClr val="000000"/>
                </a:solidFill>
                <a:effectLst/>
                <a:latin typeface="Calibri" panose="020F0502020204030204" pitchFamily="34" charset="0"/>
                <a:cs typeface="Calibri" panose="020F0502020204030204" pitchFamily="34" charset="0"/>
              </a:rPr>
            </a:br>
            <a:r>
              <a:rPr lang="de-DE" sz="2000" dirty="0">
                <a:solidFill>
                  <a:srgbClr val="000000"/>
                </a:solidFill>
                <a:effectLst/>
                <a:latin typeface="Calibri" panose="020F0502020204030204" pitchFamily="34" charset="0"/>
                <a:cs typeface="Calibri" panose="020F0502020204030204" pitchFamily="34" charset="0"/>
              </a:rPr>
              <a:t>Welche Art von Wissenschaft wünscht sich die Gesellschaft? Welche Rolle soll sie spielen? Soll sie beispielsweise eine Art staatlich unterstütztes Greenpeace oder Burschenschaft sein? Oder ein „ehrlichen Vermittler“ (honest </a:t>
            </a:r>
            <a:r>
              <a:rPr lang="de-DE" sz="2000" dirty="0" err="1">
                <a:solidFill>
                  <a:srgbClr val="000000"/>
                </a:solidFill>
                <a:effectLst/>
                <a:latin typeface="Calibri" panose="020F0502020204030204" pitchFamily="34" charset="0"/>
                <a:cs typeface="Calibri" panose="020F0502020204030204" pitchFamily="34" charset="0"/>
              </a:rPr>
              <a:t>broker</a:t>
            </a:r>
            <a:r>
              <a:rPr lang="de-DE" sz="2000" dirty="0">
                <a:solidFill>
                  <a:srgbClr val="000000"/>
                </a:solidFill>
                <a:effectLst/>
                <a:latin typeface="Calibri" panose="020F0502020204030204" pitchFamily="34" charset="0"/>
                <a:cs typeface="Calibri" panose="020F0502020204030204" pitchFamily="34" charset="0"/>
              </a:rPr>
              <a:t>)?</a:t>
            </a:r>
            <a:endParaRPr lang="de-DE" sz="2000" dirty="0">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BED9A924-9A29-E62A-DECB-14313A668436}"/>
              </a:ext>
            </a:extLst>
          </p:cNvPr>
          <p:cNvSpPr txBox="1"/>
          <p:nvPr/>
        </p:nvSpPr>
        <p:spPr>
          <a:xfrm>
            <a:off x="424544" y="190075"/>
            <a:ext cx="5225143" cy="2062103"/>
          </a:xfrm>
          <a:prstGeom prst="rect">
            <a:avLst/>
          </a:prstGeom>
          <a:noFill/>
        </p:spPr>
        <p:txBody>
          <a:bodyPr wrap="square" rtlCol="0">
            <a:spAutoFit/>
          </a:bodyPr>
          <a:lstStyle/>
          <a:p>
            <a:r>
              <a:rPr lang="de-DE" sz="3200" b="1" dirty="0">
                <a:solidFill>
                  <a:srgbClr val="000000"/>
                </a:solidFill>
                <a:effectLst/>
                <a:latin typeface="Calibri" panose="020F0502020204030204" pitchFamily="34" charset="0"/>
                <a:cs typeface="Calibri" panose="020F0502020204030204" pitchFamily="34" charset="0"/>
              </a:rPr>
              <a:t>Interaktion zwischen Gesellschaft (Öffentlichkeit, Politik, Wirtschaft, Medien) und Wissenschaft</a:t>
            </a:r>
          </a:p>
        </p:txBody>
      </p:sp>
      <p:pic>
        <p:nvPicPr>
          <p:cNvPr id="5" name="Picture 3" descr="Ch4pg65Fig">
            <a:extLst>
              <a:ext uri="{FF2B5EF4-FFF2-40B4-BE49-F238E27FC236}">
                <a16:creationId xmlns:a16="http://schemas.microsoft.com/office/drawing/2014/main" id="{23C8D930-4DAC-9849-4DBD-35EA16BB1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809" y="3384504"/>
            <a:ext cx="5389984" cy="2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h4pg65Fig">
            <a:extLst>
              <a:ext uri="{FF2B5EF4-FFF2-40B4-BE49-F238E27FC236}">
                <a16:creationId xmlns:a16="http://schemas.microsoft.com/office/drawing/2014/main" id="{6D429867-0555-A152-62F5-F72B7B91C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809" y="531163"/>
            <a:ext cx="5094843" cy="264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0">
            <a:extLst>
              <a:ext uri="{FF2B5EF4-FFF2-40B4-BE49-F238E27FC236}">
                <a16:creationId xmlns:a16="http://schemas.microsoft.com/office/drawing/2014/main" id="{324537B1-374F-A298-0EC7-549261DB23F4}"/>
              </a:ext>
            </a:extLst>
          </p:cNvPr>
          <p:cNvSpPr txBox="1">
            <a:spLocks noChangeArrowheads="1"/>
          </p:cNvSpPr>
          <p:nvPr/>
        </p:nvSpPr>
        <p:spPr bwMode="auto">
          <a:xfrm>
            <a:off x="6659847" y="-1348163"/>
            <a:ext cx="18906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GB" altLang="de-DE"/>
              <a:t>policies</a:t>
            </a:r>
          </a:p>
        </p:txBody>
      </p:sp>
      <p:sp>
        <p:nvSpPr>
          <p:cNvPr id="15" name="Rechteck 14">
            <a:extLst>
              <a:ext uri="{FF2B5EF4-FFF2-40B4-BE49-F238E27FC236}">
                <a16:creationId xmlns:a16="http://schemas.microsoft.com/office/drawing/2014/main" id="{85D747DE-F4F2-8250-4B66-2B91FACDBBC3}"/>
              </a:ext>
            </a:extLst>
          </p:cNvPr>
          <p:cNvSpPr/>
          <p:nvPr/>
        </p:nvSpPr>
        <p:spPr>
          <a:xfrm>
            <a:off x="7819053" y="895739"/>
            <a:ext cx="2584580" cy="23551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9">
            <a:extLst>
              <a:ext uri="{FF2B5EF4-FFF2-40B4-BE49-F238E27FC236}">
                <a16:creationId xmlns:a16="http://schemas.microsoft.com/office/drawing/2014/main" id="{BF31DD7B-1F5A-CCDE-14EF-72D91B83F37F}"/>
              </a:ext>
            </a:extLst>
          </p:cNvPr>
          <p:cNvSpPr txBox="1">
            <a:spLocks noChangeArrowheads="1"/>
          </p:cNvSpPr>
          <p:nvPr/>
        </p:nvSpPr>
        <p:spPr bwMode="auto">
          <a:xfrm>
            <a:off x="7812465" y="1107835"/>
            <a:ext cx="2591168" cy="338554"/>
          </a:xfrm>
          <a:prstGeom prst="rect">
            <a:avLst/>
          </a:prstGeom>
          <a:solidFill>
            <a:schemeClr val="bg1"/>
          </a:solidFill>
          <a:ln>
            <a:noFill/>
          </a:ln>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GB" altLang="de-DE" sz="1600" dirty="0">
                <a:latin typeface="Calibri" panose="020F0502020204030204" pitchFamily="34" charset="0"/>
                <a:cs typeface="Calibri" panose="020F0502020204030204" pitchFamily="34" charset="0"/>
              </a:rPr>
              <a:t>mitigation, adaptation costs</a:t>
            </a:r>
          </a:p>
        </p:txBody>
      </p:sp>
      <p:sp>
        <p:nvSpPr>
          <p:cNvPr id="11" name="Line 8">
            <a:extLst>
              <a:ext uri="{FF2B5EF4-FFF2-40B4-BE49-F238E27FC236}">
                <a16:creationId xmlns:a16="http://schemas.microsoft.com/office/drawing/2014/main" id="{6026C4BF-85E0-A29D-FF34-FCD341CA07CA}"/>
              </a:ext>
            </a:extLst>
          </p:cNvPr>
          <p:cNvSpPr>
            <a:spLocks noChangeShapeType="1"/>
          </p:cNvSpPr>
          <p:nvPr/>
        </p:nvSpPr>
        <p:spPr bwMode="auto">
          <a:xfrm>
            <a:off x="7819053" y="1129004"/>
            <a:ext cx="2584580" cy="814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Tree>
    <p:extLst>
      <p:ext uri="{BB962C8B-B14F-4D97-AF65-F5344CB8AC3E}">
        <p14:creationId xmlns:p14="http://schemas.microsoft.com/office/powerpoint/2010/main" val="234653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3"/>
          <p:cNvSpPr>
            <a:spLocks noGrp="1" noChangeArrowheads="1"/>
          </p:cNvSpPr>
          <p:nvPr>
            <p:ph type="body" idx="4294967295"/>
          </p:nvPr>
        </p:nvSpPr>
        <p:spPr>
          <a:xfrm>
            <a:off x="718457" y="1052736"/>
            <a:ext cx="10660743" cy="5472608"/>
          </a:xfrm>
          <a:ln/>
        </p:spPr>
        <p:txBody>
          <a:bodyPr>
            <a:normAutofit/>
          </a:bodyPr>
          <a:lstStyle/>
          <a:p>
            <a:pPr>
              <a:lnSpc>
                <a:spcPct val="110000"/>
              </a:lnSpc>
            </a:pPr>
            <a:r>
              <a:rPr lang="en-US" sz="1800" dirty="0">
                <a:latin typeface="Calibri" panose="020F0502020204030204" pitchFamily="34" charset="0"/>
                <a:cs typeface="Calibri" panose="020F0502020204030204" pitchFamily="34" charset="0"/>
              </a:rPr>
              <a:t>“Wissen” – Basis für </a:t>
            </a:r>
            <a:r>
              <a:rPr lang="en-US" sz="1800" dirty="0" err="1">
                <a:latin typeface="Calibri" panose="020F0502020204030204" pitchFamily="34" charset="0"/>
                <a:cs typeface="Calibri" panose="020F0502020204030204" pitchFamily="34" charset="0"/>
              </a:rPr>
              <a:t>zielgerichtetem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Handeln</a:t>
            </a:r>
            <a:r>
              <a:rPr lang="en-US" sz="1800" dirty="0">
                <a:latin typeface="Calibri" panose="020F0502020204030204" pitchFamily="34" charset="0"/>
                <a:cs typeface="Calibri" panose="020F0502020204030204" pitchFamily="34" charset="0"/>
              </a:rPr>
              <a:t>, nicht </a:t>
            </a:r>
            <a:r>
              <a:rPr lang="en-US" sz="1800" dirty="0" err="1">
                <a:latin typeface="Calibri" panose="020F0502020204030204" pitchFamily="34" charset="0"/>
                <a:cs typeface="Calibri" panose="020F0502020204030204" pitchFamily="34" charset="0"/>
              </a:rPr>
              <a:t>notwendig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mit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Wahrheit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verbunden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aber</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generell</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nur</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zeitlich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begrenzt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beste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Erklärung</a:t>
            </a:r>
            <a:r>
              <a:rPr lang="en-US" sz="1800" dirty="0">
                <a:latin typeface="Calibri" panose="020F0502020204030204" pitchFamily="34" charset="0"/>
                <a:cs typeface="Calibri" panose="020F0502020204030204" pitchFamily="34" charset="0"/>
              </a:rPr>
              <a:t>”.</a:t>
            </a:r>
          </a:p>
          <a:p>
            <a:pPr>
              <a:lnSpc>
                <a:spcPct val="110000"/>
              </a:lnSpc>
            </a:pPr>
            <a:r>
              <a:rPr lang="en-US" sz="1800" dirty="0">
                <a:latin typeface="Calibri" panose="020F0502020204030204" pitchFamily="34" charset="0"/>
                <a:cs typeface="Calibri" panose="020F0502020204030204" pitchFamily="34" charset="0"/>
              </a:rPr>
              <a:t>Die </a:t>
            </a:r>
            <a:r>
              <a:rPr lang="en-US" sz="1800" dirty="0" err="1">
                <a:latin typeface="Calibri" panose="020F0502020204030204" pitchFamily="34" charset="0"/>
                <a:cs typeface="Calibri" panose="020F0502020204030204" pitchFamily="34" charset="0"/>
              </a:rPr>
              <a:t>Interaktion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zwischen</a:t>
            </a:r>
            <a:r>
              <a:rPr lang="en-US" sz="1800" dirty="0">
                <a:latin typeface="Calibri" panose="020F0502020204030204" pitchFamily="34" charset="0"/>
                <a:cs typeface="Calibri" panose="020F0502020204030204" pitchFamily="34" charset="0"/>
              </a:rPr>
              <a:t> Wissenschaft, </a:t>
            </a:r>
            <a:r>
              <a:rPr lang="en-US" sz="1800" dirty="0" err="1">
                <a:latin typeface="Calibri" panose="020F0502020204030204" pitchFamily="34" charset="0"/>
                <a:cs typeface="Calibri" panose="020F0502020204030204" pitchFamily="34" charset="0"/>
              </a:rPr>
              <a:t>Politik</a:t>
            </a:r>
            <a:r>
              <a:rPr lang="en-US" sz="1800" dirty="0">
                <a:latin typeface="Calibri" panose="020F0502020204030204" pitchFamily="34" charset="0"/>
                <a:cs typeface="Calibri" panose="020F0502020204030204" pitchFamily="34" charset="0"/>
              </a:rPr>
              <a:t> und </a:t>
            </a:r>
            <a:r>
              <a:rPr lang="en-US" sz="1800" dirty="0" err="1">
                <a:latin typeface="Calibri" panose="020F0502020204030204" pitchFamily="34" charset="0"/>
                <a:cs typeface="Calibri" panose="020F0502020204030204" pitchFamily="34" charset="0"/>
              </a:rPr>
              <a:t>Öffentlichkeit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ist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kein</a:t>
            </a:r>
            <a:r>
              <a:rPr lang="en-US" sz="1800" dirty="0">
                <a:latin typeface="Calibri" panose="020F0502020204030204" pitchFamily="34" charset="0"/>
                <a:cs typeface="Calibri" panose="020F0502020204030204" pitchFamily="34" charset="0"/>
              </a:rPr>
              <a:t> Fall von „Wissen </a:t>
            </a:r>
            <a:r>
              <a:rPr lang="en-US" sz="1800" dirty="0" err="1">
                <a:latin typeface="Calibri" panose="020F0502020204030204" pitchFamily="34" charset="0"/>
                <a:cs typeface="Calibri" panose="020F0502020204030204" pitchFamily="34" charset="0"/>
              </a:rPr>
              <a:t>spricht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zu</a:t>
            </a:r>
            <a:r>
              <a:rPr lang="en-US" sz="1800" dirty="0">
                <a:latin typeface="Calibri" panose="020F0502020204030204" pitchFamily="34" charset="0"/>
                <a:cs typeface="Calibri" panose="020F0502020204030204" pitchFamily="34" charset="0"/>
              </a:rPr>
              <a:t> Macht“.  </a:t>
            </a:r>
          </a:p>
          <a:p>
            <a:pPr>
              <a:lnSpc>
                <a:spcPct val="110000"/>
              </a:lnSpc>
            </a:pPr>
            <a:r>
              <a:rPr lang="en-US" sz="1800" dirty="0">
                <a:latin typeface="Calibri" panose="020F0502020204030204" pitchFamily="34" charset="0"/>
                <a:cs typeface="Calibri" panose="020F0502020204030204" pitchFamily="34" charset="0"/>
              </a:rPr>
              <a:t>Das Problem </a:t>
            </a:r>
            <a:r>
              <a:rPr lang="en-US" sz="1800" dirty="0" err="1">
                <a:latin typeface="Calibri" panose="020F0502020204030204" pitchFamily="34" charset="0"/>
                <a:cs typeface="Calibri" panose="020F0502020204030204" pitchFamily="34" charset="0"/>
              </a:rPr>
              <a:t>liegt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nicht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darin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dass</a:t>
            </a:r>
            <a:r>
              <a:rPr lang="en-US" sz="1800" dirty="0">
                <a:latin typeface="Calibri" panose="020F0502020204030204" pitchFamily="34" charset="0"/>
                <a:cs typeface="Calibri" panose="020F0502020204030204" pitchFamily="34" charset="0"/>
              </a:rPr>
              <a:t> die </a:t>
            </a:r>
            <a:r>
              <a:rPr lang="en-US" sz="1800" dirty="0" err="1">
                <a:latin typeface="Calibri" panose="020F0502020204030204" pitchFamily="34" charset="0"/>
                <a:cs typeface="Calibri" panose="020F0502020204030204" pitchFamily="34" charset="0"/>
              </a:rPr>
              <a:t>Öffentlichkeit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dumm</a:t>
            </a:r>
            <a:r>
              <a:rPr lang="en-US" sz="1800" dirty="0">
                <a:latin typeface="Calibri" panose="020F0502020204030204" pitchFamily="34" charset="0"/>
                <a:cs typeface="Calibri" panose="020F0502020204030204" pitchFamily="34" charset="0"/>
              </a:rPr>
              <a:t> oder </a:t>
            </a:r>
            <a:r>
              <a:rPr lang="en-US" sz="1800" dirty="0" err="1">
                <a:latin typeface="Calibri" panose="020F0502020204030204" pitchFamily="34" charset="0"/>
                <a:cs typeface="Calibri" panose="020F0502020204030204" pitchFamily="34" charset="0"/>
              </a:rPr>
              <a:t>ungebildet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wäre</a:t>
            </a:r>
            <a:r>
              <a:rPr lang="en-US" sz="1800" dirty="0">
                <a:latin typeface="Calibri" panose="020F0502020204030204" pitchFamily="34" charset="0"/>
                <a:cs typeface="Calibri" panose="020F0502020204030204" pitchFamily="34" charset="0"/>
              </a:rPr>
              <a:t>. Das “gap model“, </a:t>
            </a:r>
            <a:r>
              <a:rPr lang="en-US" sz="1800" dirty="0" err="1">
                <a:latin typeface="Calibri" panose="020F0502020204030204" pitchFamily="34" charset="0"/>
                <a:cs typeface="Calibri" panose="020F0502020204030204" pitchFamily="34" charset="0"/>
              </a:rPr>
              <a:t>wonach</a:t>
            </a:r>
            <a:r>
              <a:rPr lang="en-US" sz="1800" dirty="0">
                <a:latin typeface="Calibri" panose="020F0502020204030204" pitchFamily="34" charset="0"/>
                <a:cs typeface="Calibri" panose="020F0502020204030204" pitchFamily="34" charset="0"/>
              </a:rPr>
              <a:t> Menschen das Problem </a:t>
            </a:r>
            <a:r>
              <a:rPr lang="en-US" sz="1800" dirty="0" err="1">
                <a:latin typeface="Calibri" panose="020F0502020204030204" pitchFamily="34" charset="0"/>
                <a:cs typeface="Calibri" panose="020F0502020204030204" pitchFamily="34" charset="0"/>
              </a:rPr>
              <a:t>nur</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nicht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verstünden</a:t>
            </a:r>
            <a:r>
              <a:rPr lang="en-US" sz="1800" dirty="0">
                <a:latin typeface="Calibri" panose="020F0502020204030204" pitchFamily="34" charset="0"/>
                <a:cs typeface="Calibri" panose="020F0502020204030204" pitchFamily="34" charset="0"/>
              </a:rPr>
              <a:t> und </a:t>
            </a:r>
            <a:r>
              <a:rPr lang="en-US" sz="1800" dirty="0" err="1">
                <a:latin typeface="Calibri" panose="020F0502020204030204" pitchFamily="34" charset="0"/>
                <a:cs typeface="Calibri" panose="020F0502020204030204" pitchFamily="34" charset="0"/>
              </a:rPr>
              <a:t>bei</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richtiger</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Belehrung</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schon</a:t>
            </a:r>
            <a:r>
              <a:rPr lang="en-US" sz="1800" dirty="0">
                <a:latin typeface="Calibri" panose="020F0502020204030204" pitchFamily="34" charset="0"/>
                <a:cs typeface="Calibri" panose="020F0502020204030204" pitchFamily="34" charset="0"/>
              </a:rPr>
              <a:t> die </a:t>
            </a:r>
            <a:r>
              <a:rPr lang="en-US" sz="1800" dirty="0" err="1">
                <a:latin typeface="Calibri" panose="020F0502020204030204" pitchFamily="34" charset="0"/>
                <a:cs typeface="Calibri" panose="020F0502020204030204" pitchFamily="34" charset="0"/>
              </a:rPr>
              <a:t>richtigen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Schlüsse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ziehen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würden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ist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falsch</a:t>
            </a:r>
            <a:r>
              <a:rPr lang="en-US" sz="1800" dirty="0">
                <a:latin typeface="Calibri" panose="020F0502020204030204" pitchFamily="34" charset="0"/>
                <a:cs typeface="Calibri" panose="020F0502020204030204" pitchFamily="34" charset="0"/>
              </a:rPr>
              <a:t>.  </a:t>
            </a:r>
          </a:p>
          <a:p>
            <a:pPr>
              <a:lnSpc>
                <a:spcPct val="110000"/>
              </a:lnSpc>
            </a:pPr>
            <a:r>
              <a:rPr lang="en-US" sz="1800" dirty="0">
                <a:latin typeface="Calibri" panose="020F0502020204030204" pitchFamily="34" charset="0"/>
                <a:cs typeface="Calibri" panose="020F0502020204030204" pitchFamily="34" charset="0"/>
              </a:rPr>
              <a:t>Das </a:t>
            </a:r>
            <a:r>
              <a:rPr lang="en-US" sz="1800" dirty="0" err="1">
                <a:latin typeface="Calibri" panose="020F0502020204030204" pitchFamily="34" charset="0"/>
                <a:cs typeface="Calibri" panose="020F0502020204030204" pitchFamily="34" charset="0"/>
              </a:rPr>
              <a:t>eigentliche</a:t>
            </a:r>
            <a:r>
              <a:rPr lang="en-US" sz="1800" dirty="0">
                <a:latin typeface="Calibri" panose="020F0502020204030204" pitchFamily="34" charset="0"/>
                <a:cs typeface="Calibri" panose="020F0502020204030204" pitchFamily="34" charset="0"/>
              </a:rPr>
              <a:t> Problem </a:t>
            </a:r>
            <a:r>
              <a:rPr lang="en-US" sz="1800" dirty="0" err="1">
                <a:latin typeface="Calibri" panose="020F0502020204030204" pitchFamily="34" charset="0"/>
                <a:cs typeface="Calibri" panose="020F0502020204030204" pitchFamily="34" charset="0"/>
              </a:rPr>
              <a:t>ist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dass</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wissenschaftliches</a:t>
            </a:r>
            <a:r>
              <a:rPr lang="en-US" sz="1800" dirty="0">
                <a:latin typeface="Calibri" panose="020F0502020204030204" pitchFamily="34" charset="0"/>
                <a:cs typeface="Calibri" panose="020F0502020204030204" pitchFamily="34" charset="0"/>
              </a:rPr>
              <a:t> Wissen auf dem „</a:t>
            </a:r>
            <a:r>
              <a:rPr lang="en-US" sz="1800" dirty="0" err="1">
                <a:latin typeface="Calibri" panose="020F0502020204030204" pitchFamily="34" charset="0"/>
                <a:cs typeface="Calibri" panose="020F0502020204030204" pitchFamily="34" charset="0"/>
              </a:rPr>
              <a:t>Wissensmarkt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mit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anderen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Wissensformen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konkurriert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vorwissenschaftlichem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veraltetem</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traditionellem</a:t>
            </a:r>
            <a:r>
              <a:rPr lang="en-US" sz="1800" dirty="0">
                <a:latin typeface="Calibri" panose="020F0502020204030204" pitchFamily="34" charset="0"/>
                <a:cs typeface="Calibri" panose="020F0502020204030204" pitchFamily="34" charset="0"/>
              </a:rPr>
              <a:t> oder von </a:t>
            </a:r>
            <a:r>
              <a:rPr lang="en-US" sz="1800" dirty="0" err="1">
                <a:latin typeface="Calibri" panose="020F0502020204030204" pitchFamily="34" charset="0"/>
                <a:cs typeface="Calibri" panose="020F0502020204030204" pitchFamily="34" charset="0"/>
              </a:rPr>
              <a:t>Interessen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verzerrtem</a:t>
            </a:r>
            <a:r>
              <a:rPr lang="en-US" sz="1800" dirty="0">
                <a:latin typeface="Calibri" panose="020F0502020204030204" pitchFamily="34" charset="0"/>
                <a:cs typeface="Calibri" panose="020F0502020204030204" pitchFamily="34" charset="0"/>
              </a:rPr>
              <a:t> Wissen). </a:t>
            </a:r>
            <a:r>
              <a:rPr lang="en-US" sz="1800" dirty="0" err="1">
                <a:latin typeface="Calibri" panose="020F0502020204030204" pitchFamily="34" charset="0"/>
                <a:cs typeface="Calibri" panose="020F0502020204030204" pitchFamily="34" charset="0"/>
              </a:rPr>
              <a:t>Wissenschaftliches</a:t>
            </a:r>
            <a:r>
              <a:rPr lang="en-US" sz="1800" dirty="0">
                <a:latin typeface="Calibri" panose="020F0502020204030204" pitchFamily="34" charset="0"/>
                <a:cs typeface="Calibri" panose="020F0502020204030204" pitchFamily="34" charset="0"/>
              </a:rPr>
              <a:t> Wissen „</a:t>
            </a:r>
            <a:r>
              <a:rPr lang="en-US" sz="1800" dirty="0" err="1">
                <a:latin typeface="Calibri" panose="020F0502020204030204" pitchFamily="34" charset="0"/>
                <a:cs typeface="Calibri" panose="020F0502020204030204" pitchFamily="34" charset="0"/>
              </a:rPr>
              <a:t>gewinnt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diesen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Wettbewerb</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nicht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automatisch</a:t>
            </a:r>
            <a:r>
              <a:rPr lang="en-US" sz="1800" dirty="0">
                <a:latin typeface="Calibri" panose="020F0502020204030204" pitchFamily="34" charset="0"/>
                <a:cs typeface="Calibri" panose="020F0502020204030204" pitchFamily="34" charset="0"/>
              </a:rPr>
              <a:t>.  </a:t>
            </a:r>
          </a:p>
          <a:p>
            <a:pPr>
              <a:lnSpc>
                <a:spcPct val="110000"/>
              </a:lnSpc>
            </a:pPr>
            <a:r>
              <a:rPr lang="en-US" sz="1800" dirty="0">
                <a:latin typeface="Calibri" panose="020F0502020204030204" pitchFamily="34" charset="0"/>
                <a:cs typeface="Calibri" panose="020F0502020204030204" pitchFamily="34" charset="0"/>
              </a:rPr>
              <a:t>Der </a:t>
            </a:r>
            <a:r>
              <a:rPr lang="en-US" sz="1800" dirty="0" err="1">
                <a:latin typeface="Calibri" panose="020F0502020204030204" pitchFamily="34" charset="0"/>
                <a:cs typeface="Calibri" panose="020F0502020204030204" pitchFamily="34" charset="0"/>
              </a:rPr>
              <a:t>soziale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Prozess</a:t>
            </a:r>
            <a:r>
              <a:rPr lang="en-US" sz="1800" dirty="0">
                <a:latin typeface="Calibri" panose="020F0502020204030204" pitchFamily="34" charset="0"/>
                <a:cs typeface="Calibri" panose="020F0502020204030204" pitchFamily="34" charset="0"/>
              </a:rPr>
              <a:t> „Wissenschaft“ </a:t>
            </a:r>
            <a:r>
              <a:rPr lang="en-US" sz="1800" dirty="0" err="1">
                <a:latin typeface="Calibri" panose="020F0502020204030204" pitchFamily="34" charset="0"/>
                <a:cs typeface="Calibri" panose="020F0502020204030204" pitchFamily="34" charset="0"/>
              </a:rPr>
              <a:t>wird</a:t>
            </a:r>
            <a:r>
              <a:rPr lang="en-US" sz="1800" dirty="0">
                <a:latin typeface="Calibri" panose="020F0502020204030204" pitchFamily="34" charset="0"/>
                <a:cs typeface="Calibri" panose="020F0502020204030204" pitchFamily="34" charset="0"/>
              </a:rPr>
              <a:t> von </a:t>
            </a:r>
            <a:r>
              <a:rPr lang="en-US" sz="1800" dirty="0" err="1">
                <a:latin typeface="Calibri" panose="020F0502020204030204" pitchFamily="34" charset="0"/>
                <a:cs typeface="Calibri" panose="020F0502020204030204" pitchFamily="34" charset="0"/>
              </a:rPr>
              <a:t>diesen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anderen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Wissensformen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beeinflusst</a:t>
            </a:r>
            <a:r>
              <a:rPr lang="en-US" sz="1800" dirty="0">
                <a:latin typeface="Calibri" panose="020F0502020204030204" pitchFamily="34" charset="0"/>
                <a:cs typeface="Calibri" panose="020F0502020204030204" pitchFamily="34" charset="0"/>
              </a:rPr>
              <a:t>.  </a:t>
            </a:r>
          </a:p>
          <a:p>
            <a:pPr>
              <a:lnSpc>
                <a:spcPct val="110000"/>
              </a:lnSpc>
            </a:pPr>
            <a:r>
              <a:rPr lang="en-US" sz="1800" dirty="0">
                <a:latin typeface="Calibri" panose="020F0502020204030204" pitchFamily="34" charset="0"/>
                <a:cs typeface="Calibri" panose="020F0502020204030204" pitchFamily="34" charset="0"/>
              </a:rPr>
              <a:t>Wissenschaft </a:t>
            </a:r>
            <a:r>
              <a:rPr lang="en-US" sz="1800" dirty="0" err="1">
                <a:latin typeface="Calibri" panose="020F0502020204030204" pitchFamily="34" charset="0"/>
                <a:cs typeface="Calibri" panose="020F0502020204030204" pitchFamily="34" charset="0"/>
              </a:rPr>
              <a:t>kann</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nicht</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objektiv</a:t>
            </a:r>
            <a:r>
              <a:rPr lang="en-US" sz="1800" dirty="0">
                <a:latin typeface="Calibri" panose="020F0502020204030204" pitchFamily="34" charset="0"/>
                <a:cs typeface="Calibri" panose="020F0502020204030204" pitchFamily="34" charset="0"/>
              </a:rPr>
              <a:t> sein – </a:t>
            </a:r>
            <a:r>
              <a:rPr lang="en-US" sz="1800" dirty="0" err="1">
                <a:latin typeface="Calibri" panose="020F0502020204030204" pitchFamily="34" charset="0"/>
                <a:cs typeface="Calibri" panose="020F0502020204030204" pitchFamily="34" charset="0"/>
              </a:rPr>
              <a:t>sollte</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aber</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dennoch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danach</a:t>
            </a:r>
            <a:r>
              <a:rPr lang="en-US" sz="1800" dirty="0">
                <a:latin typeface="Calibri" panose="020F0502020204030204" pitchFamily="34" charset="0"/>
                <a:cs typeface="Calibri" panose="020F0502020204030204" pitchFamily="34" charset="0"/>
              </a:rPr>
              <a:t> </a:t>
            </a:r>
            <a:r>
              <a:rPr lang="en-US" sz="1800" dirty="0" err="1">
                <a:latin typeface="Calibri" panose="020F0502020204030204" pitchFamily="34" charset="0"/>
                <a:cs typeface="Calibri" panose="020F0502020204030204" pitchFamily="34" charset="0"/>
              </a:rPr>
              <a:t>streben</a:t>
            </a:r>
            <a:r>
              <a:rPr lang="en-US" sz="1800" dirty="0">
                <a:latin typeface="Calibri" panose="020F0502020204030204" pitchFamily="34" charset="0"/>
                <a:cs typeface="Calibri" panose="020F0502020204030204" pitchFamily="34" charset="0"/>
              </a:rPr>
              <a:t>.  </a:t>
            </a:r>
          </a:p>
        </p:txBody>
      </p:sp>
      <p:sp>
        <p:nvSpPr>
          <p:cNvPr id="124931" name="Text Box 4"/>
          <p:cNvSpPr txBox="1">
            <a:spLocks noChangeArrowheads="1"/>
          </p:cNvSpPr>
          <p:nvPr/>
        </p:nvSpPr>
        <p:spPr bwMode="auto">
          <a:xfrm>
            <a:off x="3800557" y="271830"/>
            <a:ext cx="4608513" cy="584775"/>
          </a:xfrm>
          <a:prstGeom prst="rect">
            <a:avLst/>
          </a:prstGeom>
          <a:noFill/>
          <a:ln w="9525">
            <a:noFill/>
            <a:miter lim="800000"/>
            <a:headEnd/>
            <a:tailEnd/>
          </a:ln>
        </p:spPr>
        <p:txBody>
          <a:bodyPr wrap="square">
            <a:spAutoFit/>
          </a:bodyPr>
          <a:lstStyle/>
          <a:p>
            <a:pPr algn="ctr">
              <a:spcBef>
                <a:spcPct val="50000"/>
              </a:spcBef>
            </a:pPr>
            <a:r>
              <a:rPr lang="en-US" sz="3200" b="1" dirty="0" err="1">
                <a:latin typeface="Calibri" panose="020F0502020204030204" pitchFamily="34" charset="0"/>
                <a:cs typeface="Calibri" panose="020F0502020204030204" pitchFamily="34" charset="0"/>
              </a:rPr>
              <a:t>Wissensmarkt</a:t>
            </a:r>
            <a:endParaRPr lang="en-US" sz="3200" b="1" dirty="0">
              <a:latin typeface="Calibri" panose="020F0502020204030204" pitchFamily="34" charset="0"/>
              <a:cs typeface="Calibri" panose="020F0502020204030204" pitchFamily="34" charset="0"/>
            </a:endParaRPr>
          </a:p>
        </p:txBody>
      </p:sp>
      <p:sp>
        <p:nvSpPr>
          <p:cNvPr id="3" name="Fußzeilenplatzhalter 2">
            <a:extLst>
              <a:ext uri="{FF2B5EF4-FFF2-40B4-BE49-F238E27FC236}">
                <a16:creationId xmlns:a16="http://schemas.microsoft.com/office/drawing/2014/main" id="{B8ED7302-09E1-45FA-9E1B-B3231273E358}"/>
              </a:ext>
            </a:extLst>
          </p:cNvPr>
          <p:cNvSpPr>
            <a:spLocks noGrp="1"/>
          </p:cNvSpPr>
          <p:nvPr>
            <p:ph type="ftr" sz="quarter" idx="11"/>
          </p:nvPr>
        </p:nvSpPr>
        <p:spPr/>
        <p:txBody>
          <a:bodyPr/>
          <a:lstStyle/>
          <a:p>
            <a:r>
              <a:rPr lang="de-DE"/>
              <a:t>Teltow</a:t>
            </a:r>
          </a:p>
        </p:txBody>
      </p:sp>
      <p:sp>
        <p:nvSpPr>
          <p:cNvPr id="4" name="Foliennummernplatzhalter 3">
            <a:extLst>
              <a:ext uri="{FF2B5EF4-FFF2-40B4-BE49-F238E27FC236}">
                <a16:creationId xmlns:a16="http://schemas.microsoft.com/office/drawing/2014/main" id="{DC34CB65-206F-4F4D-BBC6-0D6D30A99B41}"/>
              </a:ext>
            </a:extLst>
          </p:cNvPr>
          <p:cNvSpPr>
            <a:spLocks noGrp="1"/>
          </p:cNvSpPr>
          <p:nvPr>
            <p:ph type="sldNum" sz="quarter" idx="12"/>
          </p:nvPr>
        </p:nvSpPr>
        <p:spPr/>
        <p:txBody>
          <a:bodyPr/>
          <a:lstStyle/>
          <a:p>
            <a:fld id="{CFA63F83-45C1-4EDA-8487-1B7263A49B7C}" type="slidenum">
              <a:rPr lang="de-DE" smtClean="0"/>
              <a:t>26</a:t>
            </a:fld>
            <a:endParaRPr lang="de-DE"/>
          </a:p>
        </p:txBody>
      </p:sp>
      <p:sp>
        <p:nvSpPr>
          <p:cNvPr id="2" name="Datumsplatzhalter 1">
            <a:extLst>
              <a:ext uri="{FF2B5EF4-FFF2-40B4-BE49-F238E27FC236}">
                <a16:creationId xmlns:a16="http://schemas.microsoft.com/office/drawing/2014/main" id="{A1AF4B62-9E43-5D62-EF09-C0A53F356756}"/>
              </a:ext>
            </a:extLst>
          </p:cNvPr>
          <p:cNvSpPr>
            <a:spLocks noGrp="1"/>
          </p:cNvSpPr>
          <p:nvPr>
            <p:ph type="dt" sz="half" idx="10"/>
          </p:nvPr>
        </p:nvSpPr>
        <p:spPr/>
        <p:txBody>
          <a:bodyPr/>
          <a:lstStyle/>
          <a:p>
            <a:r>
              <a:rPr lang="de-DE"/>
              <a:t>12. Mai 2026</a:t>
            </a:r>
            <a:endParaRPr lang="en-US"/>
          </a:p>
        </p:txBody>
      </p:sp>
    </p:spTree>
    <p:extLst>
      <p:ext uri="{BB962C8B-B14F-4D97-AF65-F5344CB8AC3E}">
        <p14:creationId xmlns:p14="http://schemas.microsoft.com/office/powerpoint/2010/main" val="517434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4" descr="japan"/>
          <p:cNvPicPr>
            <a:picLocks noChangeAspect="1" noChangeArrowheads="1"/>
          </p:cNvPicPr>
          <p:nvPr/>
        </p:nvPicPr>
        <p:blipFill>
          <a:blip r:embed="rId3" cstate="print"/>
          <a:srcRect/>
          <a:stretch>
            <a:fillRect/>
          </a:stretch>
        </p:blipFill>
        <p:spPr bwMode="auto">
          <a:xfrm>
            <a:off x="608880" y="1066800"/>
            <a:ext cx="3671887" cy="5354637"/>
          </a:xfrm>
          <a:prstGeom prst="rect">
            <a:avLst/>
          </a:prstGeom>
          <a:noFill/>
          <a:ln w="9525">
            <a:noFill/>
            <a:miter lim="800000"/>
            <a:headEnd/>
            <a:tailEnd/>
          </a:ln>
        </p:spPr>
      </p:pic>
      <p:pic>
        <p:nvPicPr>
          <p:cNvPr id="118787" name="Picture 6" descr="low"/>
          <p:cNvPicPr>
            <a:picLocks noChangeAspect="1" noChangeArrowheads="1"/>
          </p:cNvPicPr>
          <p:nvPr/>
        </p:nvPicPr>
        <p:blipFill>
          <a:blip r:embed="rId4" cstate="print"/>
          <a:srcRect/>
          <a:stretch>
            <a:fillRect/>
          </a:stretch>
        </p:blipFill>
        <p:spPr bwMode="auto">
          <a:xfrm>
            <a:off x="4365093" y="4816177"/>
            <a:ext cx="6988707" cy="1262063"/>
          </a:xfrm>
          <a:prstGeom prst="rect">
            <a:avLst/>
          </a:prstGeom>
          <a:noFill/>
          <a:ln w="9525">
            <a:noFill/>
            <a:miter lim="800000"/>
            <a:headEnd/>
            <a:tailEnd/>
          </a:ln>
        </p:spPr>
      </p:pic>
      <p:sp>
        <p:nvSpPr>
          <p:cNvPr id="118788" name="Text Box 7"/>
          <p:cNvSpPr txBox="1">
            <a:spLocks noChangeArrowheads="1"/>
          </p:cNvSpPr>
          <p:nvPr/>
        </p:nvSpPr>
        <p:spPr bwMode="auto">
          <a:xfrm>
            <a:off x="5074373" y="4643139"/>
            <a:ext cx="2116137" cy="346075"/>
          </a:xfrm>
          <a:prstGeom prst="rect">
            <a:avLst/>
          </a:prstGeom>
          <a:noFill/>
          <a:ln w="9525">
            <a:noFill/>
            <a:miter lim="800000"/>
            <a:headEnd/>
            <a:tailEnd/>
          </a:ln>
        </p:spPr>
        <p:txBody>
          <a:bodyPr>
            <a:spAutoFit/>
          </a:bodyPr>
          <a:lstStyle/>
          <a:p>
            <a:pPr>
              <a:lnSpc>
                <a:spcPts val="2000"/>
              </a:lnSpc>
              <a:spcBef>
                <a:spcPct val="50000"/>
              </a:spcBef>
            </a:pPr>
            <a:r>
              <a:rPr lang="en-GB" sz="1600" dirty="0">
                <a:solidFill>
                  <a:srgbClr val="0000CC"/>
                </a:solidFill>
              </a:rPr>
              <a:t>Lund</a:t>
            </a:r>
            <a:r>
              <a:rPr lang="en-GB" sz="1600" dirty="0">
                <a:solidFill>
                  <a:srgbClr val="515151"/>
                </a:solidFill>
              </a:rPr>
              <a:t> und </a:t>
            </a:r>
            <a:r>
              <a:rPr lang="en-GB" sz="1600" dirty="0">
                <a:solidFill>
                  <a:srgbClr val="FF0000"/>
                </a:solidFill>
              </a:rPr>
              <a:t>Stockholm</a:t>
            </a:r>
          </a:p>
        </p:txBody>
      </p:sp>
      <p:sp>
        <p:nvSpPr>
          <p:cNvPr id="118789" name="Text Box 8"/>
          <p:cNvSpPr txBox="1">
            <a:spLocks noChangeArrowheads="1"/>
          </p:cNvSpPr>
          <p:nvPr/>
        </p:nvSpPr>
        <p:spPr bwMode="auto">
          <a:xfrm>
            <a:off x="1146407" y="124460"/>
            <a:ext cx="9958873" cy="830997"/>
          </a:xfrm>
          <a:prstGeom prst="rect">
            <a:avLst/>
          </a:prstGeom>
          <a:noFill/>
          <a:ln w="9525">
            <a:noFill/>
            <a:miter lim="800000"/>
            <a:headEnd/>
            <a:tailEnd/>
          </a:ln>
        </p:spPr>
        <p:txBody>
          <a:bodyPr wrap="square">
            <a:spAutoFit/>
          </a:bodyPr>
          <a:lstStyle/>
          <a:p>
            <a:pPr algn="ctr">
              <a:spcBef>
                <a:spcPct val="50000"/>
              </a:spcBef>
            </a:pPr>
            <a:r>
              <a:rPr lang="de-DE" sz="2400" b="1" dirty="0">
                <a:latin typeface="Calibri" panose="020F0502020204030204" pitchFamily="34" charset="0"/>
                <a:cs typeface="Calibri" panose="020F0502020204030204" pitchFamily="34" charset="0"/>
              </a:rPr>
              <a:t>Zwei dominante Klassen von Konstruktionen von „Klimawandel“ - eine wissenschaftliche und eine Kulturelle – welche ist gestaltungsmächtiger?</a:t>
            </a:r>
          </a:p>
        </p:txBody>
      </p:sp>
      <p:sp>
        <p:nvSpPr>
          <p:cNvPr id="118790" name="Text Box 9"/>
          <p:cNvSpPr txBox="1">
            <a:spLocks noChangeArrowheads="1"/>
          </p:cNvSpPr>
          <p:nvPr/>
        </p:nvSpPr>
        <p:spPr bwMode="auto">
          <a:xfrm>
            <a:off x="4213659" y="1675111"/>
            <a:ext cx="2976851" cy="646331"/>
          </a:xfrm>
          <a:prstGeom prst="rect">
            <a:avLst/>
          </a:prstGeom>
          <a:noFill/>
          <a:ln w="9525">
            <a:noFill/>
            <a:miter lim="800000"/>
            <a:headEnd/>
            <a:tailEnd/>
          </a:ln>
        </p:spPr>
        <p:txBody>
          <a:bodyPr wrap="square">
            <a:spAutoFit/>
          </a:bodyPr>
          <a:lstStyle/>
          <a:p>
            <a:pPr>
              <a:spcBef>
                <a:spcPct val="50000"/>
              </a:spcBef>
            </a:pPr>
            <a:r>
              <a:rPr lang="de-DE" b="1" dirty="0"/>
              <a:t>Kulturell</a:t>
            </a:r>
            <a:br>
              <a:rPr lang="de-DE" b="1" dirty="0"/>
            </a:br>
            <a:r>
              <a:rPr lang="de-DE" dirty="0"/>
              <a:t>„Klimakatastrophe“</a:t>
            </a:r>
          </a:p>
        </p:txBody>
      </p:sp>
      <p:sp>
        <p:nvSpPr>
          <p:cNvPr id="118791" name="Text Box 10"/>
          <p:cNvSpPr txBox="1">
            <a:spLocks noChangeArrowheads="1"/>
          </p:cNvSpPr>
          <p:nvPr/>
        </p:nvSpPr>
        <p:spPr bwMode="auto">
          <a:xfrm>
            <a:off x="6965705" y="1031975"/>
            <a:ext cx="4617415" cy="923330"/>
          </a:xfrm>
          <a:prstGeom prst="rect">
            <a:avLst/>
          </a:prstGeom>
          <a:noFill/>
          <a:ln w="9525">
            <a:noFill/>
            <a:miter lim="800000"/>
            <a:headEnd/>
            <a:tailEnd/>
          </a:ln>
        </p:spPr>
        <p:txBody>
          <a:bodyPr wrap="square">
            <a:spAutoFit/>
          </a:bodyPr>
          <a:lstStyle/>
          <a:p>
            <a:pPr algn="r">
              <a:spcBef>
                <a:spcPct val="50000"/>
              </a:spcBef>
            </a:pPr>
            <a:r>
              <a:rPr lang="de-DE" b="1" dirty="0"/>
              <a:t>Wissenschaftlich: </a:t>
            </a:r>
            <a:r>
              <a:rPr lang="de-DE" dirty="0"/>
              <a:t>Der </a:t>
            </a:r>
            <a:r>
              <a:rPr lang="de-DE" dirty="0">
                <a:latin typeface="Calibri" panose="020F0502020204030204" pitchFamily="34" charset="0"/>
                <a:cs typeface="Calibri" panose="020F0502020204030204" pitchFamily="34" charset="0"/>
              </a:rPr>
              <a:t>menschengemachte</a:t>
            </a:r>
            <a:r>
              <a:rPr lang="de-DE" dirty="0"/>
              <a:t> Klimawandel ist real, kann eingeschränkt aber nicht völlig vermeiden werden</a:t>
            </a:r>
          </a:p>
        </p:txBody>
      </p:sp>
      <p:sp>
        <p:nvSpPr>
          <p:cNvPr id="118792" name="Text Box 11"/>
          <p:cNvSpPr txBox="1">
            <a:spLocks noChangeArrowheads="1"/>
          </p:cNvSpPr>
          <p:nvPr/>
        </p:nvSpPr>
        <p:spPr bwMode="auto">
          <a:xfrm>
            <a:off x="10023352" y="6066612"/>
            <a:ext cx="2064332" cy="369332"/>
          </a:xfrm>
          <a:prstGeom prst="rect">
            <a:avLst/>
          </a:prstGeom>
          <a:solidFill>
            <a:schemeClr val="bg1"/>
          </a:solidFill>
          <a:ln w="9525">
            <a:noFill/>
            <a:miter lim="800000"/>
            <a:headEnd/>
            <a:tailEnd/>
          </a:ln>
        </p:spPr>
        <p:txBody>
          <a:bodyPr wrap="square">
            <a:spAutoFit/>
          </a:bodyPr>
          <a:lstStyle/>
          <a:p>
            <a:pPr>
              <a:spcBef>
                <a:spcPct val="50000"/>
              </a:spcBef>
            </a:pPr>
            <a:r>
              <a:rPr lang="de-DE" dirty="0"/>
              <a:t>              Stürme</a:t>
            </a:r>
          </a:p>
        </p:txBody>
      </p:sp>
      <p:sp>
        <p:nvSpPr>
          <p:cNvPr id="3" name="Fußzeilenplatzhalter 2">
            <a:extLst>
              <a:ext uri="{FF2B5EF4-FFF2-40B4-BE49-F238E27FC236}">
                <a16:creationId xmlns:a16="http://schemas.microsoft.com/office/drawing/2014/main" id="{0BC82719-5DCF-4294-BB15-BA022799BACF}"/>
              </a:ext>
            </a:extLst>
          </p:cNvPr>
          <p:cNvSpPr>
            <a:spLocks noGrp="1"/>
          </p:cNvSpPr>
          <p:nvPr>
            <p:ph type="ftr" sz="quarter" idx="11"/>
          </p:nvPr>
        </p:nvSpPr>
        <p:spPr/>
        <p:txBody>
          <a:bodyPr/>
          <a:lstStyle/>
          <a:p>
            <a:r>
              <a:rPr lang="de-DE"/>
              <a:t>Teltow</a:t>
            </a:r>
          </a:p>
        </p:txBody>
      </p:sp>
      <p:sp>
        <p:nvSpPr>
          <p:cNvPr id="4" name="Foliennummernplatzhalter 3">
            <a:extLst>
              <a:ext uri="{FF2B5EF4-FFF2-40B4-BE49-F238E27FC236}">
                <a16:creationId xmlns:a16="http://schemas.microsoft.com/office/drawing/2014/main" id="{BAB87111-93A0-4058-9724-2A297CB14B94}"/>
              </a:ext>
            </a:extLst>
          </p:cNvPr>
          <p:cNvSpPr>
            <a:spLocks noGrp="1"/>
          </p:cNvSpPr>
          <p:nvPr>
            <p:ph type="sldNum" sz="quarter" idx="12"/>
          </p:nvPr>
        </p:nvSpPr>
        <p:spPr/>
        <p:txBody>
          <a:bodyPr/>
          <a:lstStyle/>
          <a:p>
            <a:fld id="{CFA63F83-45C1-4EDA-8487-1B7263A49B7C}" type="slidenum">
              <a:rPr lang="de-DE" smtClean="0"/>
              <a:t>27</a:t>
            </a:fld>
            <a:endParaRPr lang="de-DE"/>
          </a:p>
        </p:txBody>
      </p:sp>
      <p:pic>
        <p:nvPicPr>
          <p:cNvPr id="6" name="Grafik 5">
            <a:extLst>
              <a:ext uri="{FF2B5EF4-FFF2-40B4-BE49-F238E27FC236}">
                <a16:creationId xmlns:a16="http://schemas.microsoft.com/office/drawing/2014/main" id="{B7760C91-C37B-4FCC-89AF-A192BA43E7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5316" y="1916349"/>
            <a:ext cx="4167803" cy="2952515"/>
          </a:xfrm>
          <a:prstGeom prst="rect">
            <a:avLst/>
          </a:prstGeom>
        </p:spPr>
      </p:pic>
      <p:sp>
        <p:nvSpPr>
          <p:cNvPr id="2" name="Datumsplatzhalter 1">
            <a:extLst>
              <a:ext uri="{FF2B5EF4-FFF2-40B4-BE49-F238E27FC236}">
                <a16:creationId xmlns:a16="http://schemas.microsoft.com/office/drawing/2014/main" id="{BE0C6B53-3E46-076B-FD08-0951A5CFC0A2}"/>
              </a:ext>
            </a:extLst>
          </p:cNvPr>
          <p:cNvSpPr>
            <a:spLocks noGrp="1"/>
          </p:cNvSpPr>
          <p:nvPr>
            <p:ph type="dt" sz="half" idx="10"/>
          </p:nvPr>
        </p:nvSpPr>
        <p:spPr/>
        <p:txBody>
          <a:bodyPr/>
          <a:lstStyle/>
          <a:p>
            <a:r>
              <a:rPr lang="de-DE"/>
              <a:t>12. Mai 2026</a:t>
            </a:r>
            <a:endParaRPr lang="en-US"/>
          </a:p>
        </p:txBody>
      </p:sp>
    </p:spTree>
    <p:extLst>
      <p:ext uri="{BB962C8B-B14F-4D97-AF65-F5344CB8AC3E}">
        <p14:creationId xmlns:p14="http://schemas.microsoft.com/office/powerpoint/2010/main" val="692652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063552" y="548680"/>
            <a:ext cx="8208912" cy="4278094"/>
          </a:xfrm>
          <a:prstGeom prst="rect">
            <a:avLst/>
          </a:prstGeom>
          <a:noFill/>
        </p:spPr>
        <p:txBody>
          <a:bodyPr wrap="square" rtlCol="0">
            <a:spAutoFit/>
          </a:bodyPr>
          <a:lstStyle/>
          <a:p>
            <a:r>
              <a:rPr lang="de-DE" sz="3200" dirty="0">
                <a:latin typeface="Calibri" panose="020F0502020204030204" pitchFamily="34" charset="0"/>
                <a:cs typeface="Calibri" panose="020F0502020204030204" pitchFamily="34" charset="0"/>
              </a:rPr>
              <a:t>Konkurrenz verschiedener Wissensansprüche</a:t>
            </a:r>
          </a:p>
          <a:p>
            <a:endParaRPr lang="de-DE"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DE" sz="2000" dirty="0">
                <a:latin typeface="Calibri" panose="020F0502020204030204" pitchFamily="34" charset="0"/>
                <a:cs typeface="Calibri" panose="020F0502020204030204" pitchFamily="34" charset="0"/>
              </a:rPr>
              <a:t>Derzeitige wissenschaftliche Konstruktion</a:t>
            </a:r>
            <a:br>
              <a:rPr lang="de-DE" sz="2000" dirty="0">
                <a:latin typeface="Calibri" panose="020F0502020204030204" pitchFamily="34" charset="0"/>
                <a:cs typeface="Calibri" panose="020F0502020204030204" pitchFamily="34" charset="0"/>
              </a:rPr>
            </a:br>
            <a:endParaRPr lang="de-DE"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DE" sz="2000" dirty="0">
                <a:latin typeface="Calibri" panose="020F0502020204030204" pitchFamily="34" charset="0"/>
                <a:cs typeface="Calibri" panose="020F0502020204030204" pitchFamily="34" charset="0"/>
              </a:rPr>
              <a:t>Dominante derzeitige soziale Konstruktion: Klimakatastrophe</a:t>
            </a:r>
            <a:br>
              <a:rPr lang="de-DE" sz="2000" dirty="0">
                <a:latin typeface="Calibri" panose="020F0502020204030204" pitchFamily="34" charset="0"/>
                <a:cs typeface="Calibri" panose="020F0502020204030204" pitchFamily="34" charset="0"/>
              </a:rPr>
            </a:br>
            <a:endParaRPr lang="de-DE"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DE" sz="2000" dirty="0" err="1">
                <a:latin typeface="Calibri" panose="020F0502020204030204" pitchFamily="34" charset="0"/>
                <a:cs typeface="Calibri" panose="020F0502020204030204" pitchFamily="34" charset="0"/>
              </a:rPr>
              <a:t>Skeptikerdiskurs</a:t>
            </a:r>
            <a:br>
              <a:rPr lang="de-DE" sz="2000" dirty="0">
                <a:latin typeface="Calibri" panose="020F0502020204030204" pitchFamily="34" charset="0"/>
                <a:cs typeface="Calibri" panose="020F0502020204030204" pitchFamily="34" charset="0"/>
              </a:rPr>
            </a:br>
            <a:endParaRPr lang="de-DE"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DE" sz="2000" dirty="0">
                <a:latin typeface="Calibri" panose="020F0502020204030204" pitchFamily="34" charset="0"/>
                <a:cs typeface="Calibri" panose="020F0502020204030204" pitchFamily="34" charset="0"/>
              </a:rPr>
              <a:t>Veraltete wissenschaftliche Konstruktion: Klimadeterminismus</a:t>
            </a:r>
            <a:br>
              <a:rPr lang="de-DE" sz="2000" dirty="0">
                <a:latin typeface="Calibri" panose="020F0502020204030204" pitchFamily="34" charset="0"/>
                <a:cs typeface="Calibri" panose="020F0502020204030204" pitchFamily="34" charset="0"/>
              </a:rPr>
            </a:br>
            <a:endParaRPr lang="de-DE"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DE" sz="2000" dirty="0">
                <a:latin typeface="Calibri" panose="020F0502020204030204" pitchFamily="34" charset="0"/>
                <a:cs typeface="Calibri" panose="020F0502020204030204" pitchFamily="34" charset="0"/>
              </a:rPr>
              <a:t>Kulturelle Konstruktion: Natur schlägt zurück</a:t>
            </a:r>
            <a:br>
              <a:rPr lang="de-DE" sz="2000" dirty="0">
                <a:latin typeface="Calibri" panose="020F0502020204030204" pitchFamily="34" charset="0"/>
                <a:cs typeface="Calibri" panose="020F0502020204030204" pitchFamily="34" charset="0"/>
              </a:rPr>
            </a:br>
            <a:endParaRPr lang="de-DE"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de-DE" sz="2000" dirty="0">
                <a:latin typeface="Calibri" panose="020F0502020204030204" pitchFamily="34" charset="0"/>
                <a:cs typeface="Calibri" panose="020F0502020204030204" pitchFamily="34" charset="0"/>
              </a:rPr>
              <a:t>weitere</a:t>
            </a:r>
          </a:p>
        </p:txBody>
      </p:sp>
    </p:spTree>
    <p:extLst>
      <p:ext uri="{BB962C8B-B14F-4D97-AF65-F5344CB8AC3E}">
        <p14:creationId xmlns:p14="http://schemas.microsoft.com/office/powerpoint/2010/main" val="3079811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95805" y="147465"/>
            <a:ext cx="8208912" cy="5693866"/>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Konkurrenz</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verschiedener</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Wissensansprüche</a:t>
            </a:r>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err="1">
                <a:latin typeface="Calibri" panose="020F0502020204030204" pitchFamily="34" charset="0"/>
                <a:cs typeface="Calibri" panose="020F0502020204030204" pitchFamily="34" charset="0"/>
              </a:rPr>
              <a:t>Derzeitige</a:t>
            </a:r>
            <a:r>
              <a:rPr lang="en-US" sz="2000"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wissenschaftliche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Konstruktion</a:t>
            </a:r>
            <a:endParaRPr lang="de-DE" sz="2000" dirty="0">
              <a:latin typeface="Calibri" panose="020F0502020204030204" pitchFamily="34" charset="0"/>
              <a:cs typeface="Calibri" panose="020F0502020204030204" pitchFamily="34" charset="0"/>
            </a:endParaRPr>
          </a:p>
          <a:p>
            <a:r>
              <a:rPr lang="de-DE" sz="2000" dirty="0">
                <a:latin typeface="Calibri" panose="020F0502020204030204" pitchFamily="34" charset="0"/>
                <a:cs typeface="Calibri" panose="020F0502020204030204" pitchFamily="34" charset="0"/>
              </a:rPr>
              <a:t>Vom Menschen ausgehende Prozesse beeinflussen das Klima – der Mensch verändert das globale Klima. Das Klima, das ist die Statistik des Wetters. Die Häufigkeitsverteilungen der Temperatur verschieben sich derzeit und in der absehbaren Zukunft fortgesetzt an fast allen Orten hin zu größerer Wärme; der Meeresspiegel steigt; die Regenmengen verändern sich. Auch einige extreme Wetterereignisse, wie etwa Starkniederschläge im Westwindgürtel der mittleren Breiten, werden sich in Häufigkeit und Intensität in Zukunft verändern. Diese Veränderungen sind verursacht vor allem durch die Freisetzung von Treibhausgasen, also insbesondere Kohlendioxid  und Methan. </a:t>
            </a:r>
          </a:p>
          <a:p>
            <a:r>
              <a:rPr lang="de-DE" sz="2000" dirty="0">
                <a:latin typeface="Calibri" panose="020F0502020204030204" pitchFamily="34" charset="0"/>
                <a:cs typeface="Calibri" panose="020F0502020204030204" pitchFamily="34" charset="0"/>
              </a:rPr>
              <a:t>Dies wissenschaftliche</a:t>
            </a:r>
            <a:r>
              <a:rPr lang="de-DE" sz="2000" i="1" dirty="0">
                <a:latin typeface="Calibri" panose="020F0502020204030204" pitchFamily="34" charset="0"/>
                <a:cs typeface="Calibri" panose="020F0502020204030204" pitchFamily="34" charset="0"/>
              </a:rPr>
              <a:t> </a:t>
            </a:r>
            <a:r>
              <a:rPr lang="de-DE" sz="2000" dirty="0">
                <a:latin typeface="Calibri" panose="020F0502020204030204" pitchFamily="34" charset="0"/>
                <a:cs typeface="Calibri" panose="020F0502020204030204" pitchFamily="34" charset="0"/>
              </a:rPr>
              <a:t>Konstrukt des menschgemachten Klimawandels findet breite Unterstützung in den einschlägigen wissenschaftlichen Kreisen und wird insbesondere durch die kollektive Anstrengung des UNO-Klimarats „IPCC“ formuliert.</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A47F12-EEA9-4877-92B2-704A7132FFC6}"/>
              </a:ext>
            </a:extLst>
          </p:cNvPr>
          <p:cNvSpPr>
            <a:spLocks noGrp="1"/>
          </p:cNvSpPr>
          <p:nvPr>
            <p:ph type="title"/>
          </p:nvPr>
        </p:nvSpPr>
        <p:spPr>
          <a:xfrm>
            <a:off x="470452" y="143841"/>
            <a:ext cx="6864626" cy="1325563"/>
          </a:xfrm>
        </p:spPr>
        <p:txBody>
          <a:bodyPr>
            <a:normAutofit/>
          </a:bodyPr>
          <a:lstStyle/>
          <a:p>
            <a:r>
              <a:rPr lang="en-US" sz="3600" b="1" dirty="0" err="1"/>
              <a:t>Klimawandel</a:t>
            </a:r>
            <a:r>
              <a:rPr lang="en-US" sz="3600" b="1" dirty="0"/>
              <a:t> </a:t>
            </a:r>
            <a:r>
              <a:rPr lang="en-US" sz="3600" b="1" dirty="0" err="1"/>
              <a:t>ist</a:t>
            </a:r>
            <a:r>
              <a:rPr lang="en-US" sz="3600" b="1" dirty="0"/>
              <a:t> </a:t>
            </a:r>
            <a:r>
              <a:rPr lang="en-US" sz="3600" b="1" dirty="0" err="1"/>
              <a:t>weitgehend</a:t>
            </a:r>
            <a:r>
              <a:rPr lang="en-US" sz="3600" b="1" dirty="0"/>
              <a:t> </a:t>
            </a:r>
            <a:r>
              <a:rPr lang="en-US" sz="3600" b="1" dirty="0" err="1"/>
              <a:t>menschgemacht</a:t>
            </a:r>
            <a:endParaRPr lang="en-US" sz="3600" b="1" dirty="0"/>
          </a:p>
        </p:txBody>
      </p:sp>
      <p:sp>
        <p:nvSpPr>
          <p:cNvPr id="3" name="Inhaltsplatzhalter 2">
            <a:extLst>
              <a:ext uri="{FF2B5EF4-FFF2-40B4-BE49-F238E27FC236}">
                <a16:creationId xmlns:a16="http://schemas.microsoft.com/office/drawing/2014/main" id="{A1E244B5-1D35-4484-968E-CB1E566E0554}"/>
              </a:ext>
            </a:extLst>
          </p:cNvPr>
          <p:cNvSpPr>
            <a:spLocks noGrp="1"/>
          </p:cNvSpPr>
          <p:nvPr>
            <p:ph idx="1"/>
          </p:nvPr>
        </p:nvSpPr>
        <p:spPr>
          <a:xfrm>
            <a:off x="470452" y="1591036"/>
            <a:ext cx="6864626" cy="4645283"/>
          </a:xfrm>
        </p:spPr>
        <p:txBody>
          <a:bodyPr>
            <a:normAutofit/>
          </a:bodyPr>
          <a:lstStyle/>
          <a:p>
            <a:r>
              <a:rPr lang="de-DE" sz="1800" dirty="0"/>
              <a:t>Aussagen im Rahmen des IPCC-Prozesses qualitätsgesichert.</a:t>
            </a:r>
          </a:p>
          <a:p>
            <a:r>
              <a:rPr lang="de-DE" sz="1800" dirty="0"/>
              <a:t>Aussagen teilweise durch eigene Arbeiten bestätigt.</a:t>
            </a:r>
          </a:p>
          <a:p>
            <a:pPr marL="0" indent="0">
              <a:buNone/>
            </a:pPr>
            <a:endParaRPr lang="de-DE" sz="1800" dirty="0"/>
          </a:p>
          <a:p>
            <a:pPr marL="514350" indent="-514350">
              <a:buFont typeface="+mj-lt"/>
              <a:buAutoNum type="arabicPeriod"/>
            </a:pPr>
            <a:r>
              <a:rPr lang="de-DE" sz="1800" dirty="0"/>
              <a:t>Das Klima ändert sich hin zu wärmeren Bedingungen, global aber auch lokal.</a:t>
            </a:r>
          </a:p>
          <a:p>
            <a:pPr marL="514350" indent="-514350">
              <a:buFont typeface="+mj-lt"/>
              <a:buAutoNum type="arabicPeriod"/>
            </a:pPr>
            <a:r>
              <a:rPr lang="de-DE" sz="1800" dirty="0"/>
              <a:t>Die Geschwindigkeit dieser Änderung liegt </a:t>
            </a:r>
            <a:r>
              <a:rPr lang="de-DE" sz="1800" b="1" dirty="0"/>
              <a:t>nicht </a:t>
            </a:r>
            <a:r>
              <a:rPr lang="de-DE" sz="1800" dirty="0"/>
              <a:t>im Rahmen der natürlichen Schwankungen („Detektion“), muss also zumindest teilweise durch externe Faktoren verursacht sein.</a:t>
            </a:r>
          </a:p>
          <a:p>
            <a:pPr marL="514350" indent="-514350">
              <a:buFont typeface="+mj-lt"/>
              <a:buAutoNum type="arabicPeriod"/>
            </a:pPr>
            <a:r>
              <a:rPr lang="de-DE" sz="1800" dirty="0"/>
              <a:t>Im Rahmen unseres derzeitigen Wissens können wir diesen Wandel nur erklären, wenn wir die sich derzeit ständig erhöhenden Treibhausgaskonzentrationen in der Atmosphäre als dominante Ursache ansetzen („Attribution“).</a:t>
            </a:r>
          </a:p>
          <a:p>
            <a:pPr marL="514350" indent="-514350">
              <a:buFont typeface="+mj-lt"/>
              <a:buAutoNum type="arabicPeriod"/>
            </a:pPr>
            <a:r>
              <a:rPr lang="de-DE" sz="1800" dirty="0"/>
              <a:t>Die Erhöhung der Konzentration von Treibhausgasen ist auf die anhaltende Freisetzung dieser Substanzen durch menschliches Tun zurückzuführen. Sie kann daher prinzipiell gesteuert werden.</a:t>
            </a:r>
          </a:p>
        </p:txBody>
      </p:sp>
      <p:pic>
        <p:nvPicPr>
          <p:cNvPr id="4" name="Grafik 3">
            <a:extLst>
              <a:ext uri="{FF2B5EF4-FFF2-40B4-BE49-F238E27FC236}">
                <a16:creationId xmlns:a16="http://schemas.microsoft.com/office/drawing/2014/main" id="{E20B5ADA-5599-458C-9B75-8DDDC904A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2699" y="347857"/>
            <a:ext cx="963888" cy="867499"/>
          </a:xfrm>
          <a:prstGeom prst="rect">
            <a:avLst/>
          </a:prstGeom>
        </p:spPr>
      </p:pic>
      <p:sp>
        <p:nvSpPr>
          <p:cNvPr id="5" name="Fußzeilenplatzhalter 4">
            <a:extLst>
              <a:ext uri="{FF2B5EF4-FFF2-40B4-BE49-F238E27FC236}">
                <a16:creationId xmlns:a16="http://schemas.microsoft.com/office/drawing/2014/main" id="{B13EE982-1261-44E8-BC44-E80A04747DD3}"/>
              </a:ext>
            </a:extLst>
          </p:cNvPr>
          <p:cNvSpPr>
            <a:spLocks noGrp="1"/>
          </p:cNvSpPr>
          <p:nvPr>
            <p:ph type="ftr" sz="quarter" idx="11"/>
          </p:nvPr>
        </p:nvSpPr>
        <p:spPr/>
        <p:txBody>
          <a:bodyPr/>
          <a:lstStyle/>
          <a:p>
            <a:r>
              <a:rPr lang="en-US"/>
              <a:t>Teltow</a:t>
            </a:r>
          </a:p>
        </p:txBody>
      </p:sp>
      <p:sp>
        <p:nvSpPr>
          <p:cNvPr id="6" name="Foliennummernplatzhalter 5">
            <a:extLst>
              <a:ext uri="{FF2B5EF4-FFF2-40B4-BE49-F238E27FC236}">
                <a16:creationId xmlns:a16="http://schemas.microsoft.com/office/drawing/2014/main" id="{F3894BF7-50DF-405D-8161-579D7B5C4EC4}"/>
              </a:ext>
            </a:extLst>
          </p:cNvPr>
          <p:cNvSpPr>
            <a:spLocks noGrp="1"/>
          </p:cNvSpPr>
          <p:nvPr>
            <p:ph type="sldNum" sz="quarter" idx="12"/>
          </p:nvPr>
        </p:nvSpPr>
        <p:spPr/>
        <p:txBody>
          <a:bodyPr/>
          <a:lstStyle/>
          <a:p>
            <a:fld id="{E0A0AE6A-7158-4DD3-9140-58D5CDFD4F47}" type="slidenum">
              <a:rPr lang="en-US" smtClean="0"/>
              <a:t>3</a:t>
            </a:fld>
            <a:endParaRPr lang="en-US"/>
          </a:p>
        </p:txBody>
      </p:sp>
      <p:sp>
        <p:nvSpPr>
          <p:cNvPr id="7" name="Datumsplatzhalter 6">
            <a:extLst>
              <a:ext uri="{FF2B5EF4-FFF2-40B4-BE49-F238E27FC236}">
                <a16:creationId xmlns:a16="http://schemas.microsoft.com/office/drawing/2014/main" id="{BD525844-77A9-4905-8364-12401288C2B3}"/>
              </a:ext>
            </a:extLst>
          </p:cNvPr>
          <p:cNvSpPr>
            <a:spLocks noGrp="1"/>
          </p:cNvSpPr>
          <p:nvPr>
            <p:ph type="dt" sz="half" idx="10"/>
          </p:nvPr>
        </p:nvSpPr>
        <p:spPr/>
        <p:txBody>
          <a:bodyPr/>
          <a:lstStyle/>
          <a:p>
            <a:r>
              <a:rPr lang="de-DE"/>
              <a:t>12. Mai 2026</a:t>
            </a:r>
            <a:endParaRPr lang="en-US"/>
          </a:p>
        </p:txBody>
      </p:sp>
      <p:sp>
        <p:nvSpPr>
          <p:cNvPr id="8" name="Text Box 4">
            <a:extLst>
              <a:ext uri="{FF2B5EF4-FFF2-40B4-BE49-F238E27FC236}">
                <a16:creationId xmlns:a16="http://schemas.microsoft.com/office/drawing/2014/main" id="{1894B576-4B52-BCA8-5A5A-1DFAEA8D0BE9}"/>
              </a:ext>
            </a:extLst>
          </p:cNvPr>
          <p:cNvSpPr txBox="1">
            <a:spLocks noChangeArrowheads="1"/>
          </p:cNvSpPr>
          <p:nvPr/>
        </p:nvSpPr>
        <p:spPr bwMode="auto">
          <a:xfrm>
            <a:off x="7318513" y="338193"/>
            <a:ext cx="4757537" cy="1754326"/>
          </a:xfrm>
          <a:prstGeom prst="rect">
            <a:avLst/>
          </a:prstGeom>
          <a:solidFill>
            <a:schemeClr val="bg1"/>
          </a:solidFill>
          <a:ln>
            <a:noFill/>
          </a:ln>
          <a:effec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de-DE" altLang="en-US" dirty="0">
                <a:latin typeface="+mn-lt"/>
                <a:cs typeface="Arial" panose="020B0604020202020204" pitchFamily="34" charset="0"/>
              </a:rPr>
              <a:t>Die IPCC (“Klimarat der UNO”) Berichte stellen das gegenwärtige Wissen über Klima, Klimadynamik, Klimawandel und Klimawirkung zusammen. Dieses Wissen wird synthetisiert aus wissenschaftlich legitimen Veröffentlichungen, insbesondere wissenschaftlichen Zeitschriften.</a:t>
            </a:r>
          </a:p>
        </p:txBody>
      </p:sp>
      <p:pic>
        <p:nvPicPr>
          <p:cNvPr id="9" name="Grafik 8">
            <a:extLst>
              <a:ext uri="{FF2B5EF4-FFF2-40B4-BE49-F238E27FC236}">
                <a16:creationId xmlns:a16="http://schemas.microsoft.com/office/drawing/2014/main" id="{714088E8-0953-4487-3AA5-11F011A83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513" y="2261403"/>
            <a:ext cx="1561737" cy="2001449"/>
          </a:xfrm>
          <a:prstGeom prst="rect">
            <a:avLst/>
          </a:prstGeom>
        </p:spPr>
      </p:pic>
      <p:pic>
        <p:nvPicPr>
          <p:cNvPr id="10" name="Grafik 9">
            <a:extLst>
              <a:ext uri="{FF2B5EF4-FFF2-40B4-BE49-F238E27FC236}">
                <a16:creationId xmlns:a16="http://schemas.microsoft.com/office/drawing/2014/main" id="{C1BAA0C0-AE92-CF74-4B4E-D6214E3282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8713" y="2278584"/>
            <a:ext cx="1533700" cy="1984268"/>
          </a:xfrm>
          <a:prstGeom prst="rect">
            <a:avLst/>
          </a:prstGeom>
        </p:spPr>
      </p:pic>
      <p:sp>
        <p:nvSpPr>
          <p:cNvPr id="11" name="Foliennummernplatzhalter 1">
            <a:extLst>
              <a:ext uri="{FF2B5EF4-FFF2-40B4-BE49-F238E27FC236}">
                <a16:creationId xmlns:a16="http://schemas.microsoft.com/office/drawing/2014/main" id="{75A97ACF-40CE-9979-EB5F-331214E50E5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E1CA1D-BA26-442B-B34F-5A52C36AC59C}" type="slidenum">
              <a:rPr lang="de-DE" smtClean="0"/>
              <a:pPr/>
              <a:t>3</a:t>
            </a:fld>
            <a:endParaRPr lang="de-DE"/>
          </a:p>
        </p:txBody>
      </p:sp>
      <p:sp>
        <p:nvSpPr>
          <p:cNvPr id="12" name="Textfeld 11">
            <a:extLst>
              <a:ext uri="{FF2B5EF4-FFF2-40B4-BE49-F238E27FC236}">
                <a16:creationId xmlns:a16="http://schemas.microsoft.com/office/drawing/2014/main" id="{3DF18AFC-DE8E-F34E-27DB-C7B09F9186BC}"/>
              </a:ext>
            </a:extLst>
          </p:cNvPr>
          <p:cNvSpPr txBox="1"/>
          <p:nvPr/>
        </p:nvSpPr>
        <p:spPr>
          <a:xfrm>
            <a:off x="7318513" y="4365703"/>
            <a:ext cx="4757536" cy="2057682"/>
          </a:xfrm>
          <a:prstGeom prst="rect">
            <a:avLst/>
          </a:prstGeom>
          <a:solidFill>
            <a:schemeClr val="bg1"/>
          </a:solidFill>
        </p:spPr>
        <p:txBody>
          <a:bodyPr wrap="square" rtlCol="0">
            <a:spAutoFit/>
          </a:bodyPr>
          <a:lstStyle/>
          <a:p>
            <a:r>
              <a:rPr lang="de-DE" dirty="0"/>
              <a:t>Der letzte umfassende IPCC Bericht von 2021 ist der sechste („AR6“). – Die Szenarien für die möglichen zukünftigen Entwicklungen haben sich nicht wesentlich gegenüber jenen in früheren Berichten verändert – abgesehen von der Einschätzung zum Meeresspiegelanstieg. Aber viele Details sind hinzugekommen. </a:t>
            </a:r>
          </a:p>
        </p:txBody>
      </p:sp>
      <p:pic>
        <p:nvPicPr>
          <p:cNvPr id="15" name="Picture 2" descr="IPCC's Sixth Assessment Report (AR6) | PAGES">
            <a:extLst>
              <a:ext uri="{FF2B5EF4-FFF2-40B4-BE49-F238E27FC236}">
                <a16:creationId xmlns:a16="http://schemas.microsoft.com/office/drawing/2014/main" id="{424CBEEA-BB98-9653-F154-15641ED3B8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12949" y="2261403"/>
            <a:ext cx="1563100" cy="1984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434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79781" y="418052"/>
            <a:ext cx="8208912" cy="5816977"/>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Konkurrenz</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verschiedener</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Wissensansprüche</a:t>
            </a:r>
            <a:endParaRPr lang="en-US" sz="32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err="1">
                <a:latin typeface="Calibri" panose="020F0502020204030204" pitchFamily="34" charset="0"/>
                <a:cs typeface="Calibri" panose="020F0502020204030204" pitchFamily="34" charset="0"/>
              </a:rPr>
              <a:t>Dominante</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derzeitige</a:t>
            </a:r>
            <a:r>
              <a:rPr lang="en-US" sz="2000"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soziale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Konstruktion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Klimakatastrophe</a:t>
            </a: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de-DE" sz="2000" dirty="0">
              <a:latin typeface="Calibri" panose="020F0502020204030204" pitchFamily="34" charset="0"/>
              <a:cs typeface="Calibri" panose="020F0502020204030204" pitchFamily="34" charset="0"/>
            </a:endParaRPr>
          </a:p>
          <a:p>
            <a:r>
              <a:rPr lang="de-DE" sz="2000" dirty="0">
                <a:latin typeface="Calibri" panose="020F0502020204030204" pitchFamily="34" charset="0"/>
                <a:cs typeface="Calibri" panose="020F0502020204030204" pitchFamily="34" charset="0"/>
              </a:rPr>
              <a:t>Das Klima ändert sich als Folge menschlichen Tuns, auch z. B. durch Entwaldung. Das Wetter ist weniger zuverlässig als früher, die Jahreszeiten sind unregelmäßiger, die Stürme gewaltiger. Die Wetterextreme nehmen katastrophale, vorher nie gewesene Formen an.</a:t>
            </a:r>
          </a:p>
          <a:p>
            <a:endParaRPr lang="de-DE" sz="2000" dirty="0">
              <a:latin typeface="Calibri" panose="020F0502020204030204" pitchFamily="34" charset="0"/>
              <a:cs typeface="Calibri" panose="020F0502020204030204" pitchFamily="34" charset="0"/>
            </a:endParaRPr>
          </a:p>
          <a:p>
            <a:r>
              <a:rPr lang="de-DE" sz="2000" dirty="0">
                <a:latin typeface="Calibri" panose="020F0502020204030204" pitchFamily="34" charset="0"/>
                <a:cs typeface="Calibri" panose="020F0502020204030204" pitchFamily="34" charset="0"/>
              </a:rPr>
              <a:t>Fragt man nach der Ursache, so stößt man auf „menschliche Gier“ und „Dummheit“ als Antwort. Das sei der Mechanismus der Gerechtigkeit, der Rache der Natur, die zurückschlägt. Manchmal ist dann auch von Gott selbst die Rede.</a:t>
            </a:r>
          </a:p>
          <a:p>
            <a:endParaRPr lang="de-DE" sz="2000" dirty="0">
              <a:latin typeface="Calibri" panose="020F0502020204030204" pitchFamily="34" charset="0"/>
              <a:cs typeface="Calibri" panose="020F0502020204030204" pitchFamily="34" charset="0"/>
            </a:endParaRPr>
          </a:p>
          <a:p>
            <a:r>
              <a:rPr lang="de-DE" sz="2000" dirty="0">
                <a:latin typeface="Calibri" panose="020F0502020204030204" pitchFamily="34" charset="0"/>
                <a:cs typeface="Calibri" panose="020F0502020204030204" pitchFamily="34" charset="0"/>
              </a:rPr>
              <a:t>Die Klimakatastrophe kann durch Einhalten des 2 Grad Zieles abgewendet werden, wobei das Engagement des Einzelnen (Verzicht auf Flugreisen, Nutzung des Fahrrads) einen signifikanten Beitrag darstellt.</a:t>
            </a:r>
            <a:endParaRPr lang="en-US" sz="2000" dirty="0">
              <a:latin typeface="Calibri" panose="020F0502020204030204" pitchFamily="34" charset="0"/>
              <a:cs typeface="Calibri" panose="020F0502020204030204" pitchFamily="34" charset="0"/>
            </a:endParaRPr>
          </a:p>
          <a:p>
            <a:endParaRPr lang="de-DE"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0184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335765" y="604664"/>
            <a:ext cx="8208912" cy="5201424"/>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Konkurrenz</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verschiedener</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Wissensansprüche</a:t>
            </a:r>
            <a:endParaRPr lang="en-US" sz="3200"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err="1">
                <a:latin typeface="Calibri" panose="020F0502020204030204" pitchFamily="34" charset="0"/>
                <a:cs typeface="Calibri" panose="020F0502020204030204" pitchFamily="34" charset="0"/>
              </a:rPr>
              <a:t>Skeptikerdiskurs</a:t>
            </a: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de-DE" sz="2000" dirty="0">
              <a:latin typeface="Calibri" panose="020F0502020204030204" pitchFamily="34" charset="0"/>
              <a:cs typeface="Calibri" panose="020F0502020204030204" pitchFamily="34" charset="0"/>
            </a:endParaRPr>
          </a:p>
          <a:p>
            <a:r>
              <a:rPr lang="de-DE" sz="2000" dirty="0">
                <a:latin typeface="Calibri" panose="020F0502020204030204" pitchFamily="34" charset="0"/>
                <a:cs typeface="Calibri" panose="020F0502020204030204" pitchFamily="34" charset="0"/>
              </a:rPr>
              <a:t>Vorstellungen, wonach die vorherrschende Erklärung zum menschgemachten Klimawandel und die dominanten politischen „Lösungsvorschlägen“ falsch sind, sind mannigfaltig. Einerseits gibt es Behauptungen, dass die Konzentration der Treibhausgase nicht aufgrund menschlichen Tuns ansteigt,  oder dass die erwartete Wirkung davon deutlich überhöht sei, oder dass die Folgen des Klimawandels positiv oder zumindest kaum negativ zu sehen sind </a:t>
            </a:r>
            <a:r>
              <a:rPr lang="de-DE" sz="2000" dirty="0" err="1">
                <a:latin typeface="Calibri" panose="020F0502020204030204" pitchFamily="34" charset="0"/>
                <a:cs typeface="Calibri" panose="020F0502020204030204" pitchFamily="34" charset="0"/>
              </a:rPr>
              <a:t>u.ä.</a:t>
            </a:r>
            <a:r>
              <a:rPr lang="de-DE" sz="2000" dirty="0">
                <a:latin typeface="Calibri" panose="020F0502020204030204" pitchFamily="34" charset="0"/>
                <a:cs typeface="Calibri" panose="020F0502020204030204" pitchFamily="34" charset="0"/>
              </a:rPr>
              <a:t>. </a:t>
            </a:r>
          </a:p>
          <a:p>
            <a:endParaRPr lang="de-DE" sz="2000" dirty="0">
              <a:latin typeface="Calibri" panose="020F0502020204030204" pitchFamily="34" charset="0"/>
              <a:cs typeface="Calibri" panose="020F0502020204030204" pitchFamily="34" charset="0"/>
            </a:endParaRPr>
          </a:p>
          <a:p>
            <a:r>
              <a:rPr lang="de-DE" sz="2000" dirty="0">
                <a:latin typeface="Calibri" panose="020F0502020204030204" pitchFamily="34" charset="0"/>
                <a:cs typeface="Calibri" panose="020F0502020204030204" pitchFamily="34" charset="0"/>
              </a:rPr>
              <a:t>Gemeinsam ist diesen Erklärungen, dass Maßnahmen zur Minderung der Emissionen als zumindest derzeit nicht erforderlich und zielführend angesehen werden, und vielmehr einer schleichenden Sozialisierung und Disziplinierung der Gesellschaft dienen.</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6795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98442" y="613994"/>
            <a:ext cx="8208912" cy="5386090"/>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Konkurrenz</a:t>
            </a:r>
            <a:r>
              <a:rPr lang="en-US" sz="3200" dirty="0"/>
              <a:t> </a:t>
            </a:r>
            <a:r>
              <a:rPr lang="en-US" sz="3200" dirty="0" err="1">
                <a:latin typeface="Calibri" panose="020F0502020204030204" pitchFamily="34" charset="0"/>
                <a:cs typeface="Calibri" panose="020F0502020204030204" pitchFamily="34" charset="0"/>
              </a:rPr>
              <a:t>verschiedener</a:t>
            </a:r>
            <a:r>
              <a:rPr lang="en-US" sz="3200" dirty="0"/>
              <a:t> </a:t>
            </a:r>
            <a:r>
              <a:rPr lang="en-US" sz="3200" dirty="0" err="1"/>
              <a:t>Wissensansprüche</a:t>
            </a:r>
            <a:endParaRPr lang="en-US" sz="3200" dirty="0"/>
          </a:p>
          <a:p>
            <a:endParaRPr lang="en-US" sz="3200" dirty="0"/>
          </a:p>
          <a:p>
            <a:pPr marL="342900" indent="-342900">
              <a:buFont typeface="Arial" panose="020B0604020202020204" pitchFamily="34" charset="0"/>
              <a:buChar char="•"/>
            </a:pPr>
            <a:r>
              <a:rPr lang="en-US" sz="2000" dirty="0" err="1"/>
              <a:t>Veraltete</a:t>
            </a:r>
            <a:r>
              <a:rPr lang="en-US" sz="2000" dirty="0"/>
              <a:t> </a:t>
            </a:r>
            <a:r>
              <a:rPr lang="en-US" sz="2000" dirty="0" err="1"/>
              <a:t>wissenschaftliche</a:t>
            </a:r>
            <a:r>
              <a:rPr lang="en-US" sz="2000" dirty="0"/>
              <a:t> </a:t>
            </a:r>
            <a:r>
              <a:rPr lang="en-US" sz="2000" dirty="0" err="1"/>
              <a:t>Konstruktion</a:t>
            </a:r>
            <a:r>
              <a:rPr lang="en-US" sz="2000" dirty="0"/>
              <a:t>: </a:t>
            </a:r>
            <a:r>
              <a:rPr lang="en-US" sz="2000" dirty="0" err="1"/>
              <a:t>Klimadeterminismus</a:t>
            </a:r>
            <a:endParaRPr lang="en-US" sz="2000" dirty="0"/>
          </a:p>
          <a:p>
            <a:pPr marL="342900" indent="-342900">
              <a:buFont typeface="Arial" panose="020B0604020202020204" pitchFamily="34" charset="0"/>
              <a:buChar char="•"/>
            </a:pPr>
            <a:endParaRPr lang="de-DE" sz="2000" dirty="0"/>
          </a:p>
          <a:p>
            <a:r>
              <a:rPr lang="de-DE" sz="2000" dirty="0"/>
              <a:t>Der Klimadeterminismus beschreibt das Klima als wesentlichen Faktor für die </a:t>
            </a:r>
            <a:r>
              <a:rPr lang="de-DE" sz="2000" dirty="0" err="1"/>
              <a:t>Entwicklung,und</a:t>
            </a:r>
            <a:r>
              <a:rPr lang="de-DE" sz="2000" dirty="0"/>
              <a:t> den Fall von Zivilisationen, für die Überlegenheit von gewissen Weltregionen über andere, für Kriminalität, Gewalt, Lernfähigkeit, Bibliotheksnutzung, Aktienkurse und vieles andere mehr. Diese Sichtweise stand im direkten Zusammenhang mit der Begründung für Kolonialismus, und ist implizit in vielen heutigen Szenarien über die Folgen des menschgemachten Klimawandels enthalten. </a:t>
            </a:r>
          </a:p>
          <a:p>
            <a:endParaRPr lang="de-DE" sz="2000" dirty="0"/>
          </a:p>
          <a:p>
            <a:r>
              <a:rPr lang="de-DE" sz="2000" dirty="0"/>
              <a:t>Ein wesentlicher Aspekt ist die Forderung, dass Menschen mit ihrem Klima in Harmonie leben, dass daher jede Störung des Klimas zu ernsthaften Störungen im Leben der Menschen  und im Erfolg der Zivilisationen haben muss</a:t>
            </a:r>
            <a:r>
              <a:rPr lang="en-US" sz="2000" dirty="0"/>
              <a:t>.</a:t>
            </a:r>
          </a:p>
        </p:txBody>
      </p:sp>
    </p:spTree>
    <p:extLst>
      <p:ext uri="{BB962C8B-B14F-4D97-AF65-F5344CB8AC3E}">
        <p14:creationId xmlns:p14="http://schemas.microsoft.com/office/powerpoint/2010/main" val="1902854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30491" y="623326"/>
            <a:ext cx="8208912" cy="4585871"/>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Konkurrenz</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verschiedener</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Wissensansprüche</a:t>
            </a:r>
            <a:endParaRPr lang="en-US" sz="3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b="1" dirty="0" err="1">
                <a:latin typeface="Calibri" panose="020F0502020204030204" pitchFamily="34" charset="0"/>
                <a:cs typeface="Calibri" panose="020F0502020204030204" pitchFamily="34" charset="0"/>
              </a:rPr>
              <a:t>Kulturelle</a:t>
            </a:r>
            <a:r>
              <a:rPr lang="en-US" sz="2000" b="1" dirty="0">
                <a:latin typeface="Calibri" panose="020F0502020204030204" pitchFamily="34" charset="0"/>
                <a:cs typeface="Calibri" panose="020F0502020204030204" pitchFamily="34" charset="0"/>
              </a:rPr>
              <a:t> </a:t>
            </a:r>
            <a:r>
              <a:rPr lang="en-US" sz="2000" b="1" dirty="0" err="1">
                <a:latin typeface="Calibri" panose="020F0502020204030204" pitchFamily="34" charset="0"/>
                <a:cs typeface="Calibri" panose="020F0502020204030204" pitchFamily="34" charset="0"/>
              </a:rPr>
              <a:t>Konstruktion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Natur</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schlägt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zurück</a:t>
            </a: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de-DE" sz="2000" dirty="0">
              <a:latin typeface="Calibri" panose="020F0502020204030204" pitchFamily="34" charset="0"/>
              <a:cs typeface="Calibri" panose="020F0502020204030204" pitchFamily="34" charset="0"/>
            </a:endParaRPr>
          </a:p>
          <a:p>
            <a:r>
              <a:rPr lang="de-DE" sz="2000" dirty="0">
                <a:latin typeface="Calibri" panose="020F0502020204030204" pitchFamily="34" charset="0"/>
                <a:cs typeface="Calibri" panose="020F0502020204030204" pitchFamily="34" charset="0"/>
              </a:rPr>
              <a:t>Historisch sehr alt ist die Vorstellung,  dass höhere Kräfte das Klima nutzen, um eine sündige Gesellschaft zu bestrafen, und so ein gottgefälliges / umweltgefälliges Leben anzumahnen. Katastrophen spielen in diesem Zusammenhang eine konstruktive Rolle.</a:t>
            </a:r>
          </a:p>
          <a:p>
            <a:endParaRPr lang="de-DE" sz="2000" dirty="0">
              <a:latin typeface="Calibri" panose="020F0502020204030204" pitchFamily="34" charset="0"/>
              <a:cs typeface="Calibri" panose="020F0502020204030204" pitchFamily="34" charset="0"/>
            </a:endParaRPr>
          </a:p>
          <a:p>
            <a:r>
              <a:rPr lang="de-DE" sz="2000" dirty="0">
                <a:latin typeface="Calibri" panose="020F0502020204030204" pitchFamily="34" charset="0"/>
                <a:cs typeface="Calibri" panose="020F0502020204030204" pitchFamily="34" charset="0"/>
              </a:rPr>
              <a:t>Die Natur wird zum Anzeiger des Umfangs und der Intensität des sündigen Verhaltens.</a:t>
            </a:r>
          </a:p>
          <a:p>
            <a:endParaRPr lang="de-DE" sz="2000" dirty="0">
              <a:latin typeface="Calibri" panose="020F0502020204030204" pitchFamily="34" charset="0"/>
              <a:cs typeface="Calibri" panose="020F0502020204030204" pitchFamily="34" charset="0"/>
            </a:endParaRPr>
          </a:p>
          <a:p>
            <a:r>
              <a:rPr lang="de-DE" sz="2000" dirty="0">
                <a:latin typeface="Calibri" panose="020F0502020204030204" pitchFamily="34" charset="0"/>
                <a:cs typeface="Calibri" panose="020F0502020204030204" pitchFamily="34" charset="0"/>
              </a:rPr>
              <a:t>Ursprünglich waren Gottheiten dien höheren Kräfte, heute ist es „die Umwelt“.</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0149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5D07F0-F908-4656-8D97-66A4D1953AAE}"/>
              </a:ext>
            </a:extLst>
          </p:cNvPr>
          <p:cNvSpPr>
            <a:spLocks noGrp="1"/>
          </p:cNvSpPr>
          <p:nvPr>
            <p:ph type="title"/>
          </p:nvPr>
        </p:nvSpPr>
        <p:spPr>
          <a:xfrm>
            <a:off x="516404" y="628268"/>
            <a:ext cx="7193499" cy="707157"/>
          </a:xfrm>
        </p:spPr>
        <p:txBody>
          <a:bodyPr>
            <a:normAutofit fontScale="90000"/>
          </a:bodyPr>
          <a:lstStyle/>
          <a:p>
            <a:r>
              <a:rPr lang="de-DE" b="1" dirty="0">
                <a:latin typeface="+mn-lt"/>
              </a:rPr>
              <a:t>“Klimafalle”:</a:t>
            </a:r>
            <a:br>
              <a:rPr lang="de-DE" b="1" dirty="0">
                <a:latin typeface="+mn-lt"/>
              </a:rPr>
            </a:br>
            <a:r>
              <a:rPr lang="de-DE" b="1" dirty="0">
                <a:latin typeface="+mn-lt"/>
              </a:rPr>
              <a:t>Probleme mit dem Wissen</a:t>
            </a:r>
          </a:p>
        </p:txBody>
      </p:sp>
      <p:sp>
        <p:nvSpPr>
          <p:cNvPr id="3" name="Inhaltsplatzhalter 2">
            <a:extLst>
              <a:ext uri="{FF2B5EF4-FFF2-40B4-BE49-F238E27FC236}">
                <a16:creationId xmlns:a16="http://schemas.microsoft.com/office/drawing/2014/main" id="{0467BCC7-62E0-46C1-B66D-85F1AC54D82B}"/>
              </a:ext>
            </a:extLst>
          </p:cNvPr>
          <p:cNvSpPr>
            <a:spLocks noGrp="1"/>
          </p:cNvSpPr>
          <p:nvPr>
            <p:ph idx="1"/>
          </p:nvPr>
        </p:nvSpPr>
        <p:spPr>
          <a:xfrm>
            <a:off x="499959" y="1841956"/>
            <a:ext cx="7209945" cy="4558843"/>
          </a:xfrm>
        </p:spPr>
        <p:txBody>
          <a:bodyPr>
            <a:normAutofit/>
          </a:bodyPr>
          <a:lstStyle/>
          <a:p>
            <a:pPr>
              <a:lnSpc>
                <a:spcPct val="100000"/>
              </a:lnSpc>
            </a:pPr>
            <a:r>
              <a:rPr lang="de-DE" sz="1800" dirty="0"/>
              <a:t>Nachhaltiger Umgang mit der Ressource „wissenschaftliches Wissen“. </a:t>
            </a:r>
          </a:p>
          <a:p>
            <a:pPr>
              <a:lnSpc>
                <a:spcPct val="100000"/>
              </a:lnSpc>
            </a:pPr>
            <a:r>
              <a:rPr lang="de-DE" sz="1800" dirty="0"/>
              <a:t>Instrumentalisierung der Perspektiven nachteiliger, menschlich verursachter Klimaänderungen für politische und wirtschaftliche Zwecke.</a:t>
            </a:r>
          </a:p>
          <a:p>
            <a:pPr>
              <a:lnSpc>
                <a:spcPct val="100000"/>
              </a:lnSpc>
            </a:pPr>
            <a:r>
              <a:rPr lang="de-DE" sz="1800" dirty="0"/>
              <a:t>Die Autorität des wissenschaftlichen Wissens wird genutzt, um politisch opportune Aussagen in Wahrheiten zu transformieren, und so den politischen Prozeß auf die Frage der Umsetzung zu reduzieren (Entpolitisierung von Entscheidungen)</a:t>
            </a:r>
          </a:p>
          <a:p>
            <a:pPr>
              <a:lnSpc>
                <a:spcPct val="100000"/>
              </a:lnSpc>
            </a:pPr>
            <a:r>
              <a:rPr lang="de-DE" sz="1800" dirty="0"/>
              <a:t>Herabstufung anderer gesellschaftlicher Herausforderungen, da sie als Folge eines vorgeblichen Ursprungsproblems „Klimawandel“ verstanden werden.</a:t>
            </a:r>
          </a:p>
          <a:p>
            <a:pPr>
              <a:lnSpc>
                <a:spcPct val="100000"/>
              </a:lnSpc>
            </a:pPr>
            <a:r>
              <a:rPr lang="de-DE" sz="1800" dirty="0"/>
              <a:t>Wissenschaft wird „post-normal“, d.h. Wissenschaft gilt dann als „gut“, wenn sie die gesellschaftlich erwünschten („richtigen“) Schlüsse legitimiert, nicht wenn sie methodisch solide vorgeht.</a:t>
            </a:r>
          </a:p>
          <a:p>
            <a:pPr>
              <a:lnSpc>
                <a:spcPct val="100000"/>
              </a:lnSpc>
            </a:pPr>
            <a:endParaRPr lang="de-DE" sz="1800" dirty="0"/>
          </a:p>
          <a:p>
            <a:pPr>
              <a:lnSpc>
                <a:spcPct val="100000"/>
              </a:lnSpc>
            </a:pPr>
            <a:endParaRPr lang="de-DE" sz="1800" dirty="0"/>
          </a:p>
          <a:p>
            <a:pPr>
              <a:lnSpc>
                <a:spcPct val="100000"/>
              </a:lnSpc>
            </a:pPr>
            <a:endParaRPr lang="de-DE" sz="1800" dirty="0"/>
          </a:p>
        </p:txBody>
      </p:sp>
      <p:pic>
        <p:nvPicPr>
          <p:cNvPr id="6" name="Grafik 5">
            <a:extLst>
              <a:ext uri="{FF2B5EF4-FFF2-40B4-BE49-F238E27FC236}">
                <a16:creationId xmlns:a16="http://schemas.microsoft.com/office/drawing/2014/main" id="{4BA76F9D-CF65-4F1E-B1E6-59078EBD0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3826" y="289450"/>
            <a:ext cx="3817847" cy="6279099"/>
          </a:xfrm>
          <a:prstGeom prst="rect">
            <a:avLst/>
          </a:prstGeom>
        </p:spPr>
      </p:pic>
      <p:sp>
        <p:nvSpPr>
          <p:cNvPr id="4" name="Fußzeilenplatzhalter 3">
            <a:extLst>
              <a:ext uri="{FF2B5EF4-FFF2-40B4-BE49-F238E27FC236}">
                <a16:creationId xmlns:a16="http://schemas.microsoft.com/office/drawing/2014/main" id="{BAC3B93F-51F7-4F75-A1CC-732BD2A3777D}"/>
              </a:ext>
            </a:extLst>
          </p:cNvPr>
          <p:cNvSpPr>
            <a:spLocks noGrp="1"/>
          </p:cNvSpPr>
          <p:nvPr>
            <p:ph type="ftr" sz="quarter" idx="11"/>
          </p:nvPr>
        </p:nvSpPr>
        <p:spPr/>
        <p:txBody>
          <a:bodyPr/>
          <a:lstStyle/>
          <a:p>
            <a:r>
              <a:rPr lang="en-US"/>
              <a:t>Teltow</a:t>
            </a:r>
          </a:p>
        </p:txBody>
      </p:sp>
      <p:sp>
        <p:nvSpPr>
          <p:cNvPr id="7" name="Datumsplatzhalter 6">
            <a:extLst>
              <a:ext uri="{FF2B5EF4-FFF2-40B4-BE49-F238E27FC236}">
                <a16:creationId xmlns:a16="http://schemas.microsoft.com/office/drawing/2014/main" id="{3D710662-2797-43BA-BC5E-9103A4BF1251}"/>
              </a:ext>
            </a:extLst>
          </p:cNvPr>
          <p:cNvSpPr>
            <a:spLocks noGrp="1"/>
          </p:cNvSpPr>
          <p:nvPr>
            <p:ph type="dt" sz="half" idx="10"/>
          </p:nvPr>
        </p:nvSpPr>
        <p:spPr/>
        <p:txBody>
          <a:bodyPr/>
          <a:lstStyle/>
          <a:p>
            <a:r>
              <a:rPr lang="de-DE"/>
              <a:t>12. Mai 2026</a:t>
            </a:r>
            <a:endParaRPr lang="en-US"/>
          </a:p>
        </p:txBody>
      </p:sp>
      <p:sp>
        <p:nvSpPr>
          <p:cNvPr id="5" name="Foliennummernplatzhalter 4">
            <a:extLst>
              <a:ext uri="{FF2B5EF4-FFF2-40B4-BE49-F238E27FC236}">
                <a16:creationId xmlns:a16="http://schemas.microsoft.com/office/drawing/2014/main" id="{0946A404-466F-A02D-304A-02196B28C17E}"/>
              </a:ext>
            </a:extLst>
          </p:cNvPr>
          <p:cNvSpPr>
            <a:spLocks noGrp="1"/>
          </p:cNvSpPr>
          <p:nvPr>
            <p:ph type="sldNum" sz="quarter" idx="12"/>
          </p:nvPr>
        </p:nvSpPr>
        <p:spPr/>
        <p:txBody>
          <a:bodyPr/>
          <a:lstStyle/>
          <a:p>
            <a:fld id="{E0A0AE6A-7158-4DD3-9140-58D5CDFD4F47}" type="slidenum">
              <a:rPr lang="en-US" smtClean="0"/>
              <a:t>34</a:t>
            </a:fld>
            <a:endParaRPr lang="en-US"/>
          </a:p>
        </p:txBody>
      </p:sp>
    </p:spTree>
    <p:extLst>
      <p:ext uri="{BB962C8B-B14F-4D97-AF65-F5344CB8AC3E}">
        <p14:creationId xmlns:p14="http://schemas.microsoft.com/office/powerpoint/2010/main" val="598682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D296180-88EC-4F05-9191-DCD281273167}"/>
              </a:ext>
            </a:extLst>
          </p:cNvPr>
          <p:cNvSpPr>
            <a:spLocks noGrp="1"/>
          </p:cNvSpPr>
          <p:nvPr>
            <p:ph idx="1"/>
          </p:nvPr>
        </p:nvSpPr>
        <p:spPr>
          <a:xfrm>
            <a:off x="598636" y="934136"/>
            <a:ext cx="10755164" cy="4930955"/>
          </a:xfrm>
        </p:spPr>
        <p:txBody>
          <a:bodyPr>
            <a:normAutofit lnSpcReduction="10000"/>
          </a:bodyPr>
          <a:lstStyle/>
          <a:p>
            <a:pPr lvl="0">
              <a:lnSpc>
                <a:spcPct val="100000"/>
              </a:lnSpc>
            </a:pPr>
            <a:r>
              <a:rPr lang="de-DE" sz="1800" dirty="0"/>
              <a:t>Wissenschaft kann die derzeit beste Erklärung anbieten um zu bewerten, wie Dinge zusammenhängen, und wie Systeme auf externe Antriebe reagieren. (z.B. Klima auf Emissionen von Treibhausgasen)</a:t>
            </a:r>
          </a:p>
          <a:p>
            <a:pPr lvl="0">
              <a:lnSpc>
                <a:spcPct val="100000"/>
              </a:lnSpc>
            </a:pPr>
            <a:r>
              <a:rPr lang="de-DE" sz="1800" dirty="0"/>
              <a:t>Diese Erklärungen sind „beste“, weil sie im Wesentlichen im Rahmen der CUDOS Normen erarbeitet wurden, also unparteiisch, ohne Ansehen der Person, ohne Rücksicht auf Interessen und unter dauerndem Falsifikationsdruck der wissenschaftlichen Gemeinschaft.</a:t>
            </a:r>
          </a:p>
          <a:p>
            <a:pPr lvl="0">
              <a:lnSpc>
                <a:spcPct val="100000"/>
              </a:lnSpc>
            </a:pPr>
            <a:r>
              <a:rPr lang="de-DE" sz="1800" dirty="0"/>
              <a:t>Diese Erklärungen stellen nicht „Wahrheit“ dar – im Sinne von „ewig“, sind aber gegenwärtig widerspruchsfrei zu anderen Erklärungen und zu Daten und Beobachtungen.</a:t>
            </a:r>
          </a:p>
          <a:p>
            <a:pPr lvl="0">
              <a:lnSpc>
                <a:spcPct val="100000"/>
              </a:lnSpc>
            </a:pPr>
            <a:r>
              <a:rPr lang="de-DE" sz="1800" b="1" dirty="0"/>
              <a:t>Wissenschaft kann keine Empfehlungen für politische Entscheidungen geben, weil Politik ein sozialer Prozess ist, der widerstreitende Interessen ausgleicht. </a:t>
            </a:r>
          </a:p>
          <a:p>
            <a:pPr lvl="0">
              <a:lnSpc>
                <a:spcPct val="100000"/>
              </a:lnSpc>
            </a:pPr>
            <a:r>
              <a:rPr lang="de-DE" sz="1800" dirty="0"/>
              <a:t>Diese Interessen sind sozial konstruiert unter Berücksichtigung von Kultur und Macht.</a:t>
            </a:r>
          </a:p>
          <a:p>
            <a:pPr lvl="0">
              <a:lnSpc>
                <a:spcPct val="100000"/>
              </a:lnSpc>
            </a:pPr>
            <a:r>
              <a:rPr lang="de-DE" sz="1800" b="1" dirty="0"/>
              <a:t>Wissenschaft kann (oft) bewerten, mit welchen Folgen Entscheidungsoptionen in dem jeweiligen Fach verbunden sind; oft ist dies auch die Feststellung, dass gewisse Optionen mit vorgegeben Zielen inkonsistent sind. </a:t>
            </a:r>
            <a:r>
              <a:rPr lang="de-DE" sz="1800" dirty="0"/>
              <a:t>(z.B.: Das 2 Grad Ziel ist nur erreichbar, wenn die Netto-Emissionen bis 2050 auf Null gehen.)</a:t>
            </a:r>
          </a:p>
          <a:p>
            <a:pPr lvl="0">
              <a:lnSpc>
                <a:spcPct val="100000"/>
              </a:lnSpc>
            </a:pPr>
            <a:r>
              <a:rPr lang="de-DE" sz="1800" dirty="0"/>
              <a:t>In diesem Sinne bewertet Wissenschaft Optionen nach Wirksamkeit und Nebenwirkungen im Rahmen der disziplinären Kompetenz. </a:t>
            </a:r>
          </a:p>
        </p:txBody>
      </p:sp>
      <p:sp>
        <p:nvSpPr>
          <p:cNvPr id="4" name="Titel 1">
            <a:extLst>
              <a:ext uri="{FF2B5EF4-FFF2-40B4-BE49-F238E27FC236}">
                <a16:creationId xmlns:a16="http://schemas.microsoft.com/office/drawing/2014/main" id="{5415F956-2FE6-473C-A26E-194F9BAD98B1}"/>
              </a:ext>
            </a:extLst>
          </p:cNvPr>
          <p:cNvSpPr txBox="1">
            <a:spLocks/>
          </p:cNvSpPr>
          <p:nvPr/>
        </p:nvSpPr>
        <p:spPr>
          <a:xfrm>
            <a:off x="532852" y="365126"/>
            <a:ext cx="10820948" cy="569010"/>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err="1">
                <a:latin typeface="+mn-lt"/>
              </a:rPr>
              <a:t>Wissenschaft</a:t>
            </a:r>
            <a:r>
              <a:rPr lang="en-US" sz="3600" b="1" dirty="0">
                <a:latin typeface="+mn-lt"/>
              </a:rPr>
              <a:t> </a:t>
            </a:r>
            <a:r>
              <a:rPr lang="en-US" sz="3600" b="1" dirty="0" err="1">
                <a:latin typeface="+mn-lt"/>
              </a:rPr>
              <a:t>als</a:t>
            </a:r>
            <a:r>
              <a:rPr lang="en-US" sz="3600" b="1" dirty="0">
                <a:latin typeface="+mn-lt"/>
              </a:rPr>
              <a:t> </a:t>
            </a:r>
            <a:r>
              <a:rPr lang="en-US" sz="3600" b="1" dirty="0" err="1">
                <a:latin typeface="+mn-lt"/>
              </a:rPr>
              <a:t>Berater</a:t>
            </a:r>
            <a:r>
              <a:rPr lang="en-US" sz="3600" b="1" dirty="0">
                <a:latin typeface="+mn-lt"/>
              </a:rPr>
              <a:t> von </a:t>
            </a:r>
            <a:r>
              <a:rPr lang="en-US" sz="3600" b="1" dirty="0" err="1">
                <a:latin typeface="+mn-lt"/>
              </a:rPr>
              <a:t>Politik</a:t>
            </a:r>
            <a:endParaRPr lang="en-US" sz="3600" b="1" dirty="0">
              <a:latin typeface="+mn-lt"/>
            </a:endParaRPr>
          </a:p>
        </p:txBody>
      </p:sp>
      <p:sp>
        <p:nvSpPr>
          <p:cNvPr id="2" name="Fußzeilenplatzhalter 1">
            <a:extLst>
              <a:ext uri="{FF2B5EF4-FFF2-40B4-BE49-F238E27FC236}">
                <a16:creationId xmlns:a16="http://schemas.microsoft.com/office/drawing/2014/main" id="{EFE4DD19-D661-4F33-83DC-1476071749FC}"/>
              </a:ext>
            </a:extLst>
          </p:cNvPr>
          <p:cNvSpPr>
            <a:spLocks noGrp="1"/>
          </p:cNvSpPr>
          <p:nvPr>
            <p:ph type="ftr" sz="quarter" idx="11"/>
          </p:nvPr>
        </p:nvSpPr>
        <p:spPr/>
        <p:txBody>
          <a:bodyPr/>
          <a:lstStyle/>
          <a:p>
            <a:r>
              <a:rPr lang="en-US"/>
              <a:t>Teltow</a:t>
            </a:r>
          </a:p>
        </p:txBody>
      </p:sp>
      <p:sp>
        <p:nvSpPr>
          <p:cNvPr id="5" name="Foliennummernplatzhalter 4">
            <a:extLst>
              <a:ext uri="{FF2B5EF4-FFF2-40B4-BE49-F238E27FC236}">
                <a16:creationId xmlns:a16="http://schemas.microsoft.com/office/drawing/2014/main" id="{A416AC28-217E-4851-852F-5C2532F4D7C7}"/>
              </a:ext>
            </a:extLst>
          </p:cNvPr>
          <p:cNvSpPr>
            <a:spLocks noGrp="1"/>
          </p:cNvSpPr>
          <p:nvPr>
            <p:ph type="sldNum" sz="quarter" idx="12"/>
          </p:nvPr>
        </p:nvSpPr>
        <p:spPr/>
        <p:txBody>
          <a:bodyPr/>
          <a:lstStyle/>
          <a:p>
            <a:fld id="{E0A0AE6A-7158-4DD3-9140-58D5CDFD4F47}" type="slidenum">
              <a:rPr lang="en-US" smtClean="0"/>
              <a:t>35</a:t>
            </a:fld>
            <a:endParaRPr lang="en-US"/>
          </a:p>
        </p:txBody>
      </p:sp>
      <p:sp>
        <p:nvSpPr>
          <p:cNvPr id="6" name="Datumsplatzhalter 5">
            <a:extLst>
              <a:ext uri="{FF2B5EF4-FFF2-40B4-BE49-F238E27FC236}">
                <a16:creationId xmlns:a16="http://schemas.microsoft.com/office/drawing/2014/main" id="{EF23CCD0-BDB1-4FDD-A219-434CEEEF35D9}"/>
              </a:ext>
            </a:extLst>
          </p:cNvPr>
          <p:cNvSpPr>
            <a:spLocks noGrp="1"/>
          </p:cNvSpPr>
          <p:nvPr>
            <p:ph type="dt" sz="half" idx="10"/>
          </p:nvPr>
        </p:nvSpPr>
        <p:spPr/>
        <p:txBody>
          <a:bodyPr/>
          <a:lstStyle/>
          <a:p>
            <a:r>
              <a:rPr lang="de-DE"/>
              <a:t>12. Mai 2026</a:t>
            </a:r>
            <a:endParaRPr lang="en-US"/>
          </a:p>
        </p:txBody>
      </p:sp>
    </p:spTree>
    <p:extLst>
      <p:ext uri="{BB962C8B-B14F-4D97-AF65-F5344CB8AC3E}">
        <p14:creationId xmlns:p14="http://schemas.microsoft.com/office/powerpoint/2010/main" val="1403829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82587FFB-5C20-4876-911B-95EE8CC60437}"/>
              </a:ext>
            </a:extLst>
          </p:cNvPr>
          <p:cNvSpPr>
            <a:spLocks noGrp="1"/>
          </p:cNvSpPr>
          <p:nvPr>
            <p:ph type="sldNum" sz="quarter" idx="12"/>
          </p:nvPr>
        </p:nvSpPr>
        <p:spPr/>
        <p:txBody>
          <a:bodyPr/>
          <a:lstStyle/>
          <a:p>
            <a:fld id="{E0A0AE6A-7158-4DD3-9140-58D5CDFD4F47}" type="slidenum">
              <a:rPr lang="de-DE" smtClean="0"/>
              <a:t>36</a:t>
            </a:fld>
            <a:endParaRPr lang="de-DE" dirty="0"/>
          </a:p>
        </p:txBody>
      </p:sp>
      <p:sp>
        <p:nvSpPr>
          <p:cNvPr id="8" name="Textfeld 7">
            <a:extLst>
              <a:ext uri="{FF2B5EF4-FFF2-40B4-BE49-F238E27FC236}">
                <a16:creationId xmlns:a16="http://schemas.microsoft.com/office/drawing/2014/main" id="{46AFCBF8-3C50-FEDF-884F-349942EE6B22}"/>
              </a:ext>
            </a:extLst>
          </p:cNvPr>
          <p:cNvSpPr txBox="1"/>
          <p:nvPr/>
        </p:nvSpPr>
        <p:spPr>
          <a:xfrm>
            <a:off x="278297" y="253791"/>
            <a:ext cx="7086600" cy="5632311"/>
          </a:xfrm>
          <a:prstGeom prst="rect">
            <a:avLst/>
          </a:prstGeom>
          <a:noFill/>
        </p:spPr>
        <p:txBody>
          <a:bodyPr wrap="square" rtlCol="0">
            <a:spAutoFit/>
          </a:bodyPr>
          <a:lstStyle/>
          <a:p>
            <a:r>
              <a:rPr lang="de-DE" dirty="0"/>
              <a:t>Der menschgemachte Klimawandel ist eine reale Herausforderung und muß </a:t>
            </a:r>
            <a:r>
              <a:rPr lang="de-DE" i="1" dirty="0"/>
              <a:t>politisch</a:t>
            </a:r>
            <a:r>
              <a:rPr lang="de-DE" dirty="0"/>
              <a:t> verhandelt werden, sowohl im Hinblick auf Minderung der Emissionen als auch unvermeidbarer Anpassung.</a:t>
            </a:r>
            <a:br>
              <a:rPr lang="de-DE" dirty="0"/>
            </a:br>
            <a:br>
              <a:rPr lang="de-DE" dirty="0"/>
            </a:br>
            <a:r>
              <a:rPr lang="de-DE" dirty="0"/>
              <a:t>Die entscheidende Frage ist die nach der Wirksamkeit von Maßnahmen, sowohl bei der Anpassung an nicht-vermiedenen Klimawandel als auch bei der Minderung der Emissionen. Wissenschaft kann helfen festzustellen, welche Maßnahmen wie wirksam sind. Wissenschaft kann nicht feststellen, welche Maßnahmen politisch „richtig“ sind. „Listen </a:t>
            </a:r>
            <a:r>
              <a:rPr lang="de-DE" dirty="0" err="1"/>
              <a:t>to</a:t>
            </a:r>
            <a:r>
              <a:rPr lang="de-DE" dirty="0"/>
              <a:t> </a:t>
            </a:r>
            <a:r>
              <a:rPr lang="de-DE" dirty="0" err="1"/>
              <a:t>the</a:t>
            </a:r>
            <a:r>
              <a:rPr lang="de-DE" dirty="0"/>
              <a:t> </a:t>
            </a:r>
            <a:r>
              <a:rPr lang="de-DE" dirty="0" err="1"/>
              <a:t>science</a:t>
            </a:r>
            <a:r>
              <a:rPr lang="de-DE" dirty="0"/>
              <a:t>“ macht Sinn,  „follow </a:t>
            </a:r>
            <a:r>
              <a:rPr lang="de-DE" dirty="0" err="1"/>
              <a:t>the</a:t>
            </a:r>
            <a:r>
              <a:rPr lang="de-DE" dirty="0"/>
              <a:t> </a:t>
            </a:r>
            <a:r>
              <a:rPr lang="de-DE" dirty="0" err="1"/>
              <a:t>science</a:t>
            </a:r>
            <a:r>
              <a:rPr lang="de-DE" dirty="0"/>
              <a:t>“ nicht.</a:t>
            </a:r>
            <a:br>
              <a:rPr lang="de-DE" dirty="0"/>
            </a:br>
            <a:br>
              <a:rPr lang="de-DE" dirty="0"/>
            </a:br>
            <a:r>
              <a:rPr lang="de-DE" b="1" dirty="0"/>
              <a:t>Die gesellschaftliche Willensbildung berücksichtigt diese Feststellungen, entscheidet aber nach politischer Abwägung und Logik.</a:t>
            </a:r>
            <a:br>
              <a:rPr lang="de-DE" b="1" dirty="0"/>
            </a:br>
            <a:br>
              <a:rPr lang="de-DE" b="1" dirty="0"/>
            </a:br>
            <a:r>
              <a:rPr lang="de-DE" b="1" dirty="0"/>
              <a:t>Demokratie ist geeignet für den Umgang mit dem Klimawandel, weil</a:t>
            </a:r>
            <a:br>
              <a:rPr lang="de-DE" b="1" dirty="0"/>
            </a:br>
            <a:r>
              <a:rPr lang="de-DE" dirty="0"/>
              <a:t>- die Komplexität des Themas durch die Teilnahme aller gesellschaftlichen Gruppen berücksichtigt wird (keine Schnellschüsse, die scheinbar auf den Klimawandel abheben, aber in Wirklichkeit andere Absichten verfolgen),</a:t>
            </a:r>
            <a:br>
              <a:rPr lang="de-DE" dirty="0"/>
            </a:br>
            <a:r>
              <a:rPr lang="de-DE" dirty="0"/>
              <a:t>- demokratische Systeme lernfähig sind, </a:t>
            </a:r>
            <a:br>
              <a:rPr lang="de-DE" dirty="0"/>
            </a:br>
            <a:r>
              <a:rPr lang="de-DE" dirty="0"/>
              <a:t>- sie eine bessere gesellschaftliche Akzeptanz für Maßnahmen ermöglicht.</a:t>
            </a:r>
          </a:p>
        </p:txBody>
      </p:sp>
      <p:pic>
        <p:nvPicPr>
          <p:cNvPr id="2" name="Grafik 1">
            <a:extLst>
              <a:ext uri="{FF2B5EF4-FFF2-40B4-BE49-F238E27FC236}">
                <a16:creationId xmlns:a16="http://schemas.microsoft.com/office/drawing/2014/main" id="{2D8888FF-6489-47A5-69F9-652AEE6BD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4116" y="253791"/>
            <a:ext cx="4193510" cy="6144338"/>
          </a:xfrm>
          <a:prstGeom prst="rect">
            <a:avLst/>
          </a:prstGeom>
        </p:spPr>
      </p:pic>
      <p:sp>
        <p:nvSpPr>
          <p:cNvPr id="3" name="Datumsplatzhalter 2">
            <a:extLst>
              <a:ext uri="{FF2B5EF4-FFF2-40B4-BE49-F238E27FC236}">
                <a16:creationId xmlns:a16="http://schemas.microsoft.com/office/drawing/2014/main" id="{3A4B586D-64C2-AAF6-358F-535379E40B8A}"/>
              </a:ext>
            </a:extLst>
          </p:cNvPr>
          <p:cNvSpPr>
            <a:spLocks noGrp="1"/>
          </p:cNvSpPr>
          <p:nvPr>
            <p:ph type="dt" sz="half" idx="10"/>
          </p:nvPr>
        </p:nvSpPr>
        <p:spPr/>
        <p:txBody>
          <a:bodyPr/>
          <a:lstStyle/>
          <a:p>
            <a:r>
              <a:rPr lang="de-DE"/>
              <a:t>12. Mai 2026</a:t>
            </a:r>
            <a:endParaRPr lang="en-US"/>
          </a:p>
        </p:txBody>
      </p:sp>
      <p:sp>
        <p:nvSpPr>
          <p:cNvPr id="4" name="Fußzeilenplatzhalter 3">
            <a:extLst>
              <a:ext uri="{FF2B5EF4-FFF2-40B4-BE49-F238E27FC236}">
                <a16:creationId xmlns:a16="http://schemas.microsoft.com/office/drawing/2014/main" id="{E8DC82C4-3413-6B46-38B1-7999C61E96E4}"/>
              </a:ext>
            </a:extLst>
          </p:cNvPr>
          <p:cNvSpPr>
            <a:spLocks noGrp="1"/>
          </p:cNvSpPr>
          <p:nvPr>
            <p:ph type="ftr" sz="quarter" idx="11"/>
          </p:nvPr>
        </p:nvSpPr>
        <p:spPr/>
        <p:txBody>
          <a:bodyPr/>
          <a:lstStyle/>
          <a:p>
            <a:r>
              <a:rPr lang="en-US"/>
              <a:t>Teltow</a:t>
            </a:r>
          </a:p>
        </p:txBody>
      </p:sp>
    </p:spTree>
    <p:extLst>
      <p:ext uri="{BB962C8B-B14F-4D97-AF65-F5344CB8AC3E}">
        <p14:creationId xmlns:p14="http://schemas.microsoft.com/office/powerpoint/2010/main" val="596840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697B311-2020-43C9-B1EF-54613F772291}"/>
              </a:ext>
            </a:extLst>
          </p:cNvPr>
          <p:cNvSpPr>
            <a:spLocks noGrp="1"/>
          </p:cNvSpPr>
          <p:nvPr>
            <p:ph idx="1"/>
          </p:nvPr>
        </p:nvSpPr>
        <p:spPr>
          <a:xfrm>
            <a:off x="427383" y="710616"/>
            <a:ext cx="11400182" cy="5829693"/>
          </a:xfrm>
        </p:spPr>
        <p:txBody>
          <a:bodyPr>
            <a:noAutofit/>
          </a:bodyPr>
          <a:lstStyle/>
          <a:p>
            <a:pPr>
              <a:lnSpc>
                <a:spcPct val="100000"/>
              </a:lnSpc>
            </a:pPr>
            <a:r>
              <a:rPr lang="de-DE" sz="1800" b="1" dirty="0"/>
              <a:t>Klimawandel </a:t>
            </a:r>
            <a:r>
              <a:rPr lang="de-DE" sz="1800" dirty="0"/>
              <a:t>ist real, weitgehend menschgemacht, und in Maßen </a:t>
            </a:r>
            <a:r>
              <a:rPr lang="de-DE" sz="1800" b="1" dirty="0"/>
              <a:t>steuerbar</a:t>
            </a:r>
            <a:r>
              <a:rPr lang="de-DE" sz="1800" dirty="0"/>
              <a:t> durch die Emissionen von Treibhausgasen.</a:t>
            </a:r>
          </a:p>
          <a:p>
            <a:pPr>
              <a:lnSpc>
                <a:spcPct val="100000"/>
              </a:lnSpc>
            </a:pPr>
            <a:r>
              <a:rPr lang="de-DE" sz="1800" dirty="0"/>
              <a:t>Das Konzept der </a:t>
            </a:r>
            <a:r>
              <a:rPr lang="de-DE" sz="1800" b="1" dirty="0"/>
              <a:t>Kipppunkte</a:t>
            </a:r>
            <a:r>
              <a:rPr lang="de-DE" sz="1800" dirty="0"/>
              <a:t> ist akademisch attraktiv, findet aber durch die Analyse der bestehenden Lage kaum Unterstützung, etwa durch das IPCC. Es ist aber politisch wirksam.</a:t>
            </a:r>
          </a:p>
          <a:p>
            <a:pPr>
              <a:lnSpc>
                <a:spcPct val="100000"/>
              </a:lnSpc>
            </a:pPr>
            <a:r>
              <a:rPr lang="de-DE" sz="1800" dirty="0"/>
              <a:t>Der </a:t>
            </a:r>
            <a:r>
              <a:rPr lang="de-DE" sz="1800" b="1" dirty="0"/>
              <a:t>deutsche Beitrag </a:t>
            </a:r>
            <a:r>
              <a:rPr lang="de-DE" sz="1800" dirty="0"/>
              <a:t>zum Klimawandel ist gegenwärtig </a:t>
            </a:r>
            <a:r>
              <a:rPr lang="de-DE" sz="1800" b="1" dirty="0"/>
              <a:t>gering</a:t>
            </a:r>
            <a:r>
              <a:rPr lang="de-DE" sz="1800" dirty="0"/>
              <a:t> (absolut, nicht in pro-Kopf Mengen). Für den </a:t>
            </a:r>
            <a:r>
              <a:rPr lang="de-DE" sz="1800" dirty="0">
                <a:ea typeface="+mj-ea"/>
                <a:cs typeface="+mj-cs"/>
              </a:rPr>
              <a:t>Klimawandel</a:t>
            </a:r>
            <a:r>
              <a:rPr lang="de-DE" sz="1800" dirty="0"/>
              <a:t> geht es um die globale Gesamtmenge, nicht um Gerechtigkeit (Kohlenstoffbudget)</a:t>
            </a:r>
          </a:p>
          <a:p>
            <a:pPr>
              <a:lnSpc>
                <a:spcPct val="100000"/>
              </a:lnSpc>
            </a:pPr>
            <a:r>
              <a:rPr lang="de-DE" sz="1800" b="1" dirty="0"/>
              <a:t>Klimawandel kann nicht gänzlich vermieden werden</a:t>
            </a:r>
            <a:r>
              <a:rPr lang="de-DE" sz="1800" dirty="0"/>
              <a:t>. Ein Endpunkt des Anstieges der globalen Mitteltemperatur von 1.5 oder 2 Grad wäre ein großer Erfolg.</a:t>
            </a:r>
          </a:p>
          <a:p>
            <a:pPr lvl="0">
              <a:lnSpc>
                <a:spcPct val="100000"/>
              </a:lnSpc>
            </a:pPr>
            <a:r>
              <a:rPr lang="de-DE" sz="1800" b="1" dirty="0"/>
              <a:t>Das wirtschaftliche System, </a:t>
            </a:r>
            <a:r>
              <a:rPr lang="de-DE" sz="1800" dirty="0"/>
              <a:t>das hinter den weltweiten Emissionen steht - Industrie, Verkehr, Energie und </a:t>
            </a:r>
            <a:r>
              <a:rPr lang="de-DE" sz="1800" dirty="0" err="1"/>
              <a:t>Mikroklimate</a:t>
            </a:r>
            <a:r>
              <a:rPr lang="de-DE" sz="1800" dirty="0"/>
              <a:t> (Heizung, Kühlung) – </a:t>
            </a:r>
            <a:r>
              <a:rPr lang="de-DE" sz="1800" b="1" dirty="0"/>
              <a:t>ist träge </a:t>
            </a:r>
            <a:r>
              <a:rPr lang="de-DE" sz="1800" dirty="0"/>
              <a:t>und nur auf Zeitskalen von Jahrzehnten veränderbar.</a:t>
            </a:r>
          </a:p>
          <a:p>
            <a:pPr lvl="0">
              <a:lnSpc>
                <a:spcPct val="100000"/>
              </a:lnSpc>
            </a:pPr>
            <a:r>
              <a:rPr lang="de-DE" sz="1800" dirty="0"/>
              <a:t>Da die Treibhausgasemissionen in Ihrer Summe wirken, kann eine merkbare Steuerung des globalen menschgemachten Klimawandels nur gelingen, wenn die großen Emittenten (China, Indien, USA und EU) teilnehmen. Innovative Maßnahmen, die in Deutschland zur Emissionsminderung implementiert werden, bleiben weitgehend wirkungslos, sofern diese nicht zur Nachahmung durch andere Akteure führen.</a:t>
            </a:r>
          </a:p>
          <a:p>
            <a:pPr lvl="0">
              <a:lnSpc>
                <a:spcPct val="100000"/>
              </a:lnSpc>
            </a:pPr>
            <a:r>
              <a:rPr lang="de-DE" sz="1800" dirty="0"/>
              <a:t>Diese </a:t>
            </a:r>
            <a:r>
              <a:rPr lang="de-DE" sz="1800" b="1" dirty="0"/>
              <a:t>Nachahmung kann durch ökonomische Vorteile initiiert werden</a:t>
            </a:r>
            <a:r>
              <a:rPr lang="de-DE" sz="1800" dirty="0"/>
              <a:t>, nicht durch moralische oder politische Ansprüche. Technologische Innovationen scheinen mir die einzige realistische Perspektive, eine ökonomisch motivierte Nachahmung in signifikantem Ausmaß zu erreichen. </a:t>
            </a:r>
          </a:p>
        </p:txBody>
      </p:sp>
      <p:sp>
        <p:nvSpPr>
          <p:cNvPr id="2" name="Foliennummernplatzhalter 1">
            <a:extLst>
              <a:ext uri="{FF2B5EF4-FFF2-40B4-BE49-F238E27FC236}">
                <a16:creationId xmlns:a16="http://schemas.microsoft.com/office/drawing/2014/main" id="{D548C5A4-28ED-4653-A504-9C8A5847565F}"/>
              </a:ext>
            </a:extLst>
          </p:cNvPr>
          <p:cNvSpPr>
            <a:spLocks noGrp="1"/>
          </p:cNvSpPr>
          <p:nvPr>
            <p:ph type="sldNum" sz="quarter" idx="12"/>
          </p:nvPr>
        </p:nvSpPr>
        <p:spPr/>
        <p:txBody>
          <a:bodyPr/>
          <a:lstStyle/>
          <a:p>
            <a:fld id="{90E1CA1D-BA26-442B-B34F-5A52C36AC59C}" type="slidenum">
              <a:rPr lang="en-US" smtClean="0"/>
              <a:t>37</a:t>
            </a:fld>
            <a:endParaRPr lang="en-US"/>
          </a:p>
        </p:txBody>
      </p:sp>
      <p:sp>
        <p:nvSpPr>
          <p:cNvPr id="4" name="Titel 1">
            <a:extLst>
              <a:ext uri="{FF2B5EF4-FFF2-40B4-BE49-F238E27FC236}">
                <a16:creationId xmlns:a16="http://schemas.microsoft.com/office/drawing/2014/main" id="{EE11FBE6-A177-4B02-AA99-BDF486C653B9}"/>
              </a:ext>
            </a:extLst>
          </p:cNvPr>
          <p:cNvSpPr txBox="1">
            <a:spLocks/>
          </p:cNvSpPr>
          <p:nvPr/>
        </p:nvSpPr>
        <p:spPr>
          <a:xfrm>
            <a:off x="3877866" y="-2215613"/>
            <a:ext cx="4565087" cy="240051"/>
          </a:xfrm>
          <a:prstGeom prst="rect">
            <a:avLst/>
          </a:prstGeom>
        </p:spPr>
        <p:txBody>
          <a:bodyPr vert="horz" lIns="38576" tIns="19289" rIns="38576" bIns="19289"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81" b="1" dirty="0">
                <a:latin typeface="+mn-lt"/>
              </a:rPr>
              <a:t>Der Klimawandel: Lage und </a:t>
            </a:r>
            <a:r>
              <a:rPr lang="en-US" sz="1181" b="1" dirty="0" err="1">
                <a:latin typeface="+mn-lt"/>
              </a:rPr>
              <a:t>Optionen</a:t>
            </a:r>
            <a:r>
              <a:rPr lang="en-US" sz="1181" b="1" dirty="0">
                <a:latin typeface="+mn-lt"/>
              </a:rPr>
              <a:t> des </a:t>
            </a:r>
            <a:r>
              <a:rPr lang="en-US" sz="1181" b="1" dirty="0" err="1">
                <a:latin typeface="+mn-lt"/>
              </a:rPr>
              <a:t>Umgangs</a:t>
            </a:r>
            <a:endParaRPr lang="en-US" sz="1181" b="1" dirty="0">
              <a:latin typeface="+mn-lt"/>
            </a:endParaRPr>
          </a:p>
        </p:txBody>
      </p:sp>
      <p:sp>
        <p:nvSpPr>
          <p:cNvPr id="7" name="Textfeld 6">
            <a:extLst>
              <a:ext uri="{FF2B5EF4-FFF2-40B4-BE49-F238E27FC236}">
                <a16:creationId xmlns:a16="http://schemas.microsoft.com/office/drawing/2014/main" id="{F01785B3-A638-A240-0038-2B89E31837A1}"/>
              </a:ext>
            </a:extLst>
          </p:cNvPr>
          <p:cNvSpPr txBox="1"/>
          <p:nvPr/>
        </p:nvSpPr>
        <p:spPr>
          <a:xfrm>
            <a:off x="3730029" y="136525"/>
            <a:ext cx="4556396" cy="461665"/>
          </a:xfrm>
          <a:prstGeom prst="rect">
            <a:avLst/>
          </a:prstGeom>
          <a:noFill/>
        </p:spPr>
        <p:txBody>
          <a:bodyPr wrap="square" rtlCol="0">
            <a:spAutoFit/>
          </a:bodyPr>
          <a:lstStyle/>
          <a:p>
            <a:pPr algn="ctr"/>
            <a:r>
              <a:rPr lang="de-DE" sz="2400" b="1" dirty="0"/>
              <a:t>Klimawandel: Lage und Optionen</a:t>
            </a:r>
          </a:p>
        </p:txBody>
      </p:sp>
      <p:sp>
        <p:nvSpPr>
          <p:cNvPr id="5" name="Datumsplatzhalter 4">
            <a:extLst>
              <a:ext uri="{FF2B5EF4-FFF2-40B4-BE49-F238E27FC236}">
                <a16:creationId xmlns:a16="http://schemas.microsoft.com/office/drawing/2014/main" id="{D225F077-E8E0-ECAF-9637-6A9EABA803E4}"/>
              </a:ext>
            </a:extLst>
          </p:cNvPr>
          <p:cNvSpPr>
            <a:spLocks noGrp="1"/>
          </p:cNvSpPr>
          <p:nvPr>
            <p:ph type="dt" sz="half" idx="10"/>
          </p:nvPr>
        </p:nvSpPr>
        <p:spPr/>
        <p:txBody>
          <a:bodyPr/>
          <a:lstStyle/>
          <a:p>
            <a:r>
              <a:rPr lang="de-DE"/>
              <a:t>12. Mai 2026</a:t>
            </a:r>
            <a:endParaRPr lang="en-US"/>
          </a:p>
        </p:txBody>
      </p:sp>
      <p:sp>
        <p:nvSpPr>
          <p:cNvPr id="6" name="Fußzeilenplatzhalter 5">
            <a:extLst>
              <a:ext uri="{FF2B5EF4-FFF2-40B4-BE49-F238E27FC236}">
                <a16:creationId xmlns:a16="http://schemas.microsoft.com/office/drawing/2014/main" id="{32CC2261-B685-BF91-A876-9FF8F1EDBE73}"/>
              </a:ext>
            </a:extLst>
          </p:cNvPr>
          <p:cNvSpPr>
            <a:spLocks noGrp="1"/>
          </p:cNvSpPr>
          <p:nvPr>
            <p:ph type="ftr" sz="quarter" idx="11"/>
          </p:nvPr>
        </p:nvSpPr>
        <p:spPr/>
        <p:txBody>
          <a:bodyPr/>
          <a:lstStyle/>
          <a:p>
            <a:r>
              <a:rPr lang="en-US"/>
              <a:t>Teltow</a:t>
            </a:r>
          </a:p>
        </p:txBody>
      </p:sp>
    </p:spTree>
    <p:extLst>
      <p:ext uri="{BB962C8B-B14F-4D97-AF65-F5344CB8AC3E}">
        <p14:creationId xmlns:p14="http://schemas.microsoft.com/office/powerpoint/2010/main" val="3548838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6E0C5-B950-8AC0-DF3F-BAA1D5B0A63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932CA9A8-60EC-8E5C-FA58-D37BC4CAB466}"/>
              </a:ext>
            </a:extLst>
          </p:cNvPr>
          <p:cNvSpPr>
            <a:spLocks noGrp="1"/>
          </p:cNvSpPr>
          <p:nvPr>
            <p:ph idx="1"/>
          </p:nvPr>
        </p:nvSpPr>
        <p:spPr>
          <a:xfrm>
            <a:off x="427383" y="710616"/>
            <a:ext cx="11400182" cy="3676657"/>
          </a:xfrm>
        </p:spPr>
        <p:txBody>
          <a:bodyPr>
            <a:noAutofit/>
          </a:bodyPr>
          <a:lstStyle/>
          <a:p>
            <a:pPr>
              <a:lnSpc>
                <a:spcPct val="100000"/>
              </a:lnSpc>
            </a:pPr>
            <a:r>
              <a:rPr lang="de-DE" sz="1800" b="1" dirty="0"/>
              <a:t>Es geht nicht um Anpassung ODER Klimaschutz sondern um Anpassung UND Klimaschutz</a:t>
            </a:r>
          </a:p>
          <a:p>
            <a:pPr>
              <a:lnSpc>
                <a:spcPct val="100000"/>
              </a:lnSpc>
            </a:pPr>
            <a:r>
              <a:rPr lang="de-DE" sz="1800" dirty="0"/>
              <a:t>Auch wenn es gelingt, den Klimawandel durch eine erfolgreiche Klimaschutzpolitik wirksam zu begrenzen, so entfaltet sich doch ein Klimawandel, an dessen Folgen Anpassung erforderlich sind.</a:t>
            </a:r>
          </a:p>
          <a:p>
            <a:pPr>
              <a:lnSpc>
                <a:spcPct val="100000"/>
              </a:lnSpc>
            </a:pPr>
            <a:r>
              <a:rPr lang="de-DE" sz="1800" dirty="0"/>
              <a:t>Anpassung ist etwas grundsätzlich Anderes als Klimaschutz, da sie auf eine Minderung der Verletzlichkeit vor Ort abheben und nicht, wie der Klimaschutz, auf eine Minderung der Emissionen.</a:t>
            </a:r>
          </a:p>
          <a:p>
            <a:pPr>
              <a:lnSpc>
                <a:spcPct val="100000"/>
              </a:lnSpc>
            </a:pPr>
            <a:r>
              <a:rPr lang="de-DE" sz="1800" dirty="0"/>
              <a:t>Anpassung ist primär eine lokale oder regionale Aufgabe; Klimaschutz eine globale.</a:t>
            </a:r>
          </a:p>
          <a:p>
            <a:pPr>
              <a:lnSpc>
                <a:spcPct val="100000"/>
              </a:lnSpc>
            </a:pPr>
            <a:r>
              <a:rPr lang="de-DE" sz="1800" dirty="0"/>
              <a:t>Es gilt, lokale und regionale Risiken zu bestimmen, und realistische Erwartungen über deren zukünftige Entwicklungen zu entwickeln. In Heidelberg sind die Risiken andere als in Flensburg.</a:t>
            </a:r>
          </a:p>
          <a:p>
            <a:pPr>
              <a:lnSpc>
                <a:spcPct val="100000"/>
              </a:lnSpc>
            </a:pPr>
            <a:r>
              <a:rPr lang="de-DE" sz="1800" dirty="0"/>
              <a:t>Eine lokale Überwachung des Wettergeschehens und damit der Klimaentwicklung sollte vor Ort betrieben werden, etwa als Teil des schulischen Curriculums.</a:t>
            </a:r>
          </a:p>
        </p:txBody>
      </p:sp>
      <p:sp>
        <p:nvSpPr>
          <p:cNvPr id="2" name="Foliennummernplatzhalter 1">
            <a:extLst>
              <a:ext uri="{FF2B5EF4-FFF2-40B4-BE49-F238E27FC236}">
                <a16:creationId xmlns:a16="http://schemas.microsoft.com/office/drawing/2014/main" id="{347CF76B-6B26-219F-DBA5-B1A858C7E0A5}"/>
              </a:ext>
            </a:extLst>
          </p:cNvPr>
          <p:cNvSpPr>
            <a:spLocks noGrp="1"/>
          </p:cNvSpPr>
          <p:nvPr>
            <p:ph type="sldNum" sz="quarter" idx="12"/>
          </p:nvPr>
        </p:nvSpPr>
        <p:spPr/>
        <p:txBody>
          <a:bodyPr/>
          <a:lstStyle/>
          <a:p>
            <a:fld id="{90E1CA1D-BA26-442B-B34F-5A52C36AC59C}" type="slidenum">
              <a:rPr lang="en-US" smtClean="0"/>
              <a:t>38</a:t>
            </a:fld>
            <a:endParaRPr lang="en-US"/>
          </a:p>
        </p:txBody>
      </p:sp>
      <p:sp>
        <p:nvSpPr>
          <p:cNvPr id="4" name="Titel 1">
            <a:extLst>
              <a:ext uri="{FF2B5EF4-FFF2-40B4-BE49-F238E27FC236}">
                <a16:creationId xmlns:a16="http://schemas.microsoft.com/office/drawing/2014/main" id="{7B1E3CE0-E3FA-80B0-8590-B33B1E77016F}"/>
              </a:ext>
            </a:extLst>
          </p:cNvPr>
          <p:cNvSpPr txBox="1">
            <a:spLocks/>
          </p:cNvSpPr>
          <p:nvPr/>
        </p:nvSpPr>
        <p:spPr>
          <a:xfrm>
            <a:off x="3877866" y="-2215613"/>
            <a:ext cx="4565087" cy="240051"/>
          </a:xfrm>
          <a:prstGeom prst="rect">
            <a:avLst/>
          </a:prstGeom>
        </p:spPr>
        <p:txBody>
          <a:bodyPr vert="horz" lIns="38576" tIns="19289" rIns="38576" bIns="19289"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181" b="1" dirty="0">
                <a:latin typeface="+mn-lt"/>
              </a:rPr>
              <a:t>Der Klimawandel: Lage und </a:t>
            </a:r>
            <a:r>
              <a:rPr lang="en-US" sz="1181" b="1" dirty="0" err="1">
                <a:latin typeface="+mn-lt"/>
              </a:rPr>
              <a:t>Optionen</a:t>
            </a:r>
            <a:r>
              <a:rPr lang="en-US" sz="1181" b="1" dirty="0">
                <a:latin typeface="+mn-lt"/>
              </a:rPr>
              <a:t> des </a:t>
            </a:r>
            <a:r>
              <a:rPr lang="en-US" sz="1181" b="1" dirty="0" err="1">
                <a:latin typeface="+mn-lt"/>
              </a:rPr>
              <a:t>Umgangs</a:t>
            </a:r>
            <a:endParaRPr lang="en-US" sz="1181" b="1" dirty="0">
              <a:latin typeface="+mn-lt"/>
            </a:endParaRPr>
          </a:p>
        </p:txBody>
      </p:sp>
      <p:sp>
        <p:nvSpPr>
          <p:cNvPr id="7" name="Textfeld 6">
            <a:extLst>
              <a:ext uri="{FF2B5EF4-FFF2-40B4-BE49-F238E27FC236}">
                <a16:creationId xmlns:a16="http://schemas.microsoft.com/office/drawing/2014/main" id="{CA21CE52-08D5-C33B-1E66-91B49EECFE14}"/>
              </a:ext>
            </a:extLst>
          </p:cNvPr>
          <p:cNvSpPr txBox="1"/>
          <p:nvPr/>
        </p:nvSpPr>
        <p:spPr>
          <a:xfrm>
            <a:off x="3362036" y="136525"/>
            <a:ext cx="5440219" cy="461665"/>
          </a:xfrm>
          <a:prstGeom prst="rect">
            <a:avLst/>
          </a:prstGeom>
          <a:noFill/>
        </p:spPr>
        <p:txBody>
          <a:bodyPr wrap="square" rtlCol="0">
            <a:spAutoFit/>
          </a:bodyPr>
          <a:lstStyle/>
          <a:p>
            <a:pPr algn="ctr"/>
            <a:r>
              <a:rPr lang="de-DE" sz="2400" b="1" dirty="0"/>
              <a:t>Klimawandel: Anpassung</a:t>
            </a:r>
          </a:p>
        </p:txBody>
      </p:sp>
      <p:sp>
        <p:nvSpPr>
          <p:cNvPr id="5" name="Datumsplatzhalter 4">
            <a:extLst>
              <a:ext uri="{FF2B5EF4-FFF2-40B4-BE49-F238E27FC236}">
                <a16:creationId xmlns:a16="http://schemas.microsoft.com/office/drawing/2014/main" id="{C1551286-6F95-F7D4-D7C1-1918A02F9E83}"/>
              </a:ext>
            </a:extLst>
          </p:cNvPr>
          <p:cNvSpPr>
            <a:spLocks noGrp="1"/>
          </p:cNvSpPr>
          <p:nvPr>
            <p:ph type="dt" sz="half" idx="10"/>
          </p:nvPr>
        </p:nvSpPr>
        <p:spPr/>
        <p:txBody>
          <a:bodyPr/>
          <a:lstStyle/>
          <a:p>
            <a:r>
              <a:rPr lang="de-DE"/>
              <a:t>12. Mai 2026</a:t>
            </a:r>
            <a:endParaRPr lang="en-US"/>
          </a:p>
        </p:txBody>
      </p:sp>
      <p:sp>
        <p:nvSpPr>
          <p:cNvPr id="6" name="Fußzeilenplatzhalter 5">
            <a:extLst>
              <a:ext uri="{FF2B5EF4-FFF2-40B4-BE49-F238E27FC236}">
                <a16:creationId xmlns:a16="http://schemas.microsoft.com/office/drawing/2014/main" id="{B29A01F9-BF74-4E73-1F2B-2E3C0FF4E6D9}"/>
              </a:ext>
            </a:extLst>
          </p:cNvPr>
          <p:cNvSpPr>
            <a:spLocks noGrp="1"/>
          </p:cNvSpPr>
          <p:nvPr>
            <p:ph type="ftr" sz="quarter" idx="11"/>
          </p:nvPr>
        </p:nvSpPr>
        <p:spPr/>
        <p:txBody>
          <a:bodyPr/>
          <a:lstStyle/>
          <a:p>
            <a:r>
              <a:rPr lang="en-US"/>
              <a:t>Teltow</a:t>
            </a:r>
          </a:p>
        </p:txBody>
      </p:sp>
    </p:spTree>
    <p:extLst>
      <p:ext uri="{BB962C8B-B14F-4D97-AF65-F5344CB8AC3E}">
        <p14:creationId xmlns:p14="http://schemas.microsoft.com/office/powerpoint/2010/main" val="2201580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C09EA24B-EBE7-EB17-5EE3-3370684D7129}"/>
              </a:ext>
            </a:extLst>
          </p:cNvPr>
          <p:cNvSpPr>
            <a:spLocks noGrp="1"/>
          </p:cNvSpPr>
          <p:nvPr>
            <p:ph type="dt" sz="half" idx="10"/>
          </p:nvPr>
        </p:nvSpPr>
        <p:spPr/>
        <p:txBody>
          <a:bodyPr/>
          <a:lstStyle/>
          <a:p>
            <a:r>
              <a:rPr lang="de-DE"/>
              <a:t>12. Mai 2026</a:t>
            </a:r>
            <a:endParaRPr lang="en-US"/>
          </a:p>
        </p:txBody>
      </p:sp>
      <p:sp>
        <p:nvSpPr>
          <p:cNvPr id="6" name="Foliennummernplatzhalter 5">
            <a:extLst>
              <a:ext uri="{FF2B5EF4-FFF2-40B4-BE49-F238E27FC236}">
                <a16:creationId xmlns:a16="http://schemas.microsoft.com/office/drawing/2014/main" id="{7F8CB4E2-52F4-0385-9F1A-036A1729D6A7}"/>
              </a:ext>
            </a:extLst>
          </p:cNvPr>
          <p:cNvSpPr>
            <a:spLocks noGrp="1"/>
          </p:cNvSpPr>
          <p:nvPr>
            <p:ph type="sldNum" sz="quarter" idx="12"/>
          </p:nvPr>
        </p:nvSpPr>
        <p:spPr/>
        <p:txBody>
          <a:bodyPr/>
          <a:lstStyle/>
          <a:p>
            <a:fld id="{E0A0AE6A-7158-4DD3-9140-58D5CDFD4F47}" type="slidenum">
              <a:rPr lang="en-US" smtClean="0"/>
              <a:t>39</a:t>
            </a:fld>
            <a:endParaRPr lang="en-US"/>
          </a:p>
        </p:txBody>
      </p:sp>
      <p:pic>
        <p:nvPicPr>
          <p:cNvPr id="8" name="Grafik 7" descr="Ein Bild, das Text, Schrift, Poster, Screenshot enthält.&#10;&#10;KI-generierte Inhalte können fehlerhaft sein.">
            <a:extLst>
              <a:ext uri="{FF2B5EF4-FFF2-40B4-BE49-F238E27FC236}">
                <a16:creationId xmlns:a16="http://schemas.microsoft.com/office/drawing/2014/main" id="{9E49CB9A-66BF-FE10-B354-7B28971BF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99" y="136525"/>
            <a:ext cx="4321299" cy="6591348"/>
          </a:xfrm>
          <a:prstGeom prst="rect">
            <a:avLst/>
          </a:prstGeom>
        </p:spPr>
      </p:pic>
      <p:sp>
        <p:nvSpPr>
          <p:cNvPr id="26" name="Rectangle 16">
            <a:extLst>
              <a:ext uri="{FF2B5EF4-FFF2-40B4-BE49-F238E27FC236}">
                <a16:creationId xmlns:a16="http://schemas.microsoft.com/office/drawing/2014/main" id="{F30B825B-5E0D-DF7C-9E3B-CA3D3C5FE7A9}"/>
              </a:ext>
            </a:extLst>
          </p:cNvPr>
          <p:cNvSpPr>
            <a:spLocks noChangeArrowheads="1"/>
          </p:cNvSpPr>
          <p:nvPr/>
        </p:nvSpPr>
        <p:spPr bwMode="auto">
          <a:xfrm>
            <a:off x="4904509" y="117540"/>
            <a:ext cx="6923314"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1" i="0" u="none" strike="noStrike" cap="none" normalizeH="0" baseline="0" dirty="0">
                <a:ln>
                  <a:noFill/>
                </a:ln>
                <a:solidFill>
                  <a:srgbClr val="000000"/>
                </a:solidFill>
                <a:effectLst/>
                <a:latin typeface="Arial" panose="020B0604020202020204" pitchFamily="34" charset="0"/>
              </a:rPr>
              <a:t>25 unabhängige Beiträge beleuchten, wie der Klimawandel heute verstanden werden kann – und wie Gesellschaften verantwortungsvoll mit ihm umgehen können.</a:t>
            </a:r>
            <a:r>
              <a:rPr kumimoji="0" lang="de-DE" altLang="de-DE" sz="2000" b="0" i="0" u="none" strike="noStrike" cap="none" normalizeH="0" baseline="0" dirty="0">
                <a:ln>
                  <a:noFill/>
                </a:ln>
                <a:solidFill>
                  <a:srgbClr val="000000"/>
                </a:solidFill>
                <a:effectLst/>
                <a:latin typeface="Arial" panose="020B0604020202020204" pitchFamily="34" charset="0"/>
              </a:rPr>
              <a:t> Die Texte stammen aus der Mitte der Klima- und Klimawirkungsforschung. Sie folgen dem klar belegten Befund, dass der Klimawandel menschengemacht ist, ohne jedoch das Bild einer bevorstehenden Klimakatastrophe zu zeichnen.</a:t>
            </a:r>
            <a:endParaRPr kumimoji="0" lang="de-DE" altLang="de-DE"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0000"/>
                </a:solidFill>
                <a:effectLst/>
                <a:latin typeface="Arial" panose="020B0604020202020204" pitchFamily="34" charset="0"/>
              </a:rPr>
              <a:t>Im Mittelpunkt steht die Notwendigkeit: Klimaschutz durch Emissionsminderung </a:t>
            </a:r>
            <a:r>
              <a:rPr kumimoji="0" lang="de-DE" altLang="de-DE" sz="2000" b="1" i="0" u="none" strike="noStrike" cap="none" normalizeH="0" baseline="0" dirty="0">
                <a:ln>
                  <a:noFill/>
                </a:ln>
                <a:solidFill>
                  <a:srgbClr val="000000"/>
                </a:solidFill>
                <a:effectLst/>
                <a:latin typeface="Arial" panose="020B0604020202020204" pitchFamily="34" charset="0"/>
              </a:rPr>
              <a:t>und</a:t>
            </a:r>
            <a:r>
              <a:rPr kumimoji="0" lang="de-DE" altLang="de-DE" sz="2000" b="0" i="0" u="none" strike="noStrike" cap="none" normalizeH="0" baseline="0" dirty="0">
                <a:ln>
                  <a:noFill/>
                </a:ln>
                <a:solidFill>
                  <a:srgbClr val="000000"/>
                </a:solidFill>
                <a:effectLst/>
                <a:latin typeface="Arial" panose="020B0604020202020204" pitchFamily="34" charset="0"/>
              </a:rPr>
              <a:t> gleichzeitige Anpassung an </a:t>
            </a:r>
            <a:r>
              <a:rPr kumimoji="0" lang="de-DE" altLang="de-DE" sz="2000" b="0" i="0" u="none" strike="noStrike" cap="none" normalizeH="0" baseline="0" dirty="0" err="1">
                <a:ln>
                  <a:noFill/>
                </a:ln>
                <a:solidFill>
                  <a:srgbClr val="000000"/>
                </a:solidFill>
                <a:effectLst/>
                <a:latin typeface="Arial" panose="020B0604020202020204" pitchFamily="34" charset="0"/>
              </a:rPr>
              <a:t>unvermiedene</a:t>
            </a:r>
            <a:r>
              <a:rPr kumimoji="0" lang="de-DE" altLang="de-DE" sz="2000" b="0" i="0" u="none" strike="noStrike" cap="none" normalizeH="0" baseline="0" dirty="0">
                <a:ln>
                  <a:noFill/>
                </a:ln>
                <a:solidFill>
                  <a:srgbClr val="000000"/>
                </a:solidFill>
                <a:effectLst/>
                <a:latin typeface="Arial" panose="020B0604020202020204" pitchFamily="34" charset="0"/>
              </a:rPr>
              <a:t> Veränderungen sowie gegenwärtige Klimarisiken. Nicht „Entweder-oder“, sondern „Sowohl-als-auch“.</a:t>
            </a:r>
            <a:endParaRPr kumimoji="0" lang="de-DE" altLang="de-DE"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0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0000"/>
                </a:solidFill>
                <a:effectLst/>
                <a:latin typeface="Arial" panose="020B0604020202020204" pitchFamily="34" charset="0"/>
              </a:rPr>
              <a:t>Zugleich richten sich die Beiträge gegen die wachsende Klimaangst, die derzeit besonders an Schulen um sich greift – und setzen ihr faktenbasierte Einordnung und konstruktive Perspektiven entgegen.</a:t>
            </a:r>
            <a:endParaRPr kumimoji="0" lang="de-DE" altLang="de-DE" sz="2000" b="0" i="0" u="none" strike="noStrike" cap="none" normalizeH="0" baseline="0" dirty="0">
              <a:ln>
                <a:noFill/>
              </a:ln>
              <a:solidFill>
                <a:schemeClr val="tx1"/>
              </a:solidFill>
              <a:effectLst/>
              <a:latin typeface="Arial" panose="020B0604020202020204" pitchFamily="34" charset="0"/>
            </a:endParaRPr>
          </a:p>
        </p:txBody>
      </p:sp>
      <p:sp>
        <p:nvSpPr>
          <p:cNvPr id="27" name="Fußzeilenplatzhalter 26">
            <a:extLst>
              <a:ext uri="{FF2B5EF4-FFF2-40B4-BE49-F238E27FC236}">
                <a16:creationId xmlns:a16="http://schemas.microsoft.com/office/drawing/2014/main" id="{044775A0-C80C-0B10-7610-54F256A8B731}"/>
              </a:ext>
            </a:extLst>
          </p:cNvPr>
          <p:cNvSpPr>
            <a:spLocks noGrp="1"/>
          </p:cNvSpPr>
          <p:nvPr>
            <p:ph type="ftr" sz="quarter" idx="11"/>
          </p:nvPr>
        </p:nvSpPr>
        <p:spPr/>
        <p:txBody>
          <a:bodyPr/>
          <a:lstStyle/>
          <a:p>
            <a:r>
              <a:rPr lang="en-US"/>
              <a:t>Teltow</a:t>
            </a:r>
          </a:p>
        </p:txBody>
      </p:sp>
    </p:spTree>
    <p:extLst>
      <p:ext uri="{BB962C8B-B14F-4D97-AF65-F5344CB8AC3E}">
        <p14:creationId xmlns:p14="http://schemas.microsoft.com/office/powerpoint/2010/main" val="385353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S23b">
            <a:extLst>
              <a:ext uri="{FF2B5EF4-FFF2-40B4-BE49-F238E27FC236}">
                <a16:creationId xmlns:a16="http://schemas.microsoft.com/office/drawing/2014/main" id="{E55DEA53-E6C1-4B71-95CA-75B91435C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27" y="1125539"/>
            <a:ext cx="5864750" cy="399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a:extLst>
              <a:ext uri="{FF2B5EF4-FFF2-40B4-BE49-F238E27FC236}">
                <a16:creationId xmlns:a16="http://schemas.microsoft.com/office/drawing/2014/main" id="{5480F583-913B-4357-B431-08AE343EEDA4}"/>
              </a:ext>
            </a:extLst>
          </p:cNvPr>
          <p:cNvSpPr>
            <a:spLocks noChangeArrowheads="1"/>
          </p:cNvSpPr>
          <p:nvPr/>
        </p:nvSpPr>
        <p:spPr bwMode="auto">
          <a:xfrm>
            <a:off x="1406554" y="158076"/>
            <a:ext cx="9144000" cy="762000"/>
          </a:xfrm>
          <a:prstGeom prst="rect">
            <a:avLst/>
          </a:prstGeom>
          <a:solidFill>
            <a:schemeClr val="bg1"/>
          </a:solidFill>
          <a:ln w="9525">
            <a:noFill/>
            <a:miter lim="800000"/>
            <a:headEnd/>
            <a:tailEnd/>
          </a:ln>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de-DE" altLang="de-DE" sz="3200" b="1">
                <a:latin typeface="Calibri" panose="020F0502020204030204" pitchFamily="34" charset="0"/>
              </a:rPr>
              <a:t>Dekonstruktion der Klimaschwankungen seit 1900</a:t>
            </a:r>
            <a:endParaRPr lang="de-DE" altLang="de-DE" b="1" noProof="1">
              <a:latin typeface="Calibri" panose="020F0502020204030204" pitchFamily="34" charset="0"/>
            </a:endParaRPr>
          </a:p>
        </p:txBody>
      </p:sp>
      <p:sp>
        <p:nvSpPr>
          <p:cNvPr id="56324" name="Rectangle 4">
            <a:extLst>
              <a:ext uri="{FF2B5EF4-FFF2-40B4-BE49-F238E27FC236}">
                <a16:creationId xmlns:a16="http://schemas.microsoft.com/office/drawing/2014/main" id="{FD9370A8-2DF5-4293-8689-119DA96DE543}"/>
              </a:ext>
            </a:extLst>
          </p:cNvPr>
          <p:cNvSpPr>
            <a:spLocks noChangeArrowheads="1"/>
          </p:cNvSpPr>
          <p:nvPr/>
        </p:nvSpPr>
        <p:spPr bwMode="auto">
          <a:xfrm>
            <a:off x="600003" y="5265737"/>
            <a:ext cx="10785392" cy="1368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de-DE" altLang="de-DE" sz="2400" dirty="0">
                <a:solidFill>
                  <a:schemeClr val="accent1"/>
                </a:solidFill>
                <a:latin typeface="Calibri" panose="020F0502020204030204" pitchFamily="34" charset="0"/>
              </a:rPr>
              <a:t>Simulationen ohne menschliche Einflüsse</a:t>
            </a:r>
          </a:p>
          <a:p>
            <a:pPr eaLnBrk="1" hangingPunct="1"/>
            <a:r>
              <a:rPr lang="de-DE" altLang="de-DE" sz="2400" dirty="0">
                <a:solidFill>
                  <a:srgbClr val="FFC000"/>
                </a:solidFill>
                <a:latin typeface="Calibri" panose="020F0502020204030204" pitchFamily="34" charset="0"/>
              </a:rPr>
              <a:t>Simulationen mit menschlichen Einflüssen</a:t>
            </a:r>
          </a:p>
          <a:p>
            <a:pPr eaLnBrk="1" hangingPunct="1"/>
            <a:r>
              <a:rPr lang="de-DE" altLang="de-DE" sz="2400" dirty="0">
                <a:latin typeface="Calibri" panose="020F0502020204030204" pitchFamily="34" charset="0"/>
              </a:rPr>
              <a:t>						im Vergleich zur historischen Entwicklung</a:t>
            </a:r>
            <a:br>
              <a:rPr lang="de-DE" altLang="de-DE" sz="2400" dirty="0">
                <a:latin typeface="Calibri" panose="020F0502020204030204" pitchFamily="34" charset="0"/>
              </a:rPr>
            </a:br>
            <a:r>
              <a:rPr lang="de-DE" altLang="de-DE" sz="2400" dirty="0">
                <a:latin typeface="Calibri" panose="020F0502020204030204" pitchFamily="34" charset="0"/>
              </a:rPr>
              <a:t>(globale Mitteltemperatur relativ zum Mittelwert 1900-1960)</a:t>
            </a:r>
            <a:endParaRPr lang="de-DE" altLang="de-DE" sz="2400" noProof="1">
              <a:latin typeface="Calibri" panose="020F0502020204030204" pitchFamily="34" charset="0"/>
            </a:endParaRPr>
          </a:p>
        </p:txBody>
      </p:sp>
      <p:sp>
        <p:nvSpPr>
          <p:cNvPr id="56325" name="Rectangle 5">
            <a:extLst>
              <a:ext uri="{FF2B5EF4-FFF2-40B4-BE49-F238E27FC236}">
                <a16:creationId xmlns:a16="http://schemas.microsoft.com/office/drawing/2014/main" id="{A2B37908-7DB8-4F2C-A0F6-396AF4594243}"/>
              </a:ext>
            </a:extLst>
          </p:cNvPr>
          <p:cNvSpPr>
            <a:spLocks noChangeArrowheads="1"/>
          </p:cNvSpPr>
          <p:nvPr/>
        </p:nvSpPr>
        <p:spPr bwMode="auto">
          <a:xfrm>
            <a:off x="0" y="1322578"/>
            <a:ext cx="611188" cy="719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de-DE" altLang="de-DE" sz="1800" noProof="1">
                <a:latin typeface="Calibri" panose="020F0502020204030204" pitchFamily="34" charset="0"/>
              </a:rPr>
              <a:t>°C</a:t>
            </a:r>
          </a:p>
        </p:txBody>
      </p:sp>
      <p:pic>
        <p:nvPicPr>
          <p:cNvPr id="56326" name="Picture 2" descr="TS23a">
            <a:extLst>
              <a:ext uri="{FF2B5EF4-FFF2-40B4-BE49-F238E27FC236}">
                <a16:creationId xmlns:a16="http://schemas.microsoft.com/office/drawing/2014/main" id="{7EB975C3-F8C5-4685-8765-D619CDC1B9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213" y="1125539"/>
            <a:ext cx="5620630" cy="3990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a:extLst>
              <a:ext uri="{FF2B5EF4-FFF2-40B4-BE49-F238E27FC236}">
                <a16:creationId xmlns:a16="http://schemas.microsoft.com/office/drawing/2014/main" id="{D9E3A47F-0D1F-A4F0-803F-1C7D728295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80747" y="155089"/>
            <a:ext cx="976521" cy="878869"/>
          </a:xfrm>
          <a:prstGeom prst="rect">
            <a:avLst/>
          </a:prstGeom>
        </p:spPr>
      </p:pic>
      <p:sp>
        <p:nvSpPr>
          <p:cNvPr id="4" name="Foliennummernplatzhalter 3">
            <a:extLst>
              <a:ext uri="{FF2B5EF4-FFF2-40B4-BE49-F238E27FC236}">
                <a16:creationId xmlns:a16="http://schemas.microsoft.com/office/drawing/2014/main" id="{5A51337F-8821-2017-33A7-AD47606203B1}"/>
              </a:ext>
            </a:extLst>
          </p:cNvPr>
          <p:cNvSpPr>
            <a:spLocks noGrp="1"/>
          </p:cNvSpPr>
          <p:nvPr>
            <p:ph type="sldNum" sz="quarter" idx="12"/>
          </p:nvPr>
        </p:nvSpPr>
        <p:spPr/>
        <p:txBody>
          <a:bodyPr/>
          <a:lstStyle/>
          <a:p>
            <a:fld id="{E0A0AE6A-7158-4DD3-9140-58D5CDFD4F47}" type="slidenum">
              <a:rPr lang="en-US" smtClean="0"/>
              <a:t>4</a:t>
            </a:fld>
            <a:endParaRPr lang="en-US"/>
          </a:p>
        </p:txBody>
      </p:sp>
      <p:sp>
        <p:nvSpPr>
          <p:cNvPr id="3" name="Datumsplatzhalter 2">
            <a:extLst>
              <a:ext uri="{FF2B5EF4-FFF2-40B4-BE49-F238E27FC236}">
                <a16:creationId xmlns:a16="http://schemas.microsoft.com/office/drawing/2014/main" id="{7128BA58-130F-3239-F455-2309EB2BABE4}"/>
              </a:ext>
            </a:extLst>
          </p:cNvPr>
          <p:cNvSpPr>
            <a:spLocks noGrp="1"/>
          </p:cNvSpPr>
          <p:nvPr>
            <p:ph type="dt" sz="half" idx="10"/>
          </p:nvPr>
        </p:nvSpPr>
        <p:spPr/>
        <p:txBody>
          <a:bodyPr/>
          <a:lstStyle/>
          <a:p>
            <a:r>
              <a:rPr lang="de-DE"/>
              <a:t>12. Mai 2026</a:t>
            </a:r>
            <a:endParaRPr lang="en-US"/>
          </a:p>
        </p:txBody>
      </p:sp>
      <p:sp>
        <p:nvSpPr>
          <p:cNvPr id="5" name="Fußzeilenplatzhalter 4">
            <a:extLst>
              <a:ext uri="{FF2B5EF4-FFF2-40B4-BE49-F238E27FC236}">
                <a16:creationId xmlns:a16="http://schemas.microsoft.com/office/drawing/2014/main" id="{EAF4E997-5DCB-9EA3-1C87-09EA317E7234}"/>
              </a:ext>
            </a:extLst>
          </p:cNvPr>
          <p:cNvSpPr>
            <a:spLocks noGrp="1"/>
          </p:cNvSpPr>
          <p:nvPr>
            <p:ph type="ftr" sz="quarter" idx="11"/>
          </p:nvPr>
        </p:nvSpPr>
        <p:spPr/>
        <p:txBody>
          <a:bodyPr/>
          <a:lstStyle/>
          <a:p>
            <a:r>
              <a:rPr lang="en-US"/>
              <a:t>Teltow</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8">
            <a:extLst>
              <a:ext uri="{FF2B5EF4-FFF2-40B4-BE49-F238E27FC236}">
                <a16:creationId xmlns:a16="http://schemas.microsoft.com/office/drawing/2014/main" id="{94158AF2-4885-4F47-8242-1A13C8F4EFC1}"/>
              </a:ext>
            </a:extLst>
          </p:cNvPr>
          <p:cNvSpPr txBox="1">
            <a:spLocks noChangeArrowheads="1"/>
          </p:cNvSpPr>
          <p:nvPr/>
        </p:nvSpPr>
        <p:spPr bwMode="auto">
          <a:xfrm>
            <a:off x="152993" y="384100"/>
            <a:ext cx="106499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en-US" altLang="de-DE" sz="3200" b="1" err="1">
                <a:latin typeface="Calibri" panose="020F0502020204030204" pitchFamily="34" charset="0"/>
                <a:cs typeface="Calibri" panose="020F0502020204030204" pitchFamily="34" charset="0"/>
              </a:rPr>
              <a:t>Strahlungshaushalt</a:t>
            </a:r>
            <a:r>
              <a:rPr lang="en-US" altLang="de-DE" sz="3200" b="1">
                <a:latin typeface="Calibri" panose="020F0502020204030204" pitchFamily="34" charset="0"/>
                <a:cs typeface="Calibri" panose="020F0502020204030204" pitchFamily="34" charset="0"/>
              </a:rPr>
              <a:t> der </a:t>
            </a:r>
            <a:r>
              <a:rPr lang="en-US" altLang="de-DE" sz="3200" b="1" err="1">
                <a:latin typeface="Calibri" panose="020F0502020204030204" pitchFamily="34" charset="0"/>
                <a:cs typeface="Calibri" panose="020F0502020204030204" pitchFamily="34" charset="0"/>
              </a:rPr>
              <a:t>Atmosphäre</a:t>
            </a:r>
            <a:endParaRPr lang="en-US" altLang="de-DE" sz="3200" b="1">
              <a:latin typeface="Calibri" panose="020F0502020204030204" pitchFamily="34" charset="0"/>
              <a:cs typeface="Calibri" panose="020F0502020204030204" pitchFamily="34" charset="0"/>
            </a:endParaRPr>
          </a:p>
        </p:txBody>
      </p:sp>
      <p:pic>
        <p:nvPicPr>
          <p:cNvPr id="24579" name="Picture 9">
            <a:extLst>
              <a:ext uri="{FF2B5EF4-FFF2-40B4-BE49-F238E27FC236}">
                <a16:creationId xmlns:a16="http://schemas.microsoft.com/office/drawing/2014/main" id="{FE0F8352-FB18-4CE3-A675-776A88516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275" y="1220575"/>
            <a:ext cx="7049349"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a:extLst>
              <a:ext uri="{FF2B5EF4-FFF2-40B4-BE49-F238E27FC236}">
                <a16:creationId xmlns:a16="http://schemas.microsoft.com/office/drawing/2014/main" id="{1B4B14A9-0095-4BE2-BF25-04C9663DC4AE}"/>
              </a:ext>
            </a:extLst>
          </p:cNvPr>
          <p:cNvSpPr txBox="1">
            <a:spLocks noChangeArrowheads="1"/>
          </p:cNvSpPr>
          <p:nvPr/>
        </p:nvSpPr>
        <p:spPr bwMode="auto">
          <a:xfrm>
            <a:off x="242204" y="1229179"/>
            <a:ext cx="46506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de-DE" altLang="de-DE" sz="1800" noProof="1">
                <a:latin typeface="Calibri" panose="020F0502020204030204" pitchFamily="34" charset="0"/>
                <a:cs typeface="Calibri" panose="020F0502020204030204" pitchFamily="34" charset="0"/>
              </a:rPr>
              <a:t>E  =  </a:t>
            </a:r>
            <a:r>
              <a:rPr lang="de-DE" altLang="de-DE" sz="1800" noProof="1">
                <a:latin typeface="Calibri" panose="020F0502020204030204" pitchFamily="34" charset="0"/>
                <a:cs typeface="Calibri" panose="020F0502020204030204" pitchFamily="34" charset="0"/>
                <a:sym typeface="Symbol" panose="05050102010706020507" pitchFamily="18" charset="2"/>
              </a:rPr>
              <a:t></a:t>
            </a:r>
            <a:r>
              <a:rPr lang="de-DE" altLang="de-DE" sz="1800" noProof="1">
                <a:latin typeface="Calibri" panose="020F0502020204030204" pitchFamily="34" charset="0"/>
                <a:cs typeface="Calibri" panose="020F0502020204030204" pitchFamily="34" charset="0"/>
              </a:rPr>
              <a:t> E  + </a:t>
            </a:r>
            <a:r>
              <a:rPr lang="de-DE" altLang="de-DE" sz="1800" noProof="1">
                <a:latin typeface="Calibri" panose="020F0502020204030204" pitchFamily="34" charset="0"/>
                <a:cs typeface="Calibri" panose="020F0502020204030204" pitchFamily="34" charset="0"/>
                <a:sym typeface="Symbol" panose="05050102010706020507" pitchFamily="18" charset="2"/>
              </a:rPr>
              <a:t></a:t>
            </a:r>
            <a:r>
              <a:rPr lang="de-DE" altLang="de-DE" sz="1800" noProof="1">
                <a:latin typeface="Calibri" panose="020F0502020204030204" pitchFamily="34" charset="0"/>
                <a:cs typeface="Calibri" panose="020F0502020204030204" pitchFamily="34" charset="0"/>
              </a:rPr>
              <a:t> A </a:t>
            </a:r>
            <a:r>
              <a:rPr lang="de-DE" altLang="de-DE" sz="1800" baseline="-20000" noProof="1">
                <a:latin typeface="Calibri" panose="020F0502020204030204" pitchFamily="34" charset="0"/>
                <a:cs typeface="Calibri" panose="020F0502020204030204" pitchFamily="34" charset="0"/>
              </a:rPr>
              <a:t>	</a:t>
            </a:r>
            <a:endParaRPr lang="de-DE" altLang="de-DE" sz="1800" baseline="-20000" dirty="0">
              <a:latin typeface="Calibri" panose="020F0502020204030204" pitchFamily="34" charset="0"/>
              <a:cs typeface="Calibri" panose="020F0502020204030204" pitchFamily="34" charset="0"/>
            </a:endParaRPr>
          </a:p>
          <a:p>
            <a:pPr eaLnBrk="1" hangingPunct="1">
              <a:spcBef>
                <a:spcPct val="50000"/>
              </a:spcBef>
            </a:pPr>
            <a:r>
              <a:rPr lang="de-DE" altLang="de-DE" sz="1800" noProof="1">
                <a:latin typeface="Calibri" panose="020F0502020204030204" pitchFamily="34" charset="0"/>
                <a:cs typeface="Calibri" panose="020F0502020204030204" pitchFamily="34" charset="0"/>
              </a:rPr>
              <a:t>Mit </a:t>
            </a:r>
            <a:r>
              <a:rPr lang="de-DE" altLang="de-DE" sz="1800" i="1" noProof="1">
                <a:latin typeface="Calibri" panose="020F0502020204030204" pitchFamily="34" charset="0"/>
                <a:cs typeface="Calibri" panose="020F0502020204030204" pitchFamily="34" charset="0"/>
              </a:rPr>
              <a:t> </a:t>
            </a:r>
            <a:r>
              <a:rPr lang="de-DE" altLang="de-DE" sz="1800" noProof="1">
                <a:latin typeface="Calibri" panose="020F0502020204030204" pitchFamily="34" charset="0"/>
                <a:cs typeface="Calibri" panose="020F0502020204030204" pitchFamily="34" charset="0"/>
                <a:sym typeface="Symbol" panose="05050102010706020507" pitchFamily="18" charset="2"/>
              </a:rPr>
              <a:t></a:t>
            </a:r>
            <a:r>
              <a:rPr lang="de-DE" altLang="de-DE" sz="1800" noProof="1">
                <a:latin typeface="Calibri" panose="020F0502020204030204" pitchFamily="34" charset="0"/>
                <a:cs typeface="Calibri" panose="020F0502020204030204" pitchFamily="34" charset="0"/>
              </a:rPr>
              <a:t> = Albedo</a:t>
            </a:r>
          </a:p>
          <a:p>
            <a:pPr eaLnBrk="1" hangingPunct="1">
              <a:spcBef>
                <a:spcPct val="50000"/>
              </a:spcBef>
            </a:pPr>
            <a:r>
              <a:rPr lang="de-DE" altLang="de-DE" sz="1800" noProof="1">
                <a:latin typeface="Calibri" panose="020F0502020204030204" pitchFamily="34" charset="0"/>
                <a:cs typeface="Calibri" panose="020F0502020204030204" pitchFamily="34" charset="0"/>
              </a:rPr>
              <a:t>         </a:t>
            </a:r>
            <a:r>
              <a:rPr lang="de-DE" altLang="de-DE" sz="1800" noProof="1">
                <a:latin typeface="Calibri" panose="020F0502020204030204" pitchFamily="34" charset="0"/>
                <a:cs typeface="Calibri" panose="020F0502020204030204" pitchFamily="34" charset="0"/>
                <a:sym typeface="Symbol" panose="05050102010706020507" pitchFamily="18" charset="2"/>
              </a:rPr>
              <a:t></a:t>
            </a:r>
            <a:r>
              <a:rPr lang="de-DE" altLang="de-DE" sz="1800" noProof="1">
                <a:latin typeface="Calibri" panose="020F0502020204030204" pitchFamily="34" charset="0"/>
                <a:cs typeface="Calibri" panose="020F0502020204030204" pitchFamily="34" charset="0"/>
              </a:rPr>
              <a:t> = Transmissivität</a:t>
            </a:r>
          </a:p>
          <a:p>
            <a:pPr eaLnBrk="1" hangingPunct="1">
              <a:spcBef>
                <a:spcPct val="50000"/>
              </a:spcBef>
            </a:pPr>
            <a:r>
              <a:rPr lang="de-DE" altLang="de-DE" sz="1800" noProof="1">
                <a:latin typeface="Calibri" panose="020F0502020204030204" pitchFamily="34" charset="0"/>
                <a:cs typeface="Calibri" panose="020F0502020204030204" pitchFamily="34" charset="0"/>
              </a:rPr>
              <a:t>         E = Kurzwellige Einstrahlung der </a:t>
            </a:r>
            <a:r>
              <a:rPr lang="da-DK" altLang="de-DE" sz="1800" noProof="1">
                <a:latin typeface="Calibri" panose="020F0502020204030204" pitchFamily="34" charset="0"/>
                <a:cs typeface="Calibri" panose="020F0502020204030204" pitchFamily="34" charset="0"/>
              </a:rPr>
              <a:t>S</a:t>
            </a:r>
            <a:r>
              <a:rPr lang="de-DE" altLang="de-DE" sz="1800" noProof="1">
                <a:latin typeface="Calibri" panose="020F0502020204030204" pitchFamily="34" charset="0"/>
                <a:cs typeface="Calibri" panose="020F0502020204030204" pitchFamily="34" charset="0"/>
              </a:rPr>
              <a:t>onne</a:t>
            </a:r>
          </a:p>
          <a:p>
            <a:pPr eaLnBrk="1" hangingPunct="1">
              <a:spcBef>
                <a:spcPct val="50000"/>
              </a:spcBef>
            </a:pPr>
            <a:r>
              <a:rPr lang="de-DE" altLang="de-DE" sz="1800" noProof="1">
                <a:latin typeface="Calibri" panose="020F0502020204030204" pitchFamily="34" charset="0"/>
                <a:cs typeface="Calibri" panose="020F0502020204030204" pitchFamily="34" charset="0"/>
              </a:rPr>
              <a:t>         A = Langwellige Wärmestrahlung = </a:t>
            </a:r>
            <a:r>
              <a:rPr lang="de-DE" altLang="de-DE" sz="1800" noProof="1">
                <a:latin typeface="Symbol" panose="05050102010706020507" pitchFamily="18" charset="2"/>
              </a:rPr>
              <a:t>s</a:t>
            </a:r>
            <a:r>
              <a:rPr lang="de-DE" altLang="de-DE" sz="1800" noProof="1">
                <a:latin typeface="Calibri" panose="020F0502020204030204" pitchFamily="34" charset="0"/>
                <a:cs typeface="Calibri" panose="020F0502020204030204" pitchFamily="34" charset="0"/>
              </a:rPr>
              <a:t>T</a:t>
            </a:r>
            <a:r>
              <a:rPr lang="de-DE" altLang="de-DE" sz="1800" baseline="30000" noProof="1">
                <a:latin typeface="Calibri" panose="020F0502020204030204" pitchFamily="34" charset="0"/>
                <a:cs typeface="Calibri" panose="020F0502020204030204" pitchFamily="34" charset="0"/>
              </a:rPr>
              <a:t>4</a:t>
            </a:r>
            <a:r>
              <a:rPr lang="de-DE" altLang="de-DE" sz="1800" noProof="1">
                <a:latin typeface="Calibri" panose="020F0502020204030204" pitchFamily="34" charset="0"/>
                <a:cs typeface="Calibri" panose="020F0502020204030204" pitchFamily="34" charset="0"/>
              </a:rPr>
              <a:t>	</a:t>
            </a:r>
          </a:p>
        </p:txBody>
      </p:sp>
      <p:graphicFrame>
        <p:nvGraphicFramePr>
          <p:cNvPr id="6" name="Object 2">
            <a:extLst>
              <a:ext uri="{FF2B5EF4-FFF2-40B4-BE49-F238E27FC236}">
                <a16:creationId xmlns:a16="http://schemas.microsoft.com/office/drawing/2014/main" id="{BBFAC8CC-4AF1-47CF-9CDC-5A15C63695BA}"/>
              </a:ext>
            </a:extLst>
          </p:cNvPr>
          <p:cNvGraphicFramePr>
            <a:graphicFrameLocks noChangeAspect="1"/>
          </p:cNvGraphicFramePr>
          <p:nvPr/>
        </p:nvGraphicFramePr>
        <p:xfrm>
          <a:off x="407444" y="3364331"/>
          <a:ext cx="3854321" cy="749300"/>
        </p:xfrm>
        <a:graphic>
          <a:graphicData uri="http://schemas.openxmlformats.org/presentationml/2006/ole">
            <mc:AlternateContent xmlns:mc="http://schemas.openxmlformats.org/markup-compatibility/2006">
              <mc:Choice xmlns:v="urn:schemas-microsoft-com:vml" Requires="v">
                <p:oleObj name="Equation" r:id="rId4" imgW="3860800" imgH="749300" progId="Equation.3">
                  <p:embed/>
                </p:oleObj>
              </mc:Choice>
              <mc:Fallback>
                <p:oleObj name="Equation" r:id="rId4" imgW="3860800" imgH="749300" progId="Equation.3">
                  <p:embed/>
                  <p:pic>
                    <p:nvPicPr>
                      <p:cNvPr id="6" name="Object 2">
                        <a:extLst>
                          <a:ext uri="{FF2B5EF4-FFF2-40B4-BE49-F238E27FC236}">
                            <a16:creationId xmlns:a16="http://schemas.microsoft.com/office/drawing/2014/main" id="{BBFAC8CC-4AF1-47CF-9CDC-5A15C63695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444" y="3364331"/>
                        <a:ext cx="3854321" cy="749300"/>
                      </a:xfrm>
                      <a:prstGeom prst="rect">
                        <a:avLst/>
                      </a:prstGeom>
                      <a:noFill/>
                      <a:ln>
                        <a:noFill/>
                      </a:ln>
                      <a:effectLst/>
                    </p:spPr>
                  </p:pic>
                </p:oleObj>
              </mc:Fallback>
            </mc:AlternateContent>
          </a:graphicData>
        </a:graphic>
      </p:graphicFrame>
      <p:sp>
        <p:nvSpPr>
          <p:cNvPr id="7" name="Text Box 10">
            <a:extLst>
              <a:ext uri="{FF2B5EF4-FFF2-40B4-BE49-F238E27FC236}">
                <a16:creationId xmlns:a16="http://schemas.microsoft.com/office/drawing/2014/main" id="{C9695285-783F-4417-ABD3-DE6113E7B510}"/>
              </a:ext>
            </a:extLst>
          </p:cNvPr>
          <p:cNvSpPr txBox="1">
            <a:spLocks noChangeArrowheads="1"/>
          </p:cNvSpPr>
          <p:nvPr/>
        </p:nvSpPr>
        <p:spPr bwMode="auto">
          <a:xfrm>
            <a:off x="304001" y="4519141"/>
            <a:ext cx="458884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spcBef>
                <a:spcPct val="50000"/>
              </a:spcBef>
            </a:pPr>
            <a:r>
              <a:rPr lang="de-DE" altLang="de-DE" sz="1800" dirty="0">
                <a:latin typeface="Calibri" panose="020F0502020204030204" pitchFamily="34" charset="0"/>
                <a:cs typeface="Calibri" panose="020F0502020204030204" pitchFamily="34" charset="0"/>
              </a:rPr>
              <a:t>ohne</a:t>
            </a:r>
            <a:r>
              <a:rPr lang="de-DE" altLang="de-DE" sz="1800" noProof="1">
                <a:latin typeface="Calibri" panose="020F0502020204030204" pitchFamily="34" charset="0"/>
                <a:cs typeface="Calibri" panose="020F0502020204030204" pitchFamily="34" charset="0"/>
              </a:rPr>
              <a:t> Atmosphäre </a:t>
            </a:r>
            <a:r>
              <a:rPr lang="de-DE" altLang="de-DE" sz="1800" dirty="0">
                <a:latin typeface="Calibri" panose="020F0502020204030204" pitchFamily="34" charset="0"/>
                <a:cs typeface="Calibri" panose="020F0502020204030204" pitchFamily="34" charset="0"/>
              </a:rPr>
              <a:t>	</a:t>
            </a:r>
            <a:r>
              <a:rPr lang="el-GR" altLang="de-DE" sz="1800" dirty="0">
                <a:latin typeface="Calibri" panose="020F0502020204030204" pitchFamily="34" charset="0"/>
                <a:cs typeface="Calibri" panose="020F0502020204030204" pitchFamily="34" charset="0"/>
              </a:rPr>
              <a:t>	</a:t>
            </a:r>
            <a:r>
              <a:rPr lang="de-DE" altLang="de-DE" sz="1800" noProof="1">
                <a:latin typeface="Calibri" panose="020F0502020204030204" pitchFamily="34" charset="0"/>
                <a:cs typeface="Calibri" panose="020F0502020204030204" pitchFamily="34" charset="0"/>
                <a:sym typeface="Symbol" panose="05050102010706020507" pitchFamily="18" charset="2"/>
              </a:rPr>
              <a:t></a:t>
            </a:r>
            <a:r>
              <a:rPr lang="de-DE" altLang="de-DE" sz="1800" noProof="1">
                <a:latin typeface="Calibri" panose="020F0502020204030204" pitchFamily="34" charset="0"/>
                <a:cs typeface="Calibri" panose="020F0502020204030204" pitchFamily="34" charset="0"/>
              </a:rPr>
              <a:t>=1, </a:t>
            </a:r>
            <a:r>
              <a:rPr lang="de-DE" altLang="de-DE" sz="1800" noProof="1">
                <a:latin typeface="Calibri" panose="020F0502020204030204" pitchFamily="34" charset="0"/>
                <a:cs typeface="Calibri" panose="020F0502020204030204" pitchFamily="34" charset="0"/>
                <a:sym typeface="Symbol" panose="05050102010706020507" pitchFamily="18" charset="2"/>
              </a:rPr>
              <a:t> </a:t>
            </a:r>
            <a:r>
              <a:rPr lang="de-DE" altLang="de-DE" sz="1800" noProof="1">
                <a:latin typeface="Calibri" panose="020F0502020204030204" pitchFamily="34" charset="0"/>
                <a:cs typeface="Calibri" panose="020F0502020204030204" pitchFamily="34" charset="0"/>
              </a:rPr>
              <a:t>= 0 : </a:t>
            </a:r>
            <a:br>
              <a:rPr lang="de-DE" altLang="de-DE" sz="1800" dirty="0">
                <a:latin typeface="Calibri" panose="020F0502020204030204" pitchFamily="34" charset="0"/>
                <a:cs typeface="Calibri" panose="020F0502020204030204" pitchFamily="34" charset="0"/>
              </a:rPr>
            </a:br>
            <a:r>
              <a:rPr lang="de-DE" altLang="de-DE" sz="1800" dirty="0">
                <a:latin typeface="Calibri" panose="020F0502020204030204" pitchFamily="34" charset="0"/>
                <a:cs typeface="Calibri" panose="020F0502020204030204" pitchFamily="34" charset="0"/>
              </a:rPr>
              <a:t>			 </a:t>
            </a:r>
            <a:r>
              <a:rPr lang="de-DE" altLang="de-DE" sz="1800" noProof="1">
                <a:latin typeface="Calibri" panose="020F0502020204030204" pitchFamily="34" charset="0"/>
                <a:cs typeface="Calibri" panose="020F0502020204030204" pitchFamily="34" charset="0"/>
              </a:rPr>
              <a:t>T</a:t>
            </a:r>
            <a:r>
              <a:rPr lang="de-DE" altLang="de-DE" sz="1800" baseline="-25000" noProof="1">
                <a:latin typeface="Calibri" panose="020F0502020204030204" pitchFamily="34" charset="0"/>
                <a:cs typeface="Calibri" panose="020F0502020204030204" pitchFamily="34" charset="0"/>
              </a:rPr>
              <a:t>eq  </a:t>
            </a:r>
            <a:r>
              <a:rPr lang="de-DE" altLang="de-DE" sz="1800" noProof="1">
                <a:latin typeface="Calibri" panose="020F0502020204030204" pitchFamily="34" charset="0"/>
                <a:cs typeface="Calibri" panose="020F0502020204030204" pitchFamily="34" charset="0"/>
              </a:rPr>
              <a:t>= - 4°C</a:t>
            </a:r>
          </a:p>
          <a:p>
            <a:pPr eaLnBrk="1" hangingPunct="1">
              <a:spcBef>
                <a:spcPct val="50000"/>
              </a:spcBef>
            </a:pPr>
            <a:r>
              <a:rPr lang="da-DK" altLang="de-DE" sz="1800" noProof="1">
                <a:latin typeface="Calibri" panose="020F0502020204030204" pitchFamily="34" charset="0"/>
                <a:cs typeface="Calibri" panose="020F0502020204030204" pitchFamily="34" charset="0"/>
              </a:rPr>
              <a:t>mit gegenwärtiger	</a:t>
            </a:r>
            <a:r>
              <a:rPr lang="de-DE" altLang="de-DE" sz="1800" noProof="1">
                <a:latin typeface="Calibri" panose="020F0502020204030204" pitchFamily="34" charset="0"/>
                <a:cs typeface="Calibri" panose="020F0502020204030204" pitchFamily="34" charset="0"/>
              </a:rPr>
              <a:t> </a:t>
            </a:r>
            <a:r>
              <a:rPr lang="de-DE" altLang="de-DE" sz="1800" dirty="0">
                <a:latin typeface="Calibri" panose="020F0502020204030204" pitchFamily="34" charset="0"/>
                <a:cs typeface="Calibri" panose="020F0502020204030204" pitchFamily="34" charset="0"/>
              </a:rPr>
              <a:t>	</a:t>
            </a:r>
            <a:r>
              <a:rPr lang="de-DE" altLang="de-DE" sz="1800" noProof="1">
                <a:latin typeface="Calibri" panose="020F0502020204030204" pitchFamily="34" charset="0"/>
                <a:cs typeface="Calibri" panose="020F0502020204030204" pitchFamily="34" charset="0"/>
                <a:sym typeface="Symbol" panose="05050102010706020507" pitchFamily="18" charset="2"/>
              </a:rPr>
              <a:t></a:t>
            </a:r>
            <a:r>
              <a:rPr lang="de-DE" altLang="de-DE" sz="1800" noProof="1">
                <a:latin typeface="Calibri" panose="020F0502020204030204" pitchFamily="34" charset="0"/>
                <a:cs typeface="Calibri" panose="020F0502020204030204" pitchFamily="34" charset="0"/>
              </a:rPr>
              <a:t>=0.64, </a:t>
            </a:r>
            <a:r>
              <a:rPr lang="de-DE" altLang="de-DE" sz="1800" noProof="1">
                <a:latin typeface="Calibri" panose="020F0502020204030204" pitchFamily="34" charset="0"/>
                <a:cs typeface="Calibri" panose="020F0502020204030204" pitchFamily="34" charset="0"/>
                <a:sym typeface="Symbol" panose="05050102010706020507" pitchFamily="18" charset="2"/>
              </a:rPr>
              <a:t> </a:t>
            </a:r>
            <a:r>
              <a:rPr lang="de-DE" altLang="de-DE" sz="1800" noProof="1">
                <a:latin typeface="Calibri" panose="020F0502020204030204" pitchFamily="34" charset="0"/>
                <a:cs typeface="Calibri" panose="020F0502020204030204" pitchFamily="34" charset="0"/>
              </a:rPr>
              <a:t>= 0.30 : </a:t>
            </a:r>
            <a:r>
              <a:rPr lang="de-DE" altLang="de-DE" sz="1800" dirty="0">
                <a:latin typeface="Calibri" panose="020F0502020204030204" pitchFamily="34" charset="0"/>
                <a:cs typeface="Calibri" panose="020F0502020204030204" pitchFamily="34" charset="0"/>
              </a:rPr>
              <a:t> </a:t>
            </a:r>
            <a:br>
              <a:rPr lang="de-DE" altLang="de-DE" sz="1800" dirty="0">
                <a:latin typeface="Calibri" panose="020F0502020204030204" pitchFamily="34" charset="0"/>
                <a:cs typeface="Calibri" panose="020F0502020204030204" pitchFamily="34" charset="0"/>
              </a:rPr>
            </a:br>
            <a:r>
              <a:rPr lang="de-DE" altLang="de-DE" sz="1800" dirty="0">
                <a:latin typeface="Calibri" panose="020F0502020204030204" pitchFamily="34" charset="0"/>
                <a:cs typeface="Calibri" panose="020F0502020204030204" pitchFamily="34" charset="0"/>
              </a:rPr>
              <a:t>Atmosphäre		</a:t>
            </a:r>
            <a:r>
              <a:rPr lang="de-DE" altLang="de-DE" sz="1800" noProof="1">
                <a:latin typeface="Calibri" panose="020F0502020204030204" pitchFamily="34" charset="0"/>
                <a:cs typeface="Calibri" panose="020F0502020204030204" pitchFamily="34" charset="0"/>
              </a:rPr>
              <a:t>T</a:t>
            </a:r>
            <a:r>
              <a:rPr lang="de-DE" altLang="de-DE" sz="1800" baseline="-25000" noProof="1">
                <a:latin typeface="Calibri" panose="020F0502020204030204" pitchFamily="34" charset="0"/>
                <a:cs typeface="Calibri" panose="020F0502020204030204" pitchFamily="34" charset="0"/>
              </a:rPr>
              <a:t>eq</a:t>
            </a:r>
            <a:r>
              <a:rPr lang="de-DE" altLang="de-DE" sz="1800" baseline="-25000" dirty="0">
                <a:latin typeface="Calibri" panose="020F0502020204030204" pitchFamily="34" charset="0"/>
                <a:cs typeface="Calibri" panose="020F0502020204030204" pitchFamily="34" charset="0"/>
              </a:rPr>
              <a:t>  </a:t>
            </a:r>
            <a:r>
              <a:rPr lang="de-DE" altLang="de-DE" sz="1800" noProof="1">
                <a:latin typeface="Calibri" panose="020F0502020204030204" pitchFamily="34" charset="0"/>
                <a:cs typeface="Calibri" panose="020F0502020204030204" pitchFamily="34" charset="0"/>
              </a:rPr>
              <a:t>= </a:t>
            </a:r>
            <a:r>
              <a:rPr lang="de-DE" altLang="de-DE" sz="1800" dirty="0">
                <a:latin typeface="Calibri" panose="020F0502020204030204" pitchFamily="34" charset="0"/>
                <a:cs typeface="Calibri" panose="020F0502020204030204" pitchFamily="34" charset="0"/>
              </a:rPr>
              <a:t>+</a:t>
            </a:r>
            <a:r>
              <a:rPr lang="de-DE" altLang="de-DE" sz="1800" noProof="1">
                <a:latin typeface="Calibri" panose="020F0502020204030204" pitchFamily="34" charset="0"/>
                <a:cs typeface="Calibri" panose="020F0502020204030204" pitchFamily="34" charset="0"/>
              </a:rPr>
              <a:t>15°C</a:t>
            </a:r>
            <a:endParaRPr lang="de-DE" altLang="de-DE" sz="1800" dirty="0">
              <a:latin typeface="Calibri" panose="020F0502020204030204" pitchFamily="34" charset="0"/>
              <a:cs typeface="Calibri" panose="020F0502020204030204" pitchFamily="34" charset="0"/>
            </a:endParaRPr>
          </a:p>
        </p:txBody>
      </p:sp>
      <p:sp>
        <p:nvSpPr>
          <p:cNvPr id="2" name="Textfeld 1">
            <a:extLst>
              <a:ext uri="{FF2B5EF4-FFF2-40B4-BE49-F238E27FC236}">
                <a16:creationId xmlns:a16="http://schemas.microsoft.com/office/drawing/2014/main" id="{6248956B-4238-DBDA-EE97-8AE38A1EC5D8}"/>
              </a:ext>
            </a:extLst>
          </p:cNvPr>
          <p:cNvSpPr txBox="1"/>
          <p:nvPr/>
        </p:nvSpPr>
        <p:spPr>
          <a:xfrm>
            <a:off x="3007162" y="3577219"/>
            <a:ext cx="1695565" cy="369332"/>
          </a:xfrm>
          <a:prstGeom prst="rect">
            <a:avLst/>
          </a:prstGeom>
          <a:solidFill>
            <a:schemeClr val="bg1"/>
          </a:solidFill>
        </p:spPr>
        <p:txBody>
          <a:bodyPr wrap="square" rtlCol="0">
            <a:spAutoFit/>
          </a:bodyPr>
          <a:lstStyle/>
          <a:p>
            <a:r>
              <a:rPr lang="de-DE"/>
              <a:t>Gleichgewicht</a:t>
            </a:r>
          </a:p>
        </p:txBody>
      </p:sp>
      <p:sp>
        <p:nvSpPr>
          <p:cNvPr id="3" name="Datumsplatzhalter 2">
            <a:extLst>
              <a:ext uri="{FF2B5EF4-FFF2-40B4-BE49-F238E27FC236}">
                <a16:creationId xmlns:a16="http://schemas.microsoft.com/office/drawing/2014/main" id="{328ECAEA-F2F3-5AC6-4F0E-01CAEB710B7B}"/>
              </a:ext>
            </a:extLst>
          </p:cNvPr>
          <p:cNvSpPr>
            <a:spLocks noGrp="1"/>
          </p:cNvSpPr>
          <p:nvPr>
            <p:ph type="dt" sz="half" idx="10"/>
          </p:nvPr>
        </p:nvSpPr>
        <p:spPr/>
        <p:txBody>
          <a:bodyPr/>
          <a:lstStyle/>
          <a:p>
            <a:r>
              <a:rPr lang="de-DE"/>
              <a:t>12. Mai 2026</a:t>
            </a:r>
            <a:endParaRPr lang="en-US"/>
          </a:p>
        </p:txBody>
      </p:sp>
      <p:sp>
        <p:nvSpPr>
          <p:cNvPr id="4" name="Foliennummernplatzhalter 3">
            <a:extLst>
              <a:ext uri="{FF2B5EF4-FFF2-40B4-BE49-F238E27FC236}">
                <a16:creationId xmlns:a16="http://schemas.microsoft.com/office/drawing/2014/main" id="{F0210E51-EC7E-48E2-0488-3CE443D1501A}"/>
              </a:ext>
            </a:extLst>
          </p:cNvPr>
          <p:cNvSpPr>
            <a:spLocks noGrp="1"/>
          </p:cNvSpPr>
          <p:nvPr>
            <p:ph type="sldNum" sz="quarter" idx="12"/>
          </p:nvPr>
        </p:nvSpPr>
        <p:spPr/>
        <p:txBody>
          <a:bodyPr/>
          <a:lstStyle/>
          <a:p>
            <a:fld id="{E0A0AE6A-7158-4DD3-9140-58D5CDFD4F47}" type="slidenum">
              <a:rPr lang="en-US" smtClean="0"/>
              <a:t>5</a:t>
            </a:fld>
            <a:endParaRPr lang="en-US"/>
          </a:p>
        </p:txBody>
      </p:sp>
      <p:sp>
        <p:nvSpPr>
          <p:cNvPr id="8" name="Fußzeilenplatzhalter 7">
            <a:extLst>
              <a:ext uri="{FF2B5EF4-FFF2-40B4-BE49-F238E27FC236}">
                <a16:creationId xmlns:a16="http://schemas.microsoft.com/office/drawing/2014/main" id="{C5F03A07-6449-B180-C9C8-E95DB7926158}"/>
              </a:ext>
            </a:extLst>
          </p:cNvPr>
          <p:cNvSpPr>
            <a:spLocks noGrp="1"/>
          </p:cNvSpPr>
          <p:nvPr>
            <p:ph type="ftr" sz="quarter" idx="11"/>
          </p:nvPr>
        </p:nvSpPr>
        <p:spPr/>
        <p:txBody>
          <a:bodyPr/>
          <a:lstStyle/>
          <a:p>
            <a:r>
              <a:rPr lang="en-US"/>
              <a:t>Teltow</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038B2838-E3A7-4532-9DB6-AFD66E65FD24}"/>
              </a:ext>
            </a:extLst>
          </p:cNvPr>
          <p:cNvSpPr txBox="1">
            <a:spLocks/>
          </p:cNvSpPr>
          <p:nvPr/>
        </p:nvSpPr>
        <p:spPr>
          <a:xfrm>
            <a:off x="241852" y="209360"/>
            <a:ext cx="5692524" cy="62610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DE" sz="1800" dirty="0"/>
              <a:t>Klimawandel wirkt zusammen mit anderen Änderungen (z.B.  veränderte Aerosollast, Urbanisierung; sonstige lokale Veränderungen). Bei vielen Veränderungen in Risiken und Extremen sind „andere“ Faktoren dominant (z.B. oft bei Überschwemmungen, Sturmschäden).</a:t>
            </a:r>
          </a:p>
          <a:p>
            <a:pPr>
              <a:lnSpc>
                <a:spcPct val="100000"/>
              </a:lnSpc>
            </a:pPr>
            <a:r>
              <a:rPr lang="de-DE" sz="1800" dirty="0"/>
              <a:t>Im öffentlichen Diskurs wird dagegen bisweilen unkritisch jene Erklärung gewählt, die am besten in eine politische Agenda passt.</a:t>
            </a:r>
          </a:p>
          <a:p>
            <a:pPr>
              <a:lnSpc>
                <a:spcPct val="100000"/>
              </a:lnSpc>
            </a:pPr>
            <a:r>
              <a:rPr lang="de-DE" sz="1800" dirty="0"/>
              <a:t>Der Klimawandel entfaltet sich weiter – in Bezug auf Temperaturen könnte es per 2100 zum Stillstand kommen, in Bezug auf Meeresspiegel erst später.</a:t>
            </a:r>
          </a:p>
          <a:p>
            <a:pPr>
              <a:lnSpc>
                <a:spcPct val="100000"/>
              </a:lnSpc>
            </a:pPr>
            <a:r>
              <a:rPr lang="de-DE" sz="1800" dirty="0"/>
              <a:t>Wegen der natürlichen Variabilität ist diese Erwärmung nicht gleichmäßig; sie geht manchmal schneller, manchmal langsamer vonstatten.</a:t>
            </a:r>
          </a:p>
          <a:p>
            <a:pPr>
              <a:lnSpc>
                <a:spcPct val="100000"/>
              </a:lnSpc>
            </a:pPr>
            <a:r>
              <a:rPr lang="de-DE" sz="1800" dirty="0"/>
              <a:t>Alle Szenarien, die eine Stabilisierung bei 1.5</a:t>
            </a:r>
            <a:r>
              <a:rPr lang="de-DE" sz="1800" baseline="30000" dirty="0"/>
              <a:t>o</a:t>
            </a:r>
            <a:r>
              <a:rPr lang="de-DE" sz="1800" dirty="0"/>
              <a:t> oder 2</a:t>
            </a:r>
            <a:r>
              <a:rPr lang="de-DE" sz="1800" baseline="30000" dirty="0"/>
              <a:t>o  </a:t>
            </a:r>
            <a:r>
              <a:rPr lang="de-DE" sz="1800" dirty="0"/>
              <a:t>beschreiben, gehen von negativen Emissionen ab spätestens ca. 2050 aus.</a:t>
            </a:r>
          </a:p>
        </p:txBody>
      </p:sp>
      <p:sp>
        <p:nvSpPr>
          <p:cNvPr id="4" name="Foliennummernplatzhalter 3">
            <a:extLst>
              <a:ext uri="{FF2B5EF4-FFF2-40B4-BE49-F238E27FC236}">
                <a16:creationId xmlns:a16="http://schemas.microsoft.com/office/drawing/2014/main" id="{ADFA077E-16D8-4BF1-9281-733E5B25EE90}"/>
              </a:ext>
            </a:extLst>
          </p:cNvPr>
          <p:cNvSpPr>
            <a:spLocks noGrp="1"/>
          </p:cNvSpPr>
          <p:nvPr>
            <p:ph type="sldNum" sz="quarter" idx="12"/>
          </p:nvPr>
        </p:nvSpPr>
        <p:spPr/>
        <p:txBody>
          <a:bodyPr/>
          <a:lstStyle/>
          <a:p>
            <a:fld id="{90E1CA1D-BA26-442B-B34F-5A52C36AC59C}" type="slidenum">
              <a:rPr lang="en-US" smtClean="0"/>
              <a:t>6</a:t>
            </a:fld>
            <a:endParaRPr lang="en-US"/>
          </a:p>
        </p:txBody>
      </p:sp>
      <p:sp>
        <p:nvSpPr>
          <p:cNvPr id="5" name="Datumsplatzhalter 4">
            <a:extLst>
              <a:ext uri="{FF2B5EF4-FFF2-40B4-BE49-F238E27FC236}">
                <a16:creationId xmlns:a16="http://schemas.microsoft.com/office/drawing/2014/main" id="{5B515DFF-2C6F-4556-B40B-2B4A3EF319C5}"/>
              </a:ext>
            </a:extLst>
          </p:cNvPr>
          <p:cNvSpPr>
            <a:spLocks noGrp="1"/>
          </p:cNvSpPr>
          <p:nvPr>
            <p:ph type="dt" sz="half" idx="10"/>
          </p:nvPr>
        </p:nvSpPr>
        <p:spPr/>
        <p:txBody>
          <a:bodyPr/>
          <a:lstStyle/>
          <a:p>
            <a:r>
              <a:rPr lang="de-DE"/>
              <a:t>12. Mai 2026</a:t>
            </a:r>
            <a:endParaRPr lang="en-US"/>
          </a:p>
        </p:txBody>
      </p:sp>
      <p:sp>
        <p:nvSpPr>
          <p:cNvPr id="6" name="Fußzeilenplatzhalter 5">
            <a:extLst>
              <a:ext uri="{FF2B5EF4-FFF2-40B4-BE49-F238E27FC236}">
                <a16:creationId xmlns:a16="http://schemas.microsoft.com/office/drawing/2014/main" id="{1FCB49E6-180B-4CEE-9E76-54BA1DDC52FB}"/>
              </a:ext>
            </a:extLst>
          </p:cNvPr>
          <p:cNvSpPr>
            <a:spLocks noGrp="1"/>
          </p:cNvSpPr>
          <p:nvPr>
            <p:ph type="ftr" sz="quarter" idx="11"/>
          </p:nvPr>
        </p:nvSpPr>
        <p:spPr/>
        <p:txBody>
          <a:bodyPr/>
          <a:lstStyle/>
          <a:p>
            <a:r>
              <a:rPr lang="en-US"/>
              <a:t>Teltow</a:t>
            </a:r>
            <a:endParaRPr lang="en-US" dirty="0"/>
          </a:p>
        </p:txBody>
      </p:sp>
      <p:sp>
        <p:nvSpPr>
          <p:cNvPr id="10" name="Inhaltsplatzhalter 2">
            <a:extLst>
              <a:ext uri="{FF2B5EF4-FFF2-40B4-BE49-F238E27FC236}">
                <a16:creationId xmlns:a16="http://schemas.microsoft.com/office/drawing/2014/main" id="{84DDEB35-8094-FFE5-F7F0-41B315FBDBFB}"/>
              </a:ext>
            </a:extLst>
          </p:cNvPr>
          <p:cNvSpPr txBox="1">
            <a:spLocks/>
          </p:cNvSpPr>
          <p:nvPr/>
        </p:nvSpPr>
        <p:spPr>
          <a:xfrm>
            <a:off x="6096000" y="1365135"/>
            <a:ext cx="5622354" cy="4502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de-DE" sz="1800" dirty="0"/>
          </a:p>
          <a:p>
            <a:pPr marL="0" indent="0">
              <a:lnSpc>
                <a:spcPct val="100000"/>
              </a:lnSpc>
              <a:buFont typeface="Arial" panose="020B0604020202020204" pitchFamily="34" charset="0"/>
              <a:buNone/>
            </a:pPr>
            <a:endParaRPr lang="de-DE" sz="1800" dirty="0"/>
          </a:p>
        </p:txBody>
      </p:sp>
      <p:sp>
        <p:nvSpPr>
          <p:cNvPr id="9" name="Inhaltsplatzhalter 2">
            <a:extLst>
              <a:ext uri="{FF2B5EF4-FFF2-40B4-BE49-F238E27FC236}">
                <a16:creationId xmlns:a16="http://schemas.microsoft.com/office/drawing/2014/main" id="{5A5FDDF0-5C3B-E61F-A441-254C3E207E31}"/>
              </a:ext>
            </a:extLst>
          </p:cNvPr>
          <p:cNvSpPr>
            <a:spLocks noGrp="1"/>
          </p:cNvSpPr>
          <p:nvPr>
            <p:ph sz="half" idx="1"/>
          </p:nvPr>
        </p:nvSpPr>
        <p:spPr>
          <a:xfrm>
            <a:off x="6257626" y="209360"/>
            <a:ext cx="5546154" cy="4338353"/>
          </a:xfrm>
        </p:spPr>
        <p:txBody>
          <a:bodyPr>
            <a:normAutofit/>
          </a:bodyPr>
          <a:lstStyle/>
          <a:p>
            <a:pPr>
              <a:lnSpc>
                <a:spcPct val="100000"/>
              </a:lnSpc>
            </a:pPr>
            <a:r>
              <a:rPr lang="de-DE" sz="1800" dirty="0"/>
              <a:t>Der Meeresspiegel steigt.  Die Eisschilde  (Antarktis, Grönland) verlieren Masse (Wasser).</a:t>
            </a:r>
          </a:p>
          <a:p>
            <a:pPr>
              <a:lnSpc>
                <a:spcPct val="100000"/>
              </a:lnSpc>
            </a:pPr>
            <a:r>
              <a:rPr lang="de-DE" sz="1800" dirty="0"/>
              <a:t>Meereis in der Arktis vermindert sich deutlich; ebenfalls Meereis in Randmeeren.</a:t>
            </a:r>
          </a:p>
          <a:p>
            <a:pPr>
              <a:lnSpc>
                <a:spcPct val="100000"/>
              </a:lnSpc>
            </a:pPr>
            <a:r>
              <a:rPr lang="de-DE" sz="1800" dirty="0"/>
              <a:t>Stürme im Nordatlantik/Europa haben sich bisher nicht über das Normale hinaus verändert.</a:t>
            </a:r>
          </a:p>
          <a:p>
            <a:pPr>
              <a:lnSpc>
                <a:spcPct val="100000"/>
              </a:lnSpc>
            </a:pPr>
            <a:r>
              <a:rPr lang="de-DE" sz="1800" dirty="0"/>
              <a:t>Jahresgang des Abflüsse von Flüssen in mittleren und hohen Breiten verändert sich.</a:t>
            </a:r>
          </a:p>
          <a:p>
            <a:pPr>
              <a:lnSpc>
                <a:spcPct val="100000"/>
              </a:lnSpc>
            </a:pPr>
            <a:r>
              <a:rPr lang="de-DE" sz="1800" dirty="0"/>
              <a:t>Marine und </a:t>
            </a:r>
            <a:r>
              <a:rPr lang="de-DE" sz="1800" dirty="0" err="1"/>
              <a:t>terristrische</a:t>
            </a:r>
            <a:r>
              <a:rPr lang="de-DE" sz="1800" dirty="0"/>
              <a:t> Ökosysteme: </a:t>
            </a:r>
            <a:r>
              <a:rPr lang="de-DE" sz="1800" dirty="0" err="1"/>
              <a:t>Artenspektra</a:t>
            </a:r>
            <a:r>
              <a:rPr lang="de-DE" sz="1800" dirty="0"/>
              <a:t> verändern sich</a:t>
            </a:r>
          </a:p>
          <a:p>
            <a:pPr>
              <a:lnSpc>
                <a:spcPct val="100000"/>
              </a:lnSpc>
            </a:pPr>
            <a:r>
              <a:rPr lang="de-DE" sz="1800" dirty="0"/>
              <a:t>Phänologische Abfolgen verfrühen sich. </a:t>
            </a:r>
          </a:p>
        </p:txBody>
      </p:sp>
      <p:sp>
        <p:nvSpPr>
          <p:cNvPr id="11" name="Titel 1">
            <a:extLst>
              <a:ext uri="{FF2B5EF4-FFF2-40B4-BE49-F238E27FC236}">
                <a16:creationId xmlns:a16="http://schemas.microsoft.com/office/drawing/2014/main" id="{218172DF-922B-E13F-185E-CFB23B72DBCF}"/>
              </a:ext>
            </a:extLst>
          </p:cNvPr>
          <p:cNvSpPr>
            <a:spLocks noGrp="1"/>
          </p:cNvSpPr>
          <p:nvPr>
            <p:ph type="title"/>
          </p:nvPr>
        </p:nvSpPr>
        <p:spPr>
          <a:xfrm>
            <a:off x="6257626" y="4342949"/>
            <a:ext cx="5778067" cy="897931"/>
          </a:xfrm>
        </p:spPr>
        <p:txBody>
          <a:bodyPr>
            <a:normAutofit/>
          </a:bodyPr>
          <a:lstStyle/>
          <a:p>
            <a:r>
              <a:rPr lang="en-US" b="1" dirty="0" err="1">
                <a:latin typeface="+mn-lt"/>
              </a:rPr>
              <a:t>Globale</a:t>
            </a:r>
            <a:r>
              <a:rPr lang="en-US" b="1" dirty="0">
                <a:latin typeface="+mn-lt"/>
              </a:rPr>
              <a:t> </a:t>
            </a:r>
            <a:r>
              <a:rPr lang="en-US" b="1" dirty="0" err="1">
                <a:latin typeface="+mn-lt"/>
              </a:rPr>
              <a:t>Aspekte</a:t>
            </a:r>
            <a:endParaRPr lang="en-US" b="1" dirty="0">
              <a:latin typeface="+mn-lt"/>
            </a:endParaRPr>
          </a:p>
        </p:txBody>
      </p:sp>
    </p:spTree>
    <p:extLst>
      <p:ext uri="{BB962C8B-B14F-4D97-AF65-F5344CB8AC3E}">
        <p14:creationId xmlns:p14="http://schemas.microsoft.com/office/powerpoint/2010/main" val="402035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2C2DEAD-16A6-4730-A857-3C9DED248320}"/>
              </a:ext>
            </a:extLst>
          </p:cNvPr>
          <p:cNvSpPr>
            <a:spLocks noGrp="1"/>
          </p:cNvSpPr>
          <p:nvPr>
            <p:ph type="sldNum" sz="quarter" idx="12"/>
          </p:nvPr>
        </p:nvSpPr>
        <p:spPr/>
        <p:txBody>
          <a:bodyPr/>
          <a:lstStyle/>
          <a:p>
            <a:fld id="{90E1CA1D-BA26-442B-B34F-5A52C36AC59C}" type="slidenum">
              <a:rPr lang="en-US" smtClean="0"/>
              <a:t>7</a:t>
            </a:fld>
            <a:endParaRPr lang="en-US"/>
          </a:p>
        </p:txBody>
      </p:sp>
      <p:sp>
        <p:nvSpPr>
          <p:cNvPr id="5" name="Datumsplatzhalter 4">
            <a:extLst>
              <a:ext uri="{FF2B5EF4-FFF2-40B4-BE49-F238E27FC236}">
                <a16:creationId xmlns:a16="http://schemas.microsoft.com/office/drawing/2014/main" id="{E248338F-F72F-4B9A-A788-FD8F97D5C171}"/>
              </a:ext>
            </a:extLst>
          </p:cNvPr>
          <p:cNvSpPr>
            <a:spLocks noGrp="1"/>
          </p:cNvSpPr>
          <p:nvPr>
            <p:ph type="dt" sz="half" idx="10"/>
          </p:nvPr>
        </p:nvSpPr>
        <p:spPr/>
        <p:txBody>
          <a:bodyPr/>
          <a:lstStyle/>
          <a:p>
            <a:r>
              <a:rPr lang="de-DE"/>
              <a:t>12. Mai 2026</a:t>
            </a:r>
            <a:endParaRPr lang="en-US"/>
          </a:p>
        </p:txBody>
      </p:sp>
      <p:sp>
        <p:nvSpPr>
          <p:cNvPr id="6" name="Fußzeilenplatzhalter 5">
            <a:extLst>
              <a:ext uri="{FF2B5EF4-FFF2-40B4-BE49-F238E27FC236}">
                <a16:creationId xmlns:a16="http://schemas.microsoft.com/office/drawing/2014/main" id="{A4C84CDF-4425-4989-A588-D99DA6133640}"/>
              </a:ext>
            </a:extLst>
          </p:cNvPr>
          <p:cNvSpPr>
            <a:spLocks noGrp="1"/>
          </p:cNvSpPr>
          <p:nvPr>
            <p:ph type="ftr" sz="quarter" idx="11"/>
          </p:nvPr>
        </p:nvSpPr>
        <p:spPr/>
        <p:txBody>
          <a:bodyPr/>
          <a:lstStyle/>
          <a:p>
            <a:r>
              <a:rPr lang="en-US"/>
              <a:t>Teltow</a:t>
            </a:r>
            <a:endParaRPr lang="en-US" dirty="0"/>
          </a:p>
        </p:txBody>
      </p:sp>
      <p:sp>
        <p:nvSpPr>
          <p:cNvPr id="8" name="Inhaltsplatzhalter 2">
            <a:extLst>
              <a:ext uri="{FF2B5EF4-FFF2-40B4-BE49-F238E27FC236}">
                <a16:creationId xmlns:a16="http://schemas.microsoft.com/office/drawing/2014/main" id="{50DE806D-5441-D25F-BC7E-1C92316FF88B}"/>
              </a:ext>
            </a:extLst>
          </p:cNvPr>
          <p:cNvSpPr txBox="1">
            <a:spLocks/>
          </p:cNvSpPr>
          <p:nvPr/>
        </p:nvSpPr>
        <p:spPr>
          <a:xfrm>
            <a:off x="6251713" y="1055893"/>
            <a:ext cx="5546154" cy="51277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DE" sz="1800" dirty="0"/>
              <a:t>Geschwindigkeit des Anstieges des Meeresspiegels (Eisschilde sind beteiligt, und das Wissen über ihr Verhalten ist begrenzt)</a:t>
            </a:r>
          </a:p>
          <a:p>
            <a:pPr>
              <a:lnSpc>
                <a:spcPct val="100000"/>
              </a:lnSpc>
            </a:pPr>
            <a:r>
              <a:rPr lang="de-DE" sz="1800" dirty="0"/>
              <a:t>Es ist plausibel, dass Starkniederschläge zunehmen und weiter zunehmen werden, aber  die Intensität der Änderung ist noch unklar.</a:t>
            </a:r>
          </a:p>
          <a:p>
            <a:pPr>
              <a:lnSpc>
                <a:spcPct val="100000"/>
              </a:lnSpc>
            </a:pPr>
            <a:r>
              <a:rPr lang="de-DE" sz="1800" dirty="0"/>
              <a:t>Die regionalen Muster der Niederschläge werden sich ändern; wann und wie ist aber noch unklar.</a:t>
            </a:r>
          </a:p>
          <a:p>
            <a:pPr>
              <a:lnSpc>
                <a:spcPct val="100000"/>
              </a:lnSpc>
            </a:pPr>
            <a:r>
              <a:rPr lang="de-DE" sz="1800" dirty="0"/>
              <a:t>Tropische Wirbelstürme – zeigen bisher kein klares Bild.</a:t>
            </a:r>
          </a:p>
          <a:p>
            <a:pPr>
              <a:lnSpc>
                <a:spcPct val="100000"/>
              </a:lnSpc>
            </a:pPr>
            <a:r>
              <a:rPr lang="de-DE" sz="1800" dirty="0"/>
              <a:t>Sonstige Wirkungen auf marine und terrestrische Ökosystems.</a:t>
            </a:r>
          </a:p>
          <a:p>
            <a:pPr marL="0" indent="0">
              <a:lnSpc>
                <a:spcPct val="100000"/>
              </a:lnSpc>
              <a:buNone/>
            </a:pPr>
            <a:endParaRPr lang="de-DE" sz="1800" dirty="0"/>
          </a:p>
          <a:p>
            <a:pPr marL="0" indent="0">
              <a:lnSpc>
                <a:spcPct val="100000"/>
              </a:lnSpc>
              <a:buFont typeface="Arial" panose="020B0604020202020204" pitchFamily="34" charset="0"/>
              <a:buNone/>
            </a:pPr>
            <a:endParaRPr lang="de-DE" sz="1800" dirty="0"/>
          </a:p>
          <a:p>
            <a:pPr marL="0" indent="0">
              <a:lnSpc>
                <a:spcPct val="100000"/>
              </a:lnSpc>
              <a:buFont typeface="Arial" panose="020B0604020202020204" pitchFamily="34" charset="0"/>
              <a:buNone/>
            </a:pPr>
            <a:endParaRPr lang="de-DE" sz="1800" dirty="0"/>
          </a:p>
        </p:txBody>
      </p:sp>
      <p:sp>
        <p:nvSpPr>
          <p:cNvPr id="11" name="Inhaltsplatzhalter 10">
            <a:extLst>
              <a:ext uri="{FF2B5EF4-FFF2-40B4-BE49-F238E27FC236}">
                <a16:creationId xmlns:a16="http://schemas.microsoft.com/office/drawing/2014/main" id="{D5454BFD-9652-03A6-FDBF-9356924EE3CB}"/>
              </a:ext>
            </a:extLst>
          </p:cNvPr>
          <p:cNvSpPr>
            <a:spLocks noGrp="1"/>
          </p:cNvSpPr>
          <p:nvPr>
            <p:ph sz="half" idx="1"/>
          </p:nvPr>
        </p:nvSpPr>
        <p:spPr>
          <a:xfrm>
            <a:off x="758688" y="1444094"/>
            <a:ext cx="5181600" cy="3087461"/>
          </a:xfrm>
        </p:spPr>
        <p:txBody>
          <a:bodyPr>
            <a:normAutofit/>
          </a:bodyPr>
          <a:lstStyle/>
          <a:p>
            <a:r>
              <a:rPr lang="de-DE" sz="1800" dirty="0"/>
              <a:t>Kipppunkte: hochspekulative, akademisch interessante Konzepte, deren Realität im Klimageschehen der historischen Vergangenheit und absehbaren Zukunft weniger realistisch erscheint (IPCC).</a:t>
            </a:r>
          </a:p>
          <a:p>
            <a:r>
              <a:rPr lang="de-DE" sz="1800" dirty="0"/>
              <a:t>Kipppunkte: politisch hochwirksam.</a:t>
            </a:r>
          </a:p>
          <a:p>
            <a:pPr>
              <a:lnSpc>
                <a:spcPct val="100000"/>
              </a:lnSpc>
            </a:pPr>
            <a:r>
              <a:rPr lang="de-DE" sz="1800" dirty="0"/>
              <a:t>Wirkung auf menschliche Gesundheit.</a:t>
            </a:r>
            <a:br>
              <a:rPr lang="de-DE" sz="1800" dirty="0"/>
            </a:br>
            <a:r>
              <a:rPr lang="de-DE" sz="1800" dirty="0"/>
              <a:t>(frühere Malaria in Niederlanden)</a:t>
            </a:r>
          </a:p>
          <a:p>
            <a:pPr>
              <a:lnSpc>
                <a:spcPct val="100000"/>
              </a:lnSpc>
            </a:pPr>
            <a:r>
              <a:rPr lang="de-DE" sz="1800" dirty="0"/>
              <a:t>Migration</a:t>
            </a:r>
          </a:p>
          <a:p>
            <a:pPr marL="0" indent="0">
              <a:buNone/>
            </a:pPr>
            <a:endParaRPr lang="de-DE" sz="2000" dirty="0"/>
          </a:p>
        </p:txBody>
      </p:sp>
      <p:sp>
        <p:nvSpPr>
          <p:cNvPr id="14" name="Titel 1">
            <a:extLst>
              <a:ext uri="{FF2B5EF4-FFF2-40B4-BE49-F238E27FC236}">
                <a16:creationId xmlns:a16="http://schemas.microsoft.com/office/drawing/2014/main" id="{2C0B303A-8CBE-5355-F61A-5DEF01BCC562}"/>
              </a:ext>
            </a:extLst>
          </p:cNvPr>
          <p:cNvSpPr>
            <a:spLocks noGrp="1"/>
          </p:cNvSpPr>
          <p:nvPr>
            <p:ph type="title"/>
          </p:nvPr>
        </p:nvSpPr>
        <p:spPr/>
        <p:txBody>
          <a:bodyPr>
            <a:normAutofit/>
          </a:bodyPr>
          <a:lstStyle/>
          <a:p>
            <a:r>
              <a:rPr lang="en-US" b="1" dirty="0" err="1">
                <a:latin typeface="+mn-lt"/>
              </a:rPr>
              <a:t>Ungeklärte</a:t>
            </a:r>
            <a:r>
              <a:rPr lang="en-US" b="1" dirty="0">
                <a:latin typeface="+mn-lt"/>
              </a:rPr>
              <a:t> </a:t>
            </a:r>
            <a:r>
              <a:rPr lang="en-US" b="1" dirty="0" err="1">
                <a:latin typeface="+mn-lt"/>
              </a:rPr>
              <a:t>Fragen</a:t>
            </a:r>
            <a:endParaRPr lang="en-US" b="1" dirty="0">
              <a:latin typeface="+mn-lt"/>
            </a:endParaRPr>
          </a:p>
        </p:txBody>
      </p:sp>
    </p:spTree>
    <p:extLst>
      <p:ext uri="{BB962C8B-B14F-4D97-AF65-F5344CB8AC3E}">
        <p14:creationId xmlns:p14="http://schemas.microsoft.com/office/powerpoint/2010/main" val="71924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F33EFE-6219-CCED-B0DB-0617426C00DC}"/>
              </a:ext>
            </a:extLst>
          </p:cNvPr>
          <p:cNvSpPr>
            <a:spLocks noGrp="1"/>
          </p:cNvSpPr>
          <p:nvPr>
            <p:ph type="title"/>
          </p:nvPr>
        </p:nvSpPr>
        <p:spPr>
          <a:xfrm>
            <a:off x="838200" y="365125"/>
            <a:ext cx="10515600" cy="923331"/>
          </a:xfrm>
        </p:spPr>
        <p:txBody>
          <a:bodyPr>
            <a:normAutofit/>
          </a:bodyPr>
          <a:lstStyle/>
          <a:p>
            <a:r>
              <a:rPr lang="de-DE" sz="4000" b="1">
                <a:latin typeface="+mn-lt"/>
              </a:rPr>
              <a:t>Verschärfung der meteorologischen Extreme?</a:t>
            </a:r>
          </a:p>
        </p:txBody>
      </p:sp>
      <p:sp>
        <p:nvSpPr>
          <p:cNvPr id="3" name="Inhaltsplatzhalter 2">
            <a:extLst>
              <a:ext uri="{FF2B5EF4-FFF2-40B4-BE49-F238E27FC236}">
                <a16:creationId xmlns:a16="http://schemas.microsoft.com/office/drawing/2014/main" id="{5204EB43-39D4-AAF1-5C9E-81530C7FD1D9}"/>
              </a:ext>
            </a:extLst>
          </p:cNvPr>
          <p:cNvSpPr>
            <a:spLocks noGrp="1"/>
          </p:cNvSpPr>
          <p:nvPr>
            <p:ph sz="half" idx="1"/>
          </p:nvPr>
        </p:nvSpPr>
        <p:spPr>
          <a:xfrm>
            <a:off x="696719" y="1296432"/>
            <a:ext cx="5181600" cy="4351338"/>
          </a:xfrm>
        </p:spPr>
        <p:txBody>
          <a:bodyPr>
            <a:normAutofit/>
          </a:bodyPr>
          <a:lstStyle/>
          <a:p>
            <a:pPr marL="0" indent="0">
              <a:buNone/>
            </a:pPr>
            <a:r>
              <a:rPr lang="de-DE" sz="2200" b="1" dirty="0"/>
              <a:t>N</a:t>
            </a:r>
            <a:r>
              <a:rPr lang="de-DE" sz="2200" dirty="0"/>
              <a:t>achgewiesene </a:t>
            </a:r>
            <a:r>
              <a:rPr lang="de-DE" sz="2200" i="1" dirty="0"/>
              <a:t>(„</a:t>
            </a:r>
            <a:r>
              <a:rPr lang="de-DE" sz="2200" i="1" dirty="0" err="1"/>
              <a:t>detected</a:t>
            </a:r>
            <a:r>
              <a:rPr lang="de-DE" sz="2200" i="1" dirty="0"/>
              <a:t> and </a:t>
            </a:r>
            <a:r>
              <a:rPr lang="de-DE" sz="2200" i="1" dirty="0" err="1"/>
              <a:t>attributed</a:t>
            </a:r>
            <a:r>
              <a:rPr lang="de-DE" sz="2200" i="1" dirty="0"/>
              <a:t>“</a:t>
            </a:r>
            <a:r>
              <a:rPr lang="de-DE" sz="2200" dirty="0"/>
              <a:t>) und </a:t>
            </a:r>
            <a:r>
              <a:rPr lang="de-DE" sz="2200" b="1" dirty="0"/>
              <a:t>p</a:t>
            </a:r>
            <a:r>
              <a:rPr lang="de-DE" sz="2200" dirty="0"/>
              <a:t>lausible (</a:t>
            </a:r>
            <a:r>
              <a:rPr lang="de-DE" sz="2200" i="1" dirty="0"/>
              <a:t>robuste</a:t>
            </a:r>
            <a:r>
              <a:rPr lang="de-DE" sz="2200" dirty="0"/>
              <a:t>s</a:t>
            </a:r>
            <a:r>
              <a:rPr lang="de-DE" sz="2200" i="1" dirty="0"/>
              <a:t> Element in Klimaänderungsszenarien</a:t>
            </a:r>
            <a:r>
              <a:rPr lang="de-DE" sz="2200" dirty="0"/>
              <a:t>) Folgen des Klimawandels:</a:t>
            </a:r>
          </a:p>
          <a:p>
            <a:pPr marL="0" indent="0">
              <a:buNone/>
            </a:pPr>
            <a:r>
              <a:rPr lang="de-DE" sz="2200" dirty="0"/>
              <a:t>(N) Hitzewellen werden stärker und dauern länger an.</a:t>
            </a:r>
          </a:p>
          <a:p>
            <a:pPr marL="0" indent="0">
              <a:buNone/>
            </a:pPr>
            <a:r>
              <a:rPr lang="de-DE" sz="2200" dirty="0"/>
              <a:t>(P) Im Gefolge: Dürren</a:t>
            </a:r>
          </a:p>
          <a:p>
            <a:pPr marL="0" indent="0">
              <a:buNone/>
            </a:pPr>
            <a:r>
              <a:rPr lang="de-DE" sz="2200" dirty="0"/>
              <a:t>(P) Weniger Kältewellen</a:t>
            </a:r>
          </a:p>
          <a:p>
            <a:pPr marL="0" indent="0">
              <a:buNone/>
            </a:pPr>
            <a:r>
              <a:rPr lang="de-DE" sz="2200" dirty="0"/>
              <a:t>(P) Stärkere Starkniederschläge</a:t>
            </a:r>
          </a:p>
        </p:txBody>
      </p:sp>
      <p:sp>
        <p:nvSpPr>
          <p:cNvPr id="4" name="Inhaltsplatzhalter 3">
            <a:extLst>
              <a:ext uri="{FF2B5EF4-FFF2-40B4-BE49-F238E27FC236}">
                <a16:creationId xmlns:a16="http://schemas.microsoft.com/office/drawing/2014/main" id="{1B574C09-F05B-DEE0-3D4C-739ACCC746C8}"/>
              </a:ext>
            </a:extLst>
          </p:cNvPr>
          <p:cNvSpPr>
            <a:spLocks noGrp="1"/>
          </p:cNvSpPr>
          <p:nvPr>
            <p:ph sz="half" idx="2"/>
          </p:nvPr>
        </p:nvSpPr>
        <p:spPr>
          <a:xfrm>
            <a:off x="6172200" y="1296432"/>
            <a:ext cx="5181600" cy="2512199"/>
          </a:xfrm>
        </p:spPr>
        <p:txBody>
          <a:bodyPr/>
          <a:lstStyle/>
          <a:p>
            <a:pPr marL="0" indent="0">
              <a:buNone/>
            </a:pPr>
            <a:r>
              <a:rPr lang="de-DE" sz="2200"/>
              <a:t>Oft in der öffentlichen Debatte dem Klimawandel zugeschrieben, ohne dass es dafür eine robuste wissenschaftliche Basis gibt:</a:t>
            </a:r>
          </a:p>
          <a:p>
            <a:r>
              <a:rPr lang="de-DE" sz="2200"/>
              <a:t>Stärke und Häufigkeit von Windstürme in mittleren Breiten und in den Tropen</a:t>
            </a:r>
          </a:p>
          <a:p>
            <a:r>
              <a:rPr lang="de-DE" sz="2200" err="1"/>
              <a:t>Tornadoes</a:t>
            </a:r>
            <a:endParaRPr lang="de-DE" sz="2200"/>
          </a:p>
          <a:p>
            <a:pPr marL="0" indent="0">
              <a:buNone/>
            </a:pPr>
            <a:endParaRPr lang="de-DE"/>
          </a:p>
        </p:txBody>
      </p:sp>
      <p:sp>
        <p:nvSpPr>
          <p:cNvPr id="5" name="Datumsplatzhalter 4">
            <a:extLst>
              <a:ext uri="{FF2B5EF4-FFF2-40B4-BE49-F238E27FC236}">
                <a16:creationId xmlns:a16="http://schemas.microsoft.com/office/drawing/2014/main" id="{F5A6A53E-F2EE-BC99-FF69-EB28460A886F}"/>
              </a:ext>
            </a:extLst>
          </p:cNvPr>
          <p:cNvSpPr>
            <a:spLocks noGrp="1"/>
          </p:cNvSpPr>
          <p:nvPr>
            <p:ph type="dt" sz="half" idx="10"/>
          </p:nvPr>
        </p:nvSpPr>
        <p:spPr/>
        <p:txBody>
          <a:bodyPr/>
          <a:lstStyle/>
          <a:p>
            <a:r>
              <a:rPr lang="de-DE"/>
              <a:t>12. Mai 2026</a:t>
            </a:r>
            <a:endParaRPr lang="en-US"/>
          </a:p>
        </p:txBody>
      </p:sp>
      <p:sp>
        <p:nvSpPr>
          <p:cNvPr id="6" name="Foliennummernplatzhalter 5">
            <a:extLst>
              <a:ext uri="{FF2B5EF4-FFF2-40B4-BE49-F238E27FC236}">
                <a16:creationId xmlns:a16="http://schemas.microsoft.com/office/drawing/2014/main" id="{10A550D9-2B6B-C1F5-B63C-1547FDA42F43}"/>
              </a:ext>
            </a:extLst>
          </p:cNvPr>
          <p:cNvSpPr>
            <a:spLocks noGrp="1"/>
          </p:cNvSpPr>
          <p:nvPr>
            <p:ph type="sldNum" sz="quarter" idx="12"/>
          </p:nvPr>
        </p:nvSpPr>
        <p:spPr/>
        <p:txBody>
          <a:bodyPr/>
          <a:lstStyle/>
          <a:p>
            <a:fld id="{E0A0AE6A-7158-4DD3-9140-58D5CDFD4F47}" type="slidenum">
              <a:rPr lang="en-US" smtClean="0"/>
              <a:t>8</a:t>
            </a:fld>
            <a:endParaRPr lang="en-US"/>
          </a:p>
        </p:txBody>
      </p:sp>
      <p:sp>
        <p:nvSpPr>
          <p:cNvPr id="7" name="Textfeld 6">
            <a:extLst>
              <a:ext uri="{FF2B5EF4-FFF2-40B4-BE49-F238E27FC236}">
                <a16:creationId xmlns:a16="http://schemas.microsoft.com/office/drawing/2014/main" id="{7CFB81D3-8E3E-642B-A005-596B01DBA889}"/>
              </a:ext>
            </a:extLst>
          </p:cNvPr>
          <p:cNvSpPr txBox="1"/>
          <p:nvPr/>
        </p:nvSpPr>
        <p:spPr>
          <a:xfrm>
            <a:off x="4750420" y="3901276"/>
            <a:ext cx="7014116" cy="1938992"/>
          </a:xfrm>
          <a:prstGeom prst="rect">
            <a:avLst/>
          </a:prstGeom>
          <a:solidFill>
            <a:srgbClr val="FFFF00"/>
          </a:solidFill>
        </p:spPr>
        <p:txBody>
          <a:bodyPr wrap="square" rtlCol="0">
            <a:spAutoFit/>
          </a:bodyPr>
          <a:lstStyle/>
          <a:p>
            <a:pPr algn="just"/>
            <a:r>
              <a:rPr lang="de-DE" sz="2400" dirty="0"/>
              <a:t>In der öffentlichen Kommunikation wird oft summarisch behauptet,  „die Klimaextreme“ würden sich verschärfen. Einige Extreme verschärfen sich, andere mildern sie sich ab, und bei weiteren ist die Perspektive unklar. Man muss im Einzelfall prüfen.</a:t>
            </a:r>
          </a:p>
        </p:txBody>
      </p:sp>
      <p:sp>
        <p:nvSpPr>
          <p:cNvPr id="8" name="Fußzeilenplatzhalter 7">
            <a:extLst>
              <a:ext uri="{FF2B5EF4-FFF2-40B4-BE49-F238E27FC236}">
                <a16:creationId xmlns:a16="http://schemas.microsoft.com/office/drawing/2014/main" id="{853275B6-3F80-CAFC-5F7A-2A819FC2F20C}"/>
              </a:ext>
            </a:extLst>
          </p:cNvPr>
          <p:cNvSpPr>
            <a:spLocks noGrp="1"/>
          </p:cNvSpPr>
          <p:nvPr>
            <p:ph type="ftr" sz="quarter" idx="11"/>
          </p:nvPr>
        </p:nvSpPr>
        <p:spPr/>
        <p:txBody>
          <a:bodyPr/>
          <a:lstStyle/>
          <a:p>
            <a:r>
              <a:rPr lang="en-US"/>
              <a:t>Teltow</a:t>
            </a:r>
          </a:p>
        </p:txBody>
      </p:sp>
    </p:spTree>
    <p:extLst>
      <p:ext uri="{BB962C8B-B14F-4D97-AF65-F5344CB8AC3E}">
        <p14:creationId xmlns:p14="http://schemas.microsoft.com/office/powerpoint/2010/main" val="214687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CD449D-F4A5-EAE5-60DC-85A5F469B8DE}"/>
              </a:ext>
            </a:extLst>
          </p:cNvPr>
          <p:cNvSpPr>
            <a:spLocks noGrp="1"/>
          </p:cNvSpPr>
          <p:nvPr>
            <p:ph type="title"/>
          </p:nvPr>
        </p:nvSpPr>
        <p:spPr>
          <a:xfrm>
            <a:off x="423746" y="365125"/>
            <a:ext cx="10930054" cy="683387"/>
          </a:xfrm>
        </p:spPr>
        <p:txBody>
          <a:bodyPr>
            <a:normAutofit fontScale="90000"/>
          </a:bodyPr>
          <a:lstStyle/>
          <a:p>
            <a:r>
              <a:rPr lang="de-DE">
                <a:latin typeface="+mn-lt"/>
              </a:rPr>
              <a:t>Die „Jahrhundertflut“ an der Ahr in 2021</a:t>
            </a:r>
          </a:p>
        </p:txBody>
      </p:sp>
      <p:sp>
        <p:nvSpPr>
          <p:cNvPr id="5" name="Datumsplatzhalter 4">
            <a:extLst>
              <a:ext uri="{FF2B5EF4-FFF2-40B4-BE49-F238E27FC236}">
                <a16:creationId xmlns:a16="http://schemas.microsoft.com/office/drawing/2014/main" id="{B53555EA-8E76-2D9A-219D-59590AE86695}"/>
              </a:ext>
            </a:extLst>
          </p:cNvPr>
          <p:cNvSpPr>
            <a:spLocks noGrp="1"/>
          </p:cNvSpPr>
          <p:nvPr>
            <p:ph type="dt" sz="half" idx="10"/>
          </p:nvPr>
        </p:nvSpPr>
        <p:spPr/>
        <p:txBody>
          <a:bodyPr/>
          <a:lstStyle/>
          <a:p>
            <a:r>
              <a:rPr lang="de-DE"/>
              <a:t>12. Mai 2026</a:t>
            </a:r>
            <a:endParaRPr lang="en-US"/>
          </a:p>
        </p:txBody>
      </p:sp>
      <p:sp>
        <p:nvSpPr>
          <p:cNvPr id="6" name="Foliennummernplatzhalter 5">
            <a:extLst>
              <a:ext uri="{FF2B5EF4-FFF2-40B4-BE49-F238E27FC236}">
                <a16:creationId xmlns:a16="http://schemas.microsoft.com/office/drawing/2014/main" id="{078F80C0-6202-68E9-DDA6-3AA9E16EE815}"/>
              </a:ext>
            </a:extLst>
          </p:cNvPr>
          <p:cNvSpPr>
            <a:spLocks noGrp="1"/>
          </p:cNvSpPr>
          <p:nvPr>
            <p:ph type="sldNum" sz="quarter" idx="12"/>
          </p:nvPr>
        </p:nvSpPr>
        <p:spPr/>
        <p:txBody>
          <a:bodyPr/>
          <a:lstStyle/>
          <a:p>
            <a:fld id="{E0A0AE6A-7158-4DD3-9140-58D5CDFD4F47}" type="slidenum">
              <a:rPr lang="en-US" smtClean="0"/>
              <a:t>9</a:t>
            </a:fld>
            <a:endParaRPr lang="en-US"/>
          </a:p>
        </p:txBody>
      </p:sp>
      <p:sp>
        <p:nvSpPr>
          <p:cNvPr id="4" name="Inhaltsplatzhalter 2">
            <a:extLst>
              <a:ext uri="{FF2B5EF4-FFF2-40B4-BE49-F238E27FC236}">
                <a16:creationId xmlns:a16="http://schemas.microsoft.com/office/drawing/2014/main" id="{874D5B20-2F56-7216-BA2E-307895B77324}"/>
              </a:ext>
            </a:extLst>
          </p:cNvPr>
          <p:cNvSpPr txBox="1">
            <a:spLocks/>
          </p:cNvSpPr>
          <p:nvPr/>
        </p:nvSpPr>
        <p:spPr>
          <a:xfrm>
            <a:off x="423746" y="1114850"/>
            <a:ext cx="5181600" cy="49646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de-DE" sz="2000" dirty="0"/>
              <a:t>In der Öffentlichkeit dargestellt als klar dem Klimawandel geschuldet.</a:t>
            </a:r>
          </a:p>
          <a:p>
            <a:pPr marL="0" indent="0">
              <a:lnSpc>
                <a:spcPct val="100000"/>
              </a:lnSpc>
              <a:buFont typeface="Arial" panose="020B0604020202020204" pitchFamily="34" charset="0"/>
              <a:buNone/>
            </a:pPr>
            <a:r>
              <a:rPr lang="de-DE" sz="2000" dirty="0"/>
              <a:t>In den Klimaänderungsszenarien des IPCC wird durchaus erwartet, dass die Intensität von Starkniederschlagsereignissen zunehmen wird – aber die empirische Evidenz für normale Schwankungen überschreitende Veränderung ist noch schwach.</a:t>
            </a:r>
          </a:p>
          <a:p>
            <a:pPr marL="0" indent="0">
              <a:lnSpc>
                <a:spcPct val="100000"/>
              </a:lnSpc>
              <a:buNone/>
            </a:pPr>
            <a:r>
              <a:rPr lang="de-DE" sz="2000" dirty="0"/>
              <a:t>Eine „event-</a:t>
            </a:r>
            <a:r>
              <a:rPr lang="de-DE" sz="2000" dirty="0" err="1"/>
              <a:t>attribution</a:t>
            </a:r>
            <a:r>
              <a:rPr lang="de-DE" sz="2000" dirty="0"/>
              <a:t>“ Studie zur Ahr-Flut demonstriert, dass die Niederschläge in der Tat aufgrund der schon eingetretenen Klimaänderungen stärker ausgefallen sind -  das heißt aber nicht, dass das die Schäden vor Ort selbst vor allem durch dem Klimawandel zu erklären ist.</a:t>
            </a:r>
            <a:endParaRPr lang="de-DE" sz="1800" dirty="0"/>
          </a:p>
          <a:p>
            <a:pPr marL="0" indent="0">
              <a:buFont typeface="Arial" panose="020B0604020202020204" pitchFamily="34" charset="0"/>
              <a:buNone/>
            </a:pPr>
            <a:endParaRPr lang="de-DE" sz="1800" dirty="0"/>
          </a:p>
        </p:txBody>
      </p:sp>
      <p:sp>
        <p:nvSpPr>
          <p:cNvPr id="9" name="Inhaltsplatzhalter 2">
            <a:extLst>
              <a:ext uri="{FF2B5EF4-FFF2-40B4-BE49-F238E27FC236}">
                <a16:creationId xmlns:a16="http://schemas.microsoft.com/office/drawing/2014/main" id="{0EA6FA81-446C-5CFC-4F99-7E4BC54F0456}"/>
              </a:ext>
            </a:extLst>
          </p:cNvPr>
          <p:cNvSpPr txBox="1">
            <a:spLocks/>
          </p:cNvSpPr>
          <p:nvPr/>
        </p:nvSpPr>
        <p:spPr>
          <a:xfrm>
            <a:off x="6120114" y="1048512"/>
            <a:ext cx="5596054" cy="12215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800" dirty="0"/>
              <a:t>Das Ereignis ist nicht historisch neuartig, sondern ist vergleichbar zu ähnlichen Ereignissen in 1910 und 1804. </a:t>
            </a:r>
          </a:p>
          <a:p>
            <a:pPr marL="0" indent="0">
              <a:buFont typeface="Arial" panose="020B0604020202020204" pitchFamily="34" charset="0"/>
              <a:buNone/>
            </a:pPr>
            <a:r>
              <a:rPr lang="de-DE" sz="1200" dirty="0"/>
              <a:t>Roggenkamp und Herget, 2015: Historische Hochwasser der Ahr. Die Rekonstruktion von Scheitelabflüssen ausgewählter Ahr-Hochwasser, Heimatjahrbuch Kreis Ahrweiler 2015</a:t>
            </a:r>
          </a:p>
        </p:txBody>
      </p:sp>
      <p:pic>
        <p:nvPicPr>
          <p:cNvPr id="10" name="Grafik 9">
            <a:extLst>
              <a:ext uri="{FF2B5EF4-FFF2-40B4-BE49-F238E27FC236}">
                <a16:creationId xmlns:a16="http://schemas.microsoft.com/office/drawing/2014/main" id="{B72480B6-CCE2-4AD7-7AE3-0558A204F0D8}"/>
              </a:ext>
            </a:extLst>
          </p:cNvPr>
          <p:cNvPicPr>
            <a:picLocks noChangeAspect="1"/>
          </p:cNvPicPr>
          <p:nvPr/>
        </p:nvPicPr>
        <p:blipFill>
          <a:blip r:embed="rId2"/>
          <a:stretch>
            <a:fillRect/>
          </a:stretch>
        </p:blipFill>
        <p:spPr>
          <a:xfrm>
            <a:off x="6204735" y="2226889"/>
            <a:ext cx="4810765" cy="2317100"/>
          </a:xfrm>
          <a:prstGeom prst="rect">
            <a:avLst/>
          </a:prstGeom>
        </p:spPr>
      </p:pic>
      <p:sp>
        <p:nvSpPr>
          <p:cNvPr id="11" name="Textfeld 10">
            <a:extLst>
              <a:ext uri="{FF2B5EF4-FFF2-40B4-BE49-F238E27FC236}">
                <a16:creationId xmlns:a16="http://schemas.microsoft.com/office/drawing/2014/main" id="{9D24FEDA-728C-E5EC-3C1B-854F4E54288C}"/>
              </a:ext>
            </a:extLst>
          </p:cNvPr>
          <p:cNvSpPr txBox="1"/>
          <p:nvPr/>
        </p:nvSpPr>
        <p:spPr>
          <a:xfrm>
            <a:off x="6120114" y="4756294"/>
            <a:ext cx="5495692" cy="1200329"/>
          </a:xfrm>
          <a:prstGeom prst="rect">
            <a:avLst/>
          </a:prstGeom>
          <a:noFill/>
        </p:spPr>
        <p:txBody>
          <a:bodyPr wrap="square" rtlCol="0">
            <a:spAutoFit/>
          </a:bodyPr>
          <a:lstStyle/>
          <a:p>
            <a:r>
              <a:rPr lang="de-DE"/>
              <a:t>Neben dem erheblichen Niederschlag scheint eine fehlerhafte Raumplanung und ein mangelhafter Katastrophenschutz für den Umfang der Schäden verantwortlich gewesen zu sein.</a:t>
            </a:r>
          </a:p>
        </p:txBody>
      </p:sp>
      <p:sp>
        <p:nvSpPr>
          <p:cNvPr id="12" name="Fußzeilenplatzhalter 11">
            <a:extLst>
              <a:ext uri="{FF2B5EF4-FFF2-40B4-BE49-F238E27FC236}">
                <a16:creationId xmlns:a16="http://schemas.microsoft.com/office/drawing/2014/main" id="{3E8B5A66-43CC-7D8B-83F6-F509DE090489}"/>
              </a:ext>
            </a:extLst>
          </p:cNvPr>
          <p:cNvSpPr>
            <a:spLocks noGrp="1"/>
          </p:cNvSpPr>
          <p:nvPr>
            <p:ph type="ftr" sz="quarter" idx="11"/>
          </p:nvPr>
        </p:nvSpPr>
        <p:spPr/>
        <p:txBody>
          <a:bodyPr/>
          <a:lstStyle/>
          <a:p>
            <a:r>
              <a:rPr lang="en-US"/>
              <a:t>Teltow</a:t>
            </a:r>
          </a:p>
        </p:txBody>
      </p:sp>
    </p:spTree>
    <p:extLst>
      <p:ext uri="{BB962C8B-B14F-4D97-AF65-F5344CB8AC3E}">
        <p14:creationId xmlns:p14="http://schemas.microsoft.com/office/powerpoint/2010/main" val="315361885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4644</Words>
  <Application>Microsoft Macintosh PowerPoint</Application>
  <PresentationFormat>Breitbild</PresentationFormat>
  <Paragraphs>356</Paragraphs>
  <Slides>39</Slides>
  <Notes>11</Notes>
  <HiddenSlides>2</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39</vt:i4>
      </vt:variant>
    </vt:vector>
  </HeadingPairs>
  <TitlesOfParts>
    <vt:vector size="47" baseType="lpstr">
      <vt:lpstr>Arial</vt:lpstr>
      <vt:lpstr>Arial</vt:lpstr>
      <vt:lpstr>Calibri</vt:lpstr>
      <vt:lpstr>Calibri Light</vt:lpstr>
      <vt:lpstr>Symbol</vt:lpstr>
      <vt:lpstr>Times New Roman</vt:lpstr>
      <vt:lpstr>Office</vt:lpstr>
      <vt:lpstr>Equation</vt:lpstr>
      <vt:lpstr>Klimawissen, Klimapolitik und der Wettbewerb der Wissensansprüche</vt:lpstr>
      <vt:lpstr>Hans von Storch</vt:lpstr>
      <vt:lpstr>Klimawandel ist weitgehend menschgemacht</vt:lpstr>
      <vt:lpstr>PowerPoint-Präsentation</vt:lpstr>
      <vt:lpstr>PowerPoint-Präsentation</vt:lpstr>
      <vt:lpstr>Globale Aspekte</vt:lpstr>
      <vt:lpstr>Ungeklärte Fragen</vt:lpstr>
      <vt:lpstr>Verschärfung der meteorologischen Extreme?</vt:lpstr>
      <vt:lpstr>Die „Jahrhundertflut“ an der Ahr in 2021</vt:lpstr>
      <vt:lpstr>PowerPoint-Präsentation</vt:lpstr>
      <vt:lpstr>Um Schadensanstiege als Proxies für Klimawandel deuten zu können …</vt:lpstr>
      <vt:lpstr>Optionen</vt:lpstr>
      <vt:lpstr>Emissionen</vt:lpstr>
      <vt:lpstr>Emissionen</vt:lpstr>
      <vt:lpstr>PowerPoint-Präsentation</vt:lpstr>
      <vt:lpstr>Klimapolitik als globale Herausforderung</vt:lpstr>
      <vt:lpstr>Klimawandel als nationale Herausforderung</vt:lpstr>
      <vt:lpstr>PowerPoint-Präsentation</vt:lpstr>
      <vt:lpstr>Anpassung</vt:lpstr>
      <vt:lpstr>Entscheidungen zur Anpassung unterliegen einer Reihe von Veränderungen:</vt:lpstr>
      <vt:lpstr>Beispiel: Anpassung an der Küste</vt:lpstr>
      <vt:lpstr>PowerPoint-Präsentation</vt:lpstr>
      <vt:lpstr>Allgemein: Was der “Einzelne” tun kann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“Klimafalle”: Probleme mit dem Wissen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 von Storch</dc:creator>
  <cp:lastModifiedBy>Hans von Storch</cp:lastModifiedBy>
  <cp:revision>208</cp:revision>
  <cp:lastPrinted>2023-11-25T17:41:25Z</cp:lastPrinted>
  <dcterms:created xsi:type="dcterms:W3CDTF">2019-01-21T09:36:03Z</dcterms:created>
  <dcterms:modified xsi:type="dcterms:W3CDTF">2026-02-09T10:10:42Z</dcterms:modified>
</cp:coreProperties>
</file>