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1" r:id="rId2"/>
    <p:sldId id="283" r:id="rId3"/>
    <p:sldId id="284" r:id="rId4"/>
    <p:sldId id="291" r:id="rId5"/>
    <p:sldId id="293" r:id="rId6"/>
    <p:sldId id="299" r:id="rId7"/>
    <p:sldId id="301" r:id="rId8"/>
    <p:sldId id="295" r:id="rId9"/>
    <p:sldId id="297" r:id="rId10"/>
    <p:sldId id="302" r:id="rId11"/>
    <p:sldId id="294" r:id="rId12"/>
    <p:sldId id="304" r:id="rId13"/>
    <p:sldId id="305" r:id="rId14"/>
    <p:sldId id="306" r:id="rId15"/>
    <p:sldId id="307" r:id="rId16"/>
    <p:sldId id="308" r:id="rId17"/>
    <p:sldId id="309" r:id="rId18"/>
    <p:sldId id="310" r:id="rId19"/>
    <p:sldId id="279" r:id="rId20"/>
    <p:sldId id="280" r:id="rId21"/>
    <p:sldId id="275" r:id="rId22"/>
    <p:sldId id="281" r:id="rId23"/>
    <p:sldId id="289" r:id="rId24"/>
    <p:sldId id="298" r:id="rId25"/>
    <p:sldId id="300" r:id="rId26"/>
    <p:sldId id="292" r:id="rId27"/>
    <p:sldId id="285" r:id="rId28"/>
    <p:sldId id="303" r:id="rId29"/>
  </p:sldIdLst>
  <p:sldSz cx="10693400" cy="7561263"/>
  <p:notesSz cx="6858000" cy="9144000"/>
  <p:defaultTextStyle>
    <a:defPPr>
      <a:defRPr lang="de-DE"/>
    </a:defPPr>
    <a:lvl1pPr algn="ctr" rtl="0" fontAlgn="base">
      <a:lnSpc>
        <a:spcPct val="120000"/>
      </a:lnSpc>
      <a:spcBef>
        <a:spcPct val="0"/>
      </a:spcBef>
      <a:spcAft>
        <a:spcPct val="0"/>
      </a:spcAft>
      <a:buFont typeface="Wingdings 3" pitchFamily="18" charset="2"/>
      <a:defRPr sz="1600" kern="1200">
        <a:solidFill>
          <a:schemeClr val="tx1"/>
        </a:solidFill>
        <a:latin typeface="Arial" charset="0"/>
        <a:ea typeface="+mn-ea"/>
        <a:cs typeface="Arial" charset="0"/>
      </a:defRPr>
    </a:lvl1pPr>
    <a:lvl2pPr marL="457200" algn="ctr" rtl="0" fontAlgn="base">
      <a:lnSpc>
        <a:spcPct val="120000"/>
      </a:lnSpc>
      <a:spcBef>
        <a:spcPct val="0"/>
      </a:spcBef>
      <a:spcAft>
        <a:spcPct val="0"/>
      </a:spcAft>
      <a:buFont typeface="Wingdings 3" pitchFamily="18" charset="2"/>
      <a:defRPr sz="1600" kern="1200">
        <a:solidFill>
          <a:schemeClr val="tx1"/>
        </a:solidFill>
        <a:latin typeface="Arial" charset="0"/>
        <a:ea typeface="+mn-ea"/>
        <a:cs typeface="Arial" charset="0"/>
      </a:defRPr>
    </a:lvl2pPr>
    <a:lvl3pPr marL="914400" algn="ctr" rtl="0" fontAlgn="base">
      <a:lnSpc>
        <a:spcPct val="120000"/>
      </a:lnSpc>
      <a:spcBef>
        <a:spcPct val="0"/>
      </a:spcBef>
      <a:spcAft>
        <a:spcPct val="0"/>
      </a:spcAft>
      <a:buFont typeface="Wingdings 3" pitchFamily="18" charset="2"/>
      <a:defRPr sz="1600" kern="1200">
        <a:solidFill>
          <a:schemeClr val="tx1"/>
        </a:solidFill>
        <a:latin typeface="Arial" charset="0"/>
        <a:ea typeface="+mn-ea"/>
        <a:cs typeface="Arial" charset="0"/>
      </a:defRPr>
    </a:lvl3pPr>
    <a:lvl4pPr marL="1371600" algn="ctr" rtl="0" fontAlgn="base">
      <a:lnSpc>
        <a:spcPct val="120000"/>
      </a:lnSpc>
      <a:spcBef>
        <a:spcPct val="0"/>
      </a:spcBef>
      <a:spcAft>
        <a:spcPct val="0"/>
      </a:spcAft>
      <a:buFont typeface="Wingdings 3" pitchFamily="18" charset="2"/>
      <a:defRPr sz="1600" kern="1200">
        <a:solidFill>
          <a:schemeClr val="tx1"/>
        </a:solidFill>
        <a:latin typeface="Arial" charset="0"/>
        <a:ea typeface="+mn-ea"/>
        <a:cs typeface="Arial" charset="0"/>
      </a:defRPr>
    </a:lvl4pPr>
    <a:lvl5pPr marL="1828800" algn="ctr" rtl="0" fontAlgn="base">
      <a:lnSpc>
        <a:spcPct val="120000"/>
      </a:lnSpc>
      <a:spcBef>
        <a:spcPct val="0"/>
      </a:spcBef>
      <a:spcAft>
        <a:spcPct val="0"/>
      </a:spcAft>
      <a:buFont typeface="Wingdings 3" pitchFamily="18" charset="2"/>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E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2" autoAdjust="0"/>
    <p:restoredTop sz="94660"/>
  </p:normalViewPr>
  <p:slideViewPr>
    <p:cSldViewPr>
      <p:cViewPr>
        <p:scale>
          <a:sx n="66" d="100"/>
          <a:sy n="66" d="100"/>
        </p:scale>
        <p:origin x="-1158" y="6"/>
      </p:cViewPr>
      <p:guideLst>
        <p:guide orient="horz" pos="3560"/>
        <p:guide pos="465"/>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buFontTx/>
              <a:buNone/>
              <a:defRPr sz="1200"/>
            </a:lvl1pPr>
          </a:lstStyle>
          <a:p>
            <a:endParaRPr lang="de-DE"/>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endParaRPr lang="de-DE"/>
          </a:p>
        </p:txBody>
      </p:sp>
      <p:sp>
        <p:nvSpPr>
          <p:cNvPr id="5124"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buFontTx/>
              <a:buNone/>
              <a:defRPr sz="1200"/>
            </a:lvl1pPr>
          </a:lstStyle>
          <a:p>
            <a:endParaRPr lang="de-DE"/>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fld id="{8730FBBF-2425-4D62-AEB9-2BBE152391C6}" type="slidenum">
              <a:rPr lang="de-DE"/>
              <a:pPr/>
              <a:t>‹Nr.›</a:t>
            </a:fld>
            <a:endParaRPr lang="de-DE"/>
          </a:p>
        </p:txBody>
      </p:sp>
    </p:spTree>
    <p:extLst>
      <p:ext uri="{BB962C8B-B14F-4D97-AF65-F5344CB8AC3E}">
        <p14:creationId xmlns:p14="http://schemas.microsoft.com/office/powerpoint/2010/main" val="41100958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A809049E-26BB-4CF3-8AC5-1042EC0A5AD7}" type="slidenum">
              <a:rPr lang="de-DE" altLang="en-US"/>
              <a:pPr eaLnBrk="1" hangingPunct="1"/>
              <a:t>5</a:t>
            </a:fld>
            <a:endParaRPr lang="de-DE"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1046163" y="4351338"/>
            <a:ext cx="4772025"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de-D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2EF9703-58C6-4511-99BF-9256175B280C}" type="slidenum">
              <a:rPr lang="en-GB" altLang="en-US"/>
              <a:pPr/>
              <a:t>24</a:t>
            </a:fld>
            <a:endParaRPr lang="en-GB" altLang="en-US"/>
          </a:p>
        </p:txBody>
      </p:sp>
      <p:sp>
        <p:nvSpPr>
          <p:cNvPr id="9217" name="Rectangle 1"/>
          <p:cNvSpPr txBox="1">
            <a:spLocks noGrp="1" noRot="1" noChangeAspect="1" noChangeArrowheads="1"/>
          </p:cNvSpPr>
          <p:nvPr>
            <p:ph type="sldImg"/>
          </p:nvPr>
        </p:nvSpPr>
        <p:spPr bwMode="auto">
          <a:xfrm>
            <a:off x="1004888" y="695325"/>
            <a:ext cx="48466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0B032-6086-45A6-A9DD-7E81D4D658EF}" type="slidenum">
              <a:rPr lang="de-DE" altLang="en-US"/>
              <a:pPr/>
              <a:t>25</a:t>
            </a:fld>
            <a:endParaRPr lang="de-DE"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145BB65E-3F78-4BBF-A813-1B6E3E10C946}" type="slidenum">
              <a:rPr lang="en-GB" altLang="en-US"/>
              <a:pPr eaLnBrk="1" hangingPunct="1"/>
              <a:t>26</a:t>
            </a:fld>
            <a:endParaRPr lang="en-GB" altLang="en-US"/>
          </a:p>
        </p:txBody>
      </p:sp>
      <p:sp>
        <p:nvSpPr>
          <p:cNvPr id="63491" name="Rectangle 2"/>
          <p:cNvSpPr>
            <a:spLocks noGrp="1" noRot="1" noChangeAspect="1" noChangeArrowheads="1" noTextEdit="1"/>
          </p:cNvSpPr>
          <p:nvPr>
            <p:ph type="sldImg"/>
          </p:nvPr>
        </p:nvSpPr>
        <p:spPr>
          <a:xfrm>
            <a:off x="1004888" y="685800"/>
            <a:ext cx="4846637" cy="3427413"/>
          </a:xfrm>
          <a:ln/>
        </p:spPr>
      </p:sp>
      <p:sp>
        <p:nvSpPr>
          <p:cNvPr id="63492"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565" name="Rectangle 13"/>
          <p:cNvSpPr>
            <a:spLocks noChangeArrowheads="1"/>
          </p:cNvSpPr>
          <p:nvPr/>
        </p:nvSpPr>
        <p:spPr bwMode="auto">
          <a:xfrm>
            <a:off x="450850" y="0"/>
            <a:ext cx="10242550" cy="2916238"/>
          </a:xfrm>
          <a:prstGeom prst="rect">
            <a:avLst/>
          </a:prstGeom>
          <a:solidFill>
            <a:schemeClr val="bg1"/>
          </a:solidFill>
          <a:ln w="317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3566" name="Line 14"/>
          <p:cNvSpPr>
            <a:spLocks noChangeShapeType="1"/>
          </p:cNvSpPr>
          <p:nvPr/>
        </p:nvSpPr>
        <p:spPr bwMode="gray">
          <a:xfrm flipH="1">
            <a:off x="377825" y="774700"/>
            <a:ext cx="10315575"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Rectangle 15"/>
          <p:cNvSpPr>
            <a:spLocks noChangeArrowheads="1"/>
          </p:cNvSpPr>
          <p:nvPr/>
        </p:nvSpPr>
        <p:spPr bwMode="gray">
          <a:xfrm>
            <a:off x="595313" y="720725"/>
            <a:ext cx="3959225" cy="107950"/>
          </a:xfrm>
          <a:prstGeom prst="rect">
            <a:avLst/>
          </a:prstGeom>
          <a:solidFill>
            <a:schemeClr val="accent1"/>
          </a:solidFill>
          <a:ln w="9525">
            <a:solidFill>
              <a:srgbClr val="00A2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68" name="Group 16"/>
          <p:cNvGrpSpPr>
            <a:grpSpLocks/>
          </p:cNvGrpSpPr>
          <p:nvPr/>
        </p:nvGrpSpPr>
        <p:grpSpPr bwMode="auto">
          <a:xfrm>
            <a:off x="-1588" y="-14288"/>
            <a:ext cx="10693401" cy="6300788"/>
            <a:chOff x="0" y="0"/>
            <a:chExt cx="6736" cy="3969"/>
          </a:xfrm>
        </p:grpSpPr>
        <p:pic>
          <p:nvPicPr>
            <p:cNvPr id="23569"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36"/>
              <a:ext cx="6736" cy="21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570" name="Object 18"/>
            <p:cNvGraphicFramePr>
              <a:graphicFrameLocks noChangeAspect="1"/>
            </p:cNvGraphicFramePr>
            <p:nvPr userDrawn="1"/>
          </p:nvGraphicFramePr>
          <p:xfrm>
            <a:off x="0" y="0"/>
            <a:ext cx="284" cy="3969"/>
          </p:xfrm>
          <a:graphic>
            <a:graphicData uri="http://schemas.openxmlformats.org/presentationml/2006/ole">
              <mc:AlternateContent xmlns:mc="http://schemas.openxmlformats.org/markup-compatibility/2006">
                <mc:Choice xmlns:v="urn:schemas-microsoft-com:vml" Requires="v">
                  <p:oleObj spid="_x0000_s24155" name="Image" r:id="rId4" imgW="520635" imgH="8749206" progId="Photoshop.Image.11">
                    <p:embed/>
                  </p:oleObj>
                </mc:Choice>
                <mc:Fallback>
                  <p:oleObj name="Image" r:id="rId4" imgW="520635" imgH="8749206" progId="Photoshop.Image.11">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4" cy="39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3554" name="Rectangle 2"/>
          <p:cNvSpPr>
            <a:spLocks noGrp="1" noChangeArrowheads="1"/>
          </p:cNvSpPr>
          <p:nvPr>
            <p:ph type="ctrTitle"/>
          </p:nvPr>
        </p:nvSpPr>
        <p:spPr>
          <a:xfrm>
            <a:off x="593725" y="179388"/>
            <a:ext cx="9937750" cy="504825"/>
          </a:xfrm>
        </p:spPr>
        <p:txBody>
          <a:bodyPr/>
          <a:lstStyle>
            <a:lvl1pPr>
              <a:defRPr/>
            </a:lvl1pPr>
          </a:lstStyle>
          <a:p>
            <a:pPr lvl="0"/>
            <a:r>
              <a:rPr lang="en-US" noProof="0" smtClean="0"/>
              <a:t>Click to edit Master title style</a:t>
            </a:r>
            <a:endParaRPr lang="de-DE" noProof="0" smtClean="0"/>
          </a:p>
        </p:txBody>
      </p:sp>
      <p:sp>
        <p:nvSpPr>
          <p:cNvPr id="23555" name="Rectangle 3"/>
          <p:cNvSpPr>
            <a:spLocks noGrp="1" noChangeArrowheads="1"/>
          </p:cNvSpPr>
          <p:nvPr>
            <p:ph type="subTitle" idx="1"/>
          </p:nvPr>
        </p:nvSpPr>
        <p:spPr>
          <a:xfrm>
            <a:off x="593725" y="900113"/>
            <a:ext cx="9937750" cy="919162"/>
          </a:xfrm>
        </p:spPr>
        <p:txBody>
          <a:bodyPr anchor="b"/>
          <a:lstStyle>
            <a:lvl1pPr>
              <a:lnSpc>
                <a:spcPct val="100000"/>
              </a:lnSpc>
              <a:defRPr sz="3000"/>
            </a:lvl1pPr>
          </a:lstStyle>
          <a:p>
            <a:pPr lvl="0"/>
            <a:r>
              <a:rPr lang="en-US" noProof="0" smtClean="0"/>
              <a:t>Click to edit Master subtitle style</a:t>
            </a:r>
            <a:endParaRPr lang="de-DE" noProof="0" smtClean="0"/>
          </a:p>
        </p:txBody>
      </p:sp>
      <p:pic>
        <p:nvPicPr>
          <p:cNvPr id="23563" name="Picture 11" descr="HZG_RGB_72dpi_mitZusatz in E_80m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6063" y="6627813"/>
            <a:ext cx="2376487"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817352B-FDB8-4853-B558-AC0051DCD6D9}" type="slidenum">
              <a:rPr lang="de-DE"/>
              <a:pPr/>
              <a:t>‹Nr.›</a:t>
            </a:fld>
            <a:endParaRPr lang="de-DE"/>
          </a:p>
        </p:txBody>
      </p:sp>
    </p:spTree>
    <p:extLst>
      <p:ext uri="{BB962C8B-B14F-4D97-AF65-F5344CB8AC3E}">
        <p14:creationId xmlns:p14="http://schemas.microsoft.com/office/powerpoint/2010/main" val="238911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395288"/>
            <a:ext cx="2259013" cy="6229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43013" y="395288"/>
            <a:ext cx="6624637" cy="6229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BEFB7BE-B1F5-4701-885A-A4ADAC56C962}" type="slidenum">
              <a:rPr lang="de-DE"/>
              <a:pPr/>
              <a:t>‹Nr.›</a:t>
            </a:fld>
            <a:endParaRPr lang="de-DE"/>
          </a:p>
        </p:txBody>
      </p:sp>
    </p:spTree>
    <p:extLst>
      <p:ext uri="{BB962C8B-B14F-4D97-AF65-F5344CB8AC3E}">
        <p14:creationId xmlns:p14="http://schemas.microsoft.com/office/powerpoint/2010/main" val="65737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802005" y="672112"/>
            <a:ext cx="9089390" cy="1260211"/>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802005" y="2184366"/>
            <a:ext cx="4455584" cy="2184365"/>
          </a:xfrm>
          <a:prstGeom prst="rect">
            <a:avLst/>
          </a:prstGeom>
        </p:spPr>
        <p:txBody>
          <a:bodyPr lIns="104310" tIns="52155" rIns="104310" bIns="52155"/>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435812" y="2184366"/>
            <a:ext cx="4455584" cy="2184365"/>
          </a:xfrm>
          <a:prstGeom prst="rect">
            <a:avLst/>
          </a:prstGeom>
        </p:spPr>
        <p:txBody>
          <a:bodyPr lIns="104310" tIns="52155" rIns="104310" bIns="52155"/>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802005" y="4536758"/>
            <a:ext cx="4455584" cy="2184365"/>
          </a:xfrm>
          <a:prstGeom prst="rect">
            <a:avLst/>
          </a:prstGeom>
        </p:spPr>
        <p:txBody>
          <a:bodyPr lIns="104310" tIns="52155" rIns="104310" bIns="52155"/>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5435812" y="4536758"/>
            <a:ext cx="4455584" cy="2184365"/>
          </a:xfrm>
          <a:prstGeom prst="rect">
            <a:avLst/>
          </a:prstGeom>
        </p:spPr>
        <p:txBody>
          <a:bodyPr lIns="104310" tIns="52155" rIns="104310" bIns="52155"/>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801483" y="6889315"/>
            <a:ext cx="2228227" cy="503346"/>
          </a:xfrm>
          <a:prstGeom prst="rect">
            <a:avLst/>
          </a:prstGeom>
        </p:spPr>
        <p:txBody>
          <a:bodyPr lIns="104310" tIns="52155" rIns="104310" bIns="52155"/>
          <a:lstStyle>
            <a:lvl1pPr>
              <a:defRPr/>
            </a:lvl1pPr>
          </a:lstStyle>
          <a:p>
            <a:pPr>
              <a:defRPr/>
            </a:pPr>
            <a:endParaRPr lang="en-GB"/>
          </a:p>
        </p:txBody>
      </p:sp>
      <p:sp>
        <p:nvSpPr>
          <p:cNvPr id="8" name="Fußzeilenplatzhalter 7"/>
          <p:cNvSpPr>
            <a:spLocks noGrp="1"/>
          </p:cNvSpPr>
          <p:nvPr>
            <p:ph type="ftr" sz="quarter" idx="11"/>
          </p:nvPr>
        </p:nvSpPr>
        <p:spPr>
          <a:xfrm>
            <a:off x="3653666" y="6889315"/>
            <a:ext cx="3386069" cy="503346"/>
          </a:xfrm>
          <a:prstGeom prst="rect">
            <a:avLst/>
          </a:prstGeom>
        </p:spPr>
        <p:txBody>
          <a:bodyPr lIns="104310" tIns="52155" rIns="104310" bIns="52155"/>
          <a:lstStyle>
            <a:lvl1pPr>
              <a:defRPr/>
            </a:lvl1pPr>
          </a:lstStyle>
          <a:p>
            <a:pPr>
              <a:defRPr/>
            </a:pPr>
            <a:endParaRPr lang="en-GB"/>
          </a:p>
        </p:txBody>
      </p:sp>
      <p:sp>
        <p:nvSpPr>
          <p:cNvPr id="9" name="Foliennummernplatzhalter 8"/>
          <p:cNvSpPr>
            <a:spLocks noGrp="1"/>
          </p:cNvSpPr>
          <p:nvPr>
            <p:ph type="sldNum" sz="quarter" idx="12"/>
          </p:nvPr>
        </p:nvSpPr>
        <p:spPr>
          <a:xfrm>
            <a:off x="7663691" y="6889315"/>
            <a:ext cx="2228226" cy="503346"/>
          </a:xfrm>
        </p:spPr>
        <p:txBody>
          <a:bodyPr/>
          <a:lstStyle>
            <a:lvl1pPr>
              <a:defRPr/>
            </a:lvl1pPr>
          </a:lstStyle>
          <a:p>
            <a:pPr>
              <a:defRPr/>
            </a:pPr>
            <a:fld id="{5364CC15-FB8B-4EE6-AF02-69E3BF0FCDA3}" type="slidenum">
              <a:rPr lang="en-GB"/>
              <a:pPr>
                <a:defRPr/>
              </a:pPr>
              <a:t>‹Nr.›</a:t>
            </a:fld>
            <a:endParaRPr lang="en-GB"/>
          </a:p>
        </p:txBody>
      </p:sp>
    </p:spTree>
    <p:extLst>
      <p:ext uri="{BB962C8B-B14F-4D97-AF65-F5344CB8AC3E}">
        <p14:creationId xmlns:p14="http://schemas.microsoft.com/office/powerpoint/2010/main" val="410753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1BFB792-78C0-495D-8CBF-4493D155F4B0}" type="slidenum">
              <a:rPr lang="de-DE"/>
              <a:pPr/>
              <a:t>‹Nr.›</a:t>
            </a:fld>
            <a:endParaRPr lang="de-DE"/>
          </a:p>
        </p:txBody>
      </p:sp>
    </p:spTree>
    <p:extLst>
      <p:ext uri="{BB962C8B-B14F-4D97-AF65-F5344CB8AC3E}">
        <p14:creationId xmlns:p14="http://schemas.microsoft.com/office/powerpoint/2010/main" val="214056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BADEBED-6535-48AD-BE48-2BA19406E59F}" type="slidenum">
              <a:rPr lang="de-DE"/>
              <a:pPr/>
              <a:t>‹Nr.›</a:t>
            </a:fld>
            <a:endParaRPr lang="de-DE"/>
          </a:p>
        </p:txBody>
      </p:sp>
    </p:spTree>
    <p:extLst>
      <p:ext uri="{BB962C8B-B14F-4D97-AF65-F5344CB8AC3E}">
        <p14:creationId xmlns:p14="http://schemas.microsoft.com/office/powerpoint/2010/main" val="59466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43013" y="1484313"/>
            <a:ext cx="4441825"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37238" y="1484313"/>
            <a:ext cx="4441825"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EBC85B2-DA3B-4CC8-8EED-F45AF51AC114}" type="slidenum">
              <a:rPr lang="de-DE"/>
              <a:pPr/>
              <a:t>‹Nr.›</a:t>
            </a:fld>
            <a:endParaRPr lang="de-DE"/>
          </a:p>
        </p:txBody>
      </p:sp>
    </p:spTree>
    <p:extLst>
      <p:ext uri="{BB962C8B-B14F-4D97-AF65-F5344CB8AC3E}">
        <p14:creationId xmlns:p14="http://schemas.microsoft.com/office/powerpoint/2010/main" val="302393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56BB9A-661C-4475-87B1-DB2E9CFE236C}" type="slidenum">
              <a:rPr lang="de-DE"/>
              <a:pPr/>
              <a:t>‹Nr.›</a:t>
            </a:fld>
            <a:endParaRPr lang="de-DE"/>
          </a:p>
        </p:txBody>
      </p:sp>
    </p:spTree>
    <p:extLst>
      <p:ext uri="{BB962C8B-B14F-4D97-AF65-F5344CB8AC3E}">
        <p14:creationId xmlns:p14="http://schemas.microsoft.com/office/powerpoint/2010/main" val="58818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5AD144E-EDB5-4CF1-AFC3-FD3AFB39A40F}" type="slidenum">
              <a:rPr lang="de-DE"/>
              <a:pPr/>
              <a:t>‹Nr.›</a:t>
            </a:fld>
            <a:endParaRPr lang="de-DE"/>
          </a:p>
        </p:txBody>
      </p:sp>
    </p:spTree>
    <p:extLst>
      <p:ext uri="{BB962C8B-B14F-4D97-AF65-F5344CB8AC3E}">
        <p14:creationId xmlns:p14="http://schemas.microsoft.com/office/powerpoint/2010/main" val="411595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8B4AAF-D8A1-44CE-A137-5E40ACCC7498}" type="slidenum">
              <a:rPr lang="de-DE"/>
              <a:pPr/>
              <a:t>‹Nr.›</a:t>
            </a:fld>
            <a:endParaRPr lang="de-DE"/>
          </a:p>
        </p:txBody>
      </p:sp>
    </p:spTree>
    <p:extLst>
      <p:ext uri="{BB962C8B-B14F-4D97-AF65-F5344CB8AC3E}">
        <p14:creationId xmlns:p14="http://schemas.microsoft.com/office/powerpoint/2010/main" val="360173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3D4DF6D-6CE8-4B66-8A23-56F9DD7926DF}" type="slidenum">
              <a:rPr lang="de-DE"/>
              <a:pPr/>
              <a:t>‹Nr.›</a:t>
            </a:fld>
            <a:endParaRPr lang="de-DE"/>
          </a:p>
        </p:txBody>
      </p:sp>
    </p:spTree>
    <p:extLst>
      <p:ext uri="{BB962C8B-B14F-4D97-AF65-F5344CB8AC3E}">
        <p14:creationId xmlns:p14="http://schemas.microsoft.com/office/powerpoint/2010/main" val="195094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745F542-CFB9-49A5-8B2E-6AFC69C7E468}" type="slidenum">
              <a:rPr lang="de-DE"/>
              <a:pPr/>
              <a:t>‹Nr.›</a:t>
            </a:fld>
            <a:endParaRPr lang="de-DE"/>
          </a:p>
        </p:txBody>
      </p:sp>
    </p:spTree>
    <p:extLst>
      <p:ext uri="{BB962C8B-B14F-4D97-AF65-F5344CB8AC3E}">
        <p14:creationId xmlns:p14="http://schemas.microsoft.com/office/powerpoint/2010/main" val="281128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243013" y="395288"/>
            <a:ext cx="6767512"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smtClean="0"/>
              <a:t>Klick to edit</a:t>
            </a:r>
          </a:p>
        </p:txBody>
      </p:sp>
      <p:sp>
        <p:nvSpPr>
          <p:cNvPr id="1027" name="Rectangle 3"/>
          <p:cNvSpPr>
            <a:spLocks noGrp="1" noChangeArrowheads="1"/>
          </p:cNvSpPr>
          <p:nvPr>
            <p:ph type="body" idx="1"/>
          </p:nvPr>
        </p:nvSpPr>
        <p:spPr bwMode="gray">
          <a:xfrm>
            <a:off x="1243013" y="1484313"/>
            <a:ext cx="9036050"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a:t>
            </a:r>
          </a:p>
          <a:p>
            <a:pPr lvl="1"/>
            <a:r>
              <a:rPr lang="de-DE" smtClean="0"/>
              <a:t>second</a:t>
            </a:r>
          </a:p>
          <a:p>
            <a:pPr lvl="2"/>
            <a:r>
              <a:rPr lang="de-DE" smtClean="0"/>
              <a:t>third</a:t>
            </a:r>
          </a:p>
          <a:p>
            <a:pPr lvl="3"/>
            <a:r>
              <a:rPr lang="de-DE" smtClean="0"/>
              <a:t>fourth</a:t>
            </a:r>
          </a:p>
          <a:p>
            <a:pPr lvl="4"/>
            <a:r>
              <a:rPr lang="de-DE" smtClean="0"/>
              <a:t>fifth</a:t>
            </a:r>
          </a:p>
        </p:txBody>
      </p:sp>
      <p:pic>
        <p:nvPicPr>
          <p:cNvPr id="1041" name="Picture 17" descr="HZG_RGB_72dpi_mitZusatz in E_80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6425" y="390525"/>
            <a:ext cx="2089150" cy="53657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Grp="1" noChangeArrowheads="1"/>
          </p:cNvSpPr>
          <p:nvPr>
            <p:ph type="sldNum" sz="quarter" idx="4"/>
          </p:nvPr>
        </p:nvSpPr>
        <p:spPr bwMode="gray">
          <a:xfrm>
            <a:off x="9523413" y="6918325"/>
            <a:ext cx="755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1042988">
              <a:lnSpc>
                <a:spcPct val="100000"/>
              </a:lnSpc>
              <a:buFontTx/>
              <a:buNone/>
              <a:defRPr sz="1000"/>
            </a:lvl1pPr>
          </a:lstStyle>
          <a:p>
            <a:fld id="{3BADDA70-D150-4B5B-8065-F72E361C5FC6}" type="slidenum">
              <a:rPr lang="de-DE"/>
              <a:pPr/>
              <a:t>‹Nr.›</a:t>
            </a:fld>
            <a:endParaRPr lang="de-DE"/>
          </a:p>
        </p:txBody>
      </p:sp>
      <p:sp>
        <p:nvSpPr>
          <p:cNvPr id="1044" name="Line 20"/>
          <p:cNvSpPr>
            <a:spLocks noChangeShapeType="1"/>
          </p:cNvSpPr>
          <p:nvPr/>
        </p:nvSpPr>
        <p:spPr bwMode="gray">
          <a:xfrm flipH="1">
            <a:off x="1782763" y="1098550"/>
            <a:ext cx="8496300"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1"/>
          <p:cNvSpPr>
            <a:spLocks noChangeShapeType="1"/>
          </p:cNvSpPr>
          <p:nvPr/>
        </p:nvSpPr>
        <p:spPr bwMode="gray">
          <a:xfrm flipH="1">
            <a:off x="414338" y="1098550"/>
            <a:ext cx="755650" cy="0"/>
          </a:xfrm>
          <a:prstGeom prst="line">
            <a:avLst/>
          </a:prstGeom>
          <a:noFill/>
          <a:ln w="31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Rectangle 22"/>
          <p:cNvSpPr>
            <a:spLocks noChangeArrowheads="1"/>
          </p:cNvSpPr>
          <p:nvPr/>
        </p:nvSpPr>
        <p:spPr bwMode="gray">
          <a:xfrm>
            <a:off x="1243013" y="1044575"/>
            <a:ext cx="3959225" cy="107950"/>
          </a:xfrm>
          <a:prstGeom prst="rect">
            <a:avLst/>
          </a:prstGeom>
          <a:solidFill>
            <a:schemeClr val="accent1"/>
          </a:solidFill>
          <a:ln w="9525">
            <a:solidFill>
              <a:srgbClr val="00A2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23"/>
          <p:cNvSpPr>
            <a:spLocks noChangeShapeType="1"/>
          </p:cNvSpPr>
          <p:nvPr/>
        </p:nvSpPr>
        <p:spPr bwMode="gray">
          <a:xfrm flipH="1">
            <a:off x="450850" y="7380288"/>
            <a:ext cx="9863138"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1042988" rtl="0" eaLnBrk="1" fontAlgn="base" hangingPunct="1">
        <a:spcBef>
          <a:spcPct val="0"/>
        </a:spcBef>
        <a:spcAft>
          <a:spcPct val="0"/>
        </a:spcAft>
        <a:defRPr sz="2400">
          <a:solidFill>
            <a:schemeClr val="tx1"/>
          </a:solidFill>
          <a:latin typeface="+mj-lt"/>
          <a:ea typeface="+mj-ea"/>
          <a:cs typeface="+mj-cs"/>
        </a:defRPr>
      </a:lvl1pPr>
      <a:lvl2pPr algn="l" defTabSz="1042988" rtl="0" eaLnBrk="1" fontAlgn="base" hangingPunct="1">
        <a:spcBef>
          <a:spcPct val="0"/>
        </a:spcBef>
        <a:spcAft>
          <a:spcPct val="0"/>
        </a:spcAft>
        <a:defRPr sz="2400">
          <a:solidFill>
            <a:schemeClr val="tx1"/>
          </a:solidFill>
          <a:latin typeface="Arial" charset="0"/>
          <a:cs typeface="Arial" charset="0"/>
        </a:defRPr>
      </a:lvl2pPr>
      <a:lvl3pPr algn="l" defTabSz="1042988" rtl="0" eaLnBrk="1" fontAlgn="base" hangingPunct="1">
        <a:spcBef>
          <a:spcPct val="0"/>
        </a:spcBef>
        <a:spcAft>
          <a:spcPct val="0"/>
        </a:spcAft>
        <a:defRPr sz="2400">
          <a:solidFill>
            <a:schemeClr val="tx1"/>
          </a:solidFill>
          <a:latin typeface="Arial" charset="0"/>
          <a:cs typeface="Arial" charset="0"/>
        </a:defRPr>
      </a:lvl3pPr>
      <a:lvl4pPr algn="l" defTabSz="1042988" rtl="0" eaLnBrk="1" fontAlgn="base" hangingPunct="1">
        <a:spcBef>
          <a:spcPct val="0"/>
        </a:spcBef>
        <a:spcAft>
          <a:spcPct val="0"/>
        </a:spcAft>
        <a:defRPr sz="2400">
          <a:solidFill>
            <a:schemeClr val="tx1"/>
          </a:solidFill>
          <a:latin typeface="Arial" charset="0"/>
          <a:cs typeface="Arial" charset="0"/>
        </a:defRPr>
      </a:lvl4pPr>
      <a:lvl5pPr algn="l" defTabSz="1042988" rtl="0" eaLnBrk="1" fontAlgn="base" hangingPunct="1">
        <a:spcBef>
          <a:spcPct val="0"/>
        </a:spcBef>
        <a:spcAft>
          <a:spcPct val="0"/>
        </a:spcAft>
        <a:defRPr sz="2400">
          <a:solidFill>
            <a:schemeClr val="tx1"/>
          </a:solidFill>
          <a:latin typeface="Arial" charset="0"/>
          <a:cs typeface="Arial" charset="0"/>
        </a:defRPr>
      </a:lvl5pPr>
      <a:lvl6pPr marL="457200" algn="l" defTabSz="1042988" rtl="0" eaLnBrk="1" fontAlgn="base" hangingPunct="1">
        <a:spcBef>
          <a:spcPct val="0"/>
        </a:spcBef>
        <a:spcAft>
          <a:spcPct val="0"/>
        </a:spcAft>
        <a:defRPr sz="2400">
          <a:solidFill>
            <a:schemeClr val="tx1"/>
          </a:solidFill>
          <a:latin typeface="Arial" charset="0"/>
          <a:cs typeface="Arial" charset="0"/>
        </a:defRPr>
      </a:lvl6pPr>
      <a:lvl7pPr marL="914400" algn="l" defTabSz="1042988" rtl="0" eaLnBrk="1" fontAlgn="base" hangingPunct="1">
        <a:spcBef>
          <a:spcPct val="0"/>
        </a:spcBef>
        <a:spcAft>
          <a:spcPct val="0"/>
        </a:spcAft>
        <a:defRPr sz="2400">
          <a:solidFill>
            <a:schemeClr val="tx1"/>
          </a:solidFill>
          <a:latin typeface="Arial" charset="0"/>
          <a:cs typeface="Arial" charset="0"/>
        </a:defRPr>
      </a:lvl7pPr>
      <a:lvl8pPr marL="1371600" algn="l" defTabSz="1042988" rtl="0" eaLnBrk="1" fontAlgn="base" hangingPunct="1">
        <a:spcBef>
          <a:spcPct val="0"/>
        </a:spcBef>
        <a:spcAft>
          <a:spcPct val="0"/>
        </a:spcAft>
        <a:defRPr sz="2400">
          <a:solidFill>
            <a:schemeClr val="tx1"/>
          </a:solidFill>
          <a:latin typeface="Arial" charset="0"/>
          <a:cs typeface="Arial" charset="0"/>
        </a:defRPr>
      </a:lvl8pPr>
      <a:lvl9pPr marL="1828800" algn="l" defTabSz="1042988" rtl="0" eaLnBrk="1" fontAlgn="base" hangingPunct="1">
        <a:spcBef>
          <a:spcPct val="0"/>
        </a:spcBef>
        <a:spcAft>
          <a:spcPct val="0"/>
        </a:spcAft>
        <a:defRPr sz="2400">
          <a:solidFill>
            <a:schemeClr val="tx1"/>
          </a:solidFill>
          <a:latin typeface="Arial" charset="0"/>
          <a:cs typeface="Arial" charset="0"/>
        </a:defRPr>
      </a:lvl9pPr>
    </p:titleStyle>
    <p:bodyStyle>
      <a:lvl1pPr algn="l" defTabSz="1042988" rtl="0" eaLnBrk="1" fontAlgn="base" hangingPunct="1">
        <a:lnSpc>
          <a:spcPct val="120000"/>
        </a:lnSpc>
        <a:spcBef>
          <a:spcPct val="0"/>
        </a:spcBef>
        <a:spcAft>
          <a:spcPct val="0"/>
        </a:spcAft>
        <a:tabLst>
          <a:tab pos="449263" algn="l"/>
          <a:tab pos="898525" algn="l"/>
          <a:tab pos="1347788" algn="l"/>
          <a:tab pos="1797050" algn="l"/>
        </a:tabLst>
        <a:defRPr sz="1600">
          <a:solidFill>
            <a:schemeClr val="tx1"/>
          </a:solidFill>
          <a:latin typeface="+mn-lt"/>
          <a:ea typeface="+mn-ea"/>
          <a:cs typeface="+mn-cs"/>
        </a:defRPr>
      </a:lvl1pPr>
      <a:lvl2pPr marL="446088" indent="-444500"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2pPr>
      <a:lvl3pPr marL="895350" indent="-447675"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3pPr>
      <a:lvl4pPr marL="1344613" indent="-447675"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4pPr>
      <a:lvl5pPr marL="1793875" indent="-447675"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5pPr>
      <a:lvl6pPr marL="2251075" indent="-447675"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6pPr>
      <a:lvl7pPr marL="2708275" indent="-447675"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7pPr>
      <a:lvl8pPr marL="3165475" indent="-447675"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8pPr>
      <a:lvl9pPr marL="3622675" indent="-447675" algn="l" defTabSz="1042988" rtl="0" eaLnBrk="1" fontAlgn="base" hangingPunct="1">
        <a:lnSpc>
          <a:spcPct val="120000"/>
        </a:lnSpc>
        <a:spcBef>
          <a:spcPct val="0"/>
        </a:spcBef>
        <a:spcAft>
          <a:spcPct val="0"/>
        </a:spcAft>
        <a:buFont typeface="Wingdings 3" pitchFamily="18" charset="2"/>
        <a:buChar char="Ò"/>
        <a:tabLst>
          <a:tab pos="449263" algn="l"/>
          <a:tab pos="898525" algn="l"/>
          <a:tab pos="1347788" algn="l"/>
          <a:tab pos="1797050" algn="l"/>
        </a:tabLst>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wmf"/><Relationship Id="rId5" Type="http://schemas.openxmlformats.org/officeDocument/2006/relationships/image" Target="../media/image42.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On detection and </a:t>
            </a:r>
            <a:r>
              <a:rPr lang="en-US" dirty="0" smtClean="0"/>
              <a:t>attribution …</a:t>
            </a:r>
            <a:endParaRPr lang="en-US" dirty="0"/>
          </a:p>
        </p:txBody>
      </p:sp>
      <p:sp>
        <p:nvSpPr>
          <p:cNvPr id="3" name="Untertitel 2"/>
          <p:cNvSpPr>
            <a:spLocks noGrp="1"/>
          </p:cNvSpPr>
          <p:nvPr>
            <p:ph type="subTitle" idx="1"/>
          </p:nvPr>
        </p:nvSpPr>
        <p:spPr/>
        <p:txBody>
          <a:bodyPr/>
          <a:lstStyle/>
          <a:p>
            <a:r>
              <a:rPr lang="en-US" dirty="0" smtClean="0"/>
              <a:t>Second thoughts</a:t>
            </a:r>
            <a:endParaRPr lang="en-US" dirty="0"/>
          </a:p>
        </p:txBody>
      </p:sp>
      <p:sp>
        <p:nvSpPr>
          <p:cNvPr id="4" name="Textfeld 3"/>
          <p:cNvSpPr txBox="1"/>
          <p:nvPr/>
        </p:nvSpPr>
        <p:spPr>
          <a:xfrm>
            <a:off x="162124" y="6877547"/>
            <a:ext cx="4176464" cy="360612"/>
          </a:xfrm>
          <a:prstGeom prst="rect">
            <a:avLst/>
          </a:prstGeom>
          <a:noFill/>
        </p:spPr>
        <p:txBody>
          <a:bodyPr wrap="square" rtlCol="0">
            <a:spAutoFit/>
          </a:bodyPr>
          <a:lstStyle/>
          <a:p>
            <a:r>
              <a:rPr lang="en-US" dirty="0" smtClean="0"/>
              <a:t>2. October 2013, Zürich, ETHZ</a:t>
            </a:r>
            <a:endParaRPr lang="en-US" dirty="0"/>
          </a:p>
        </p:txBody>
      </p:sp>
      <p:sp>
        <p:nvSpPr>
          <p:cNvPr id="5" name="Textfeld 4"/>
          <p:cNvSpPr txBox="1"/>
          <p:nvPr/>
        </p:nvSpPr>
        <p:spPr>
          <a:xfrm>
            <a:off x="522164" y="3636615"/>
            <a:ext cx="7344816" cy="978729"/>
          </a:xfrm>
          <a:prstGeom prst="rect">
            <a:avLst/>
          </a:prstGeom>
          <a:noFill/>
        </p:spPr>
        <p:txBody>
          <a:bodyPr wrap="square" rtlCol="0">
            <a:spAutoFit/>
          </a:bodyPr>
          <a:lstStyle/>
          <a:p>
            <a:pPr algn="l"/>
            <a:r>
              <a:rPr lang="en-US" dirty="0" smtClean="0"/>
              <a:t>Hans von Storch, Eduardo </a:t>
            </a:r>
            <a:r>
              <a:rPr lang="en-US" dirty="0" err="1" smtClean="0"/>
              <a:t>Zorita</a:t>
            </a:r>
            <a:r>
              <a:rPr lang="en-US" dirty="0" smtClean="0"/>
              <a:t> and </a:t>
            </a:r>
            <a:r>
              <a:rPr lang="en-US" dirty="0" err="1" smtClean="0"/>
              <a:t>Armineh</a:t>
            </a:r>
            <a:r>
              <a:rPr lang="en-US" dirty="0" smtClean="0"/>
              <a:t> </a:t>
            </a:r>
            <a:r>
              <a:rPr lang="en-US" dirty="0" err="1" smtClean="0"/>
              <a:t>Barkhordarian</a:t>
            </a:r>
            <a:endParaRPr lang="en-US" dirty="0" smtClean="0"/>
          </a:p>
          <a:p>
            <a:pPr algn="l"/>
            <a:r>
              <a:rPr lang="en-US" dirty="0" err="1" smtClean="0"/>
              <a:t>Institut</a:t>
            </a:r>
            <a:r>
              <a:rPr lang="en-US" dirty="0" smtClean="0"/>
              <a:t> </a:t>
            </a:r>
            <a:r>
              <a:rPr lang="en-US" dirty="0" err="1" smtClean="0"/>
              <a:t>für</a:t>
            </a:r>
            <a:r>
              <a:rPr lang="en-US" dirty="0" smtClean="0"/>
              <a:t> </a:t>
            </a:r>
            <a:r>
              <a:rPr lang="en-US" dirty="0" err="1" smtClean="0"/>
              <a:t>Küstenforschung</a:t>
            </a:r>
            <a:endParaRPr lang="en-US" dirty="0" smtClean="0"/>
          </a:p>
          <a:p>
            <a:pPr algn="l"/>
            <a:r>
              <a:rPr lang="en-US" dirty="0" smtClean="0"/>
              <a:t>Helmholtz </a:t>
            </a:r>
            <a:r>
              <a:rPr lang="en-US" dirty="0" err="1" smtClean="0"/>
              <a:t>Zentrum</a:t>
            </a:r>
            <a:r>
              <a:rPr lang="en-US" dirty="0" smtClean="0"/>
              <a:t> Geesthacht</a:t>
            </a:r>
            <a:endParaRPr lang="en-US" dirty="0"/>
          </a:p>
        </p:txBody>
      </p:sp>
    </p:spTree>
    <p:extLst>
      <p:ext uri="{BB962C8B-B14F-4D97-AF65-F5344CB8AC3E}">
        <p14:creationId xmlns:p14="http://schemas.microsoft.com/office/powerpoint/2010/main" val="571205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Footnote</a:t>
            </a:r>
            <a:endParaRPr lang="en-US" b="1" dirty="0"/>
          </a:p>
        </p:txBody>
      </p:sp>
      <p:sp>
        <p:nvSpPr>
          <p:cNvPr id="3" name="Inhaltsplatzhalter 2"/>
          <p:cNvSpPr>
            <a:spLocks noGrp="1"/>
          </p:cNvSpPr>
          <p:nvPr>
            <p:ph idx="1"/>
          </p:nvPr>
        </p:nvSpPr>
        <p:spPr>
          <a:xfrm>
            <a:off x="738188" y="1484313"/>
            <a:ext cx="9540875" cy="5140325"/>
          </a:xfrm>
        </p:spPr>
        <p:txBody>
          <a:bodyPr/>
          <a:lstStyle/>
          <a:p>
            <a:r>
              <a:rPr lang="en-US" sz="2400" dirty="0" smtClean="0">
                <a:latin typeface="ITC Zapf Chancery" panose="03020702040403080804" pitchFamily="66" charset="0"/>
              </a:rPr>
              <a:t>The analysis, to what extent the observed 15-year trend is consistent with the ensemble of 15 year trends generated in the A1B and RCP4.5 scenarios </a:t>
            </a:r>
            <a:r>
              <a:rPr lang="en-US" sz="2400" b="1" dirty="0" smtClean="0">
                <a:latin typeface="ITC Zapf Chancery" panose="03020702040403080804" pitchFamily="66" charset="0"/>
              </a:rPr>
              <a:t>does not constitute a statistical test</a:t>
            </a:r>
          </a:p>
          <a:p>
            <a:endParaRPr lang="en-US" sz="2400" dirty="0">
              <a:latin typeface="ITC Zapf Chancery" panose="03020702040403080804" pitchFamily="66" charset="0"/>
            </a:endParaRPr>
          </a:p>
          <a:p>
            <a:r>
              <a:rPr lang="en-US" sz="2400" dirty="0" smtClean="0">
                <a:latin typeface="ITC Zapf Chancery" panose="03020702040403080804" pitchFamily="66" charset="0"/>
              </a:rPr>
              <a:t>The ensemble can not be framed as realizations of a </a:t>
            </a:r>
            <a:r>
              <a:rPr lang="en-US" sz="2400" b="1" dirty="0" smtClean="0">
                <a:latin typeface="ITC Zapf Chancery" panose="03020702040403080804" pitchFamily="66" charset="0"/>
              </a:rPr>
              <a:t>random variable</a:t>
            </a:r>
            <a:r>
              <a:rPr lang="en-US" sz="2400" dirty="0" smtClean="0">
                <a:latin typeface="ITC Zapf Chancery" panose="03020702040403080804" pitchFamily="66" charset="0"/>
              </a:rPr>
              <a:t>, because the population of “valid” A1B or RCP4.5 scenarios can not be defined.</a:t>
            </a:r>
          </a:p>
          <a:p>
            <a:endParaRPr lang="en-US" sz="2400" dirty="0">
              <a:latin typeface="ITC Zapf Chancery" panose="03020702040403080804" pitchFamily="66" charset="0"/>
            </a:endParaRPr>
          </a:p>
          <a:p>
            <a:r>
              <a:rPr lang="en-US" sz="2400" dirty="0" smtClean="0">
                <a:latin typeface="ITC Zapf Chancery" panose="03020702040403080804" pitchFamily="66" charset="0"/>
              </a:rPr>
              <a:t>See: </a:t>
            </a:r>
            <a:r>
              <a:rPr lang="en-US" sz="2400" dirty="0">
                <a:latin typeface="ITC Zapf Chancery" panose="03020702040403080804" pitchFamily="66" charset="0"/>
              </a:rPr>
              <a:t>von Storch, H. and F.W. </a:t>
            </a:r>
            <a:r>
              <a:rPr lang="en-US" sz="2400" dirty="0" err="1">
                <a:latin typeface="ITC Zapf Chancery" panose="03020702040403080804" pitchFamily="66" charset="0"/>
              </a:rPr>
              <a:t>Zwiers</a:t>
            </a:r>
            <a:r>
              <a:rPr lang="en-US" sz="2400" dirty="0">
                <a:latin typeface="ITC Zapf Chancery" panose="03020702040403080804" pitchFamily="66" charset="0"/>
              </a:rPr>
              <a:t>, 2013: Testing ensembles of climate change scenarios </a:t>
            </a:r>
            <a:r>
              <a:rPr lang="en-US" sz="2400" dirty="0" smtClean="0">
                <a:latin typeface="ITC Zapf Chancery" panose="03020702040403080804" pitchFamily="66" charset="0"/>
              </a:rPr>
              <a:t>for "</a:t>
            </a:r>
            <a:r>
              <a:rPr lang="en-US" sz="2400" dirty="0">
                <a:latin typeface="ITC Zapf Chancery" panose="03020702040403080804" pitchFamily="66" charset="0"/>
              </a:rPr>
              <a:t>statistical significance" </a:t>
            </a:r>
            <a:r>
              <a:rPr lang="en-US" sz="2400" i="1" dirty="0">
                <a:latin typeface="ITC Zapf Chancery" panose="03020702040403080804" pitchFamily="66" charset="0"/>
              </a:rPr>
              <a:t>Climatic Change</a:t>
            </a:r>
            <a:r>
              <a:rPr lang="en-US" sz="2400" dirty="0">
                <a:latin typeface="ITC Zapf Chancery" panose="03020702040403080804" pitchFamily="66" charset="0"/>
              </a:rPr>
              <a:t> 117: 1-9 DOI: </a:t>
            </a:r>
            <a:r>
              <a:rPr lang="en-US" sz="2400" dirty="0" smtClean="0">
                <a:latin typeface="ITC Zapf Chancery" panose="03020702040403080804" pitchFamily="66" charset="0"/>
              </a:rPr>
              <a:t>10.1007/s10584-012-0551-0</a:t>
            </a:r>
          </a:p>
          <a:p>
            <a:endParaRPr lang="en-US" sz="2400" dirty="0">
              <a:latin typeface="ITC Zapf Chancery" panose="03020702040403080804" pitchFamily="66" charset="0"/>
            </a:endParaRPr>
          </a:p>
          <a:p>
            <a:r>
              <a:rPr lang="en-US" sz="2400" dirty="0" smtClean="0">
                <a:latin typeface="ITC Zapf Chancery" panose="03020702040403080804" pitchFamily="66" charset="0"/>
              </a:rPr>
              <a:t>Instead the analysis is a mere counting exercise in a finite, completely known set of scenarios, without any accounting of random uncertainties.</a:t>
            </a:r>
            <a:endParaRPr lang="en-US" sz="1800" dirty="0"/>
          </a:p>
        </p:txBody>
      </p:sp>
      <p:sp>
        <p:nvSpPr>
          <p:cNvPr id="4" name="Foliennummernplatzhalter 3"/>
          <p:cNvSpPr>
            <a:spLocks noGrp="1"/>
          </p:cNvSpPr>
          <p:nvPr>
            <p:ph type="sldNum" sz="quarter" idx="10"/>
          </p:nvPr>
        </p:nvSpPr>
        <p:spPr/>
        <p:txBody>
          <a:bodyPr/>
          <a:lstStyle/>
          <a:p>
            <a:fld id="{71BFB792-78C0-495D-8CBF-4493D155F4B0}" type="slidenum">
              <a:rPr lang="de-DE" smtClean="0"/>
              <a:pPr/>
              <a:t>10</a:t>
            </a:fld>
            <a:endParaRPr lang="de-DE"/>
          </a:p>
        </p:txBody>
      </p:sp>
    </p:spTree>
    <p:extLst>
      <p:ext uri="{BB962C8B-B14F-4D97-AF65-F5344CB8AC3E}">
        <p14:creationId xmlns:p14="http://schemas.microsoft.com/office/powerpoint/2010/main" val="384128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A2E0"/>
                </a:solidFill>
              </a:rPr>
              <a:t>Signal detected … </a:t>
            </a:r>
            <a:endParaRPr lang="en-US" b="1" dirty="0">
              <a:solidFill>
                <a:srgbClr val="00A2E0"/>
              </a:solidFill>
            </a:endParaRPr>
          </a:p>
        </p:txBody>
      </p:sp>
      <p:sp>
        <p:nvSpPr>
          <p:cNvPr id="4" name="Foliennummernplatzhalter 3"/>
          <p:cNvSpPr>
            <a:spLocks noGrp="1"/>
          </p:cNvSpPr>
          <p:nvPr>
            <p:ph type="sldNum" sz="quarter" idx="10"/>
          </p:nvPr>
        </p:nvSpPr>
        <p:spPr/>
        <p:txBody>
          <a:bodyPr/>
          <a:lstStyle/>
          <a:p>
            <a:fld id="{71BFB792-78C0-495D-8CBF-4493D155F4B0}" type="slidenum">
              <a:rPr lang="de-DE" smtClean="0"/>
              <a:pPr/>
              <a:t>11</a:t>
            </a:fld>
            <a:endParaRPr lang="de-DE"/>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892" y="1217371"/>
            <a:ext cx="3456384" cy="303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66867" y="1977987"/>
            <a:ext cx="6464009" cy="3674852"/>
          </a:xfrm>
          <a:prstGeom prst="rect">
            <a:avLst/>
          </a:prstGeom>
          <a:noFill/>
        </p:spPr>
        <p:txBody>
          <a:bodyPr wrap="square" rtlCol="0">
            <a:spAutoFit/>
          </a:bodyPr>
          <a:lstStyle/>
          <a:p>
            <a:pPr algn="l"/>
            <a:r>
              <a:rPr lang="en-US" sz="1800" dirty="0" smtClean="0"/>
              <a:t>Possible explanations:</a:t>
            </a:r>
          </a:p>
          <a:p>
            <a:pPr marL="342900" indent="-342900" algn="l">
              <a:buAutoNum type="alphaLcParenR"/>
            </a:pPr>
            <a:r>
              <a:rPr lang="en-US" sz="1800" dirty="0" smtClean="0"/>
              <a:t>Rare coincidence; if the present trend is maintained, then this cause is getting very improbable</a:t>
            </a:r>
          </a:p>
          <a:p>
            <a:pPr marL="342900" indent="-342900" algn="l">
              <a:buAutoNum type="alphaLcParenR"/>
            </a:pPr>
            <a:r>
              <a:rPr lang="en-US" sz="1800" dirty="0" smtClean="0"/>
              <a:t>Internal variability underestimated by GHG scenarios</a:t>
            </a:r>
          </a:p>
          <a:p>
            <a:pPr marL="342900" indent="-342900" algn="l">
              <a:buAutoNum type="alphaLcParenR"/>
            </a:pPr>
            <a:r>
              <a:rPr lang="en-US" sz="1800" dirty="0" smtClean="0"/>
              <a:t>Sensitivity to elevated GHG presence overestimated</a:t>
            </a:r>
          </a:p>
          <a:p>
            <a:pPr marL="342900" indent="-342900" algn="l">
              <a:buAutoNum type="alphaLcParenR"/>
            </a:pPr>
            <a:r>
              <a:rPr lang="en-US" sz="1800" dirty="0" smtClean="0"/>
              <a:t>Another factor, unaccounted for in the scenarios is active,</a:t>
            </a:r>
          </a:p>
          <a:p>
            <a:pPr marL="342900" indent="-342900" algn="l">
              <a:buAutoNum type="alphaLcParenR"/>
            </a:pPr>
            <a:endParaRPr lang="en-US" sz="1800" dirty="0"/>
          </a:p>
          <a:p>
            <a:pPr algn="l"/>
            <a:r>
              <a:rPr lang="en-US" sz="1800" b="1" dirty="0" smtClean="0"/>
              <a:t>Or, in short, models have a problem or prescribed forcing factors are incomplete.</a:t>
            </a:r>
          </a:p>
          <a:p>
            <a:pPr marL="342900" indent="-342900" algn="l">
              <a:buAutoNum type="alphaLcParenR"/>
            </a:pPr>
            <a:endParaRPr lang="en-US" dirty="0" smtClean="0"/>
          </a:p>
          <a:p>
            <a:pPr marL="342900" indent="-342900" algn="l">
              <a:buAutoNum type="alphaLcParenR"/>
            </a:pPr>
            <a:endParaRPr lang="en-US" dirty="0"/>
          </a:p>
        </p:txBody>
      </p:sp>
      <p:pic>
        <p:nvPicPr>
          <p:cNvPr id="7" name="Picture 2" descr="https://tools.web.de/thumbnails/dT1hSFIwY0Rvdkx6TmpMV3hwZG1VdVpHeGhiaTVqYVc1bGRHbGpMbVJsTDIxaGFXd3ZZMnhwWlc1MEwybHVkR1Z5Ym1Gc0wyRjBkR0ZqYUcxbGJuUXZaRzkzYm14dllXUXZkR0YwZERCZk1TMHRMWFJ0WVdreE16RmtabUl6TUdRek5HSTJZelU1TzJwelpYTnphVzl1YVdROU1rUXpPRGxFTmpreE5qY3dNME5DTkRGRlFqY3lRVU01UVVORU5qa3hRMEl0YmpJdVluTXdNV0UkYzJWc1pXTjBhVzl1UFhSbWIyd3hNV0V6TkRrd1lXSXhOR014TVdabCZ3PTgwMCZoPTYwMCZxPTc1JnQ9MTM4MDQ0OTk5Nw_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370" y="4250973"/>
            <a:ext cx="3327833" cy="319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75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243014" y="395538"/>
            <a:ext cx="6765925" cy="560740"/>
          </a:xfrm>
        </p:spPr>
        <p:txBody>
          <a:bodyPr/>
          <a:lstStyle/>
          <a:p>
            <a:pPr defTabSz="1042988"/>
            <a:r>
              <a:rPr lang="en-US" altLang="en-US" sz="2400" b="1">
                <a:solidFill>
                  <a:srgbClr val="0070C0"/>
                </a:solidFill>
                <a:latin typeface="Arial" pitchFamily="34" charset="0"/>
                <a:cs typeface="Arial" pitchFamily="34" charset="0"/>
                <a:sym typeface="Arial" pitchFamily="34" charset="0"/>
              </a:rPr>
              <a:t>Data</a:t>
            </a:r>
            <a:endParaRPr lang="en-US" altLang="en-US"/>
          </a:p>
        </p:txBody>
      </p:sp>
      <p:sp>
        <p:nvSpPr>
          <p:cNvPr id="4098" name="Rectangle 2"/>
          <p:cNvSpPr>
            <a:spLocks noGrp="1"/>
          </p:cNvSpPr>
          <p:nvPr>
            <p:ph type="body" idx="1"/>
          </p:nvPr>
        </p:nvSpPr>
        <p:spPr bwMode="auto">
          <a:xfrm>
            <a:off x="738188" y="1188343"/>
            <a:ext cx="9432925" cy="575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133350" indent="-133350" algn="l"/>
            <a:r>
              <a:rPr lang="en-US" altLang="en-US" sz="1800" b="1" dirty="0">
                <a:solidFill>
                  <a:srgbClr val="000000"/>
                </a:solidFill>
              </a:rPr>
              <a:t>Parameters and  observed datasets used:</a:t>
            </a:r>
          </a:p>
          <a:p>
            <a:pPr marL="133350" indent="-133350" algn="l">
              <a:buClr>
                <a:srgbClr val="FF0000"/>
              </a:buClr>
              <a:buFont typeface="Wingdings" pitchFamily="2" charset="2"/>
              <a:buChar char="•"/>
            </a:pPr>
            <a:r>
              <a:rPr lang="en-US" altLang="en-US" sz="1600" dirty="0">
                <a:solidFill>
                  <a:srgbClr val="002060"/>
                </a:solidFill>
              </a:rPr>
              <a:t>2m Temperature                            CRU, EOBS</a:t>
            </a:r>
          </a:p>
          <a:p>
            <a:pPr marL="133350" indent="-133350" algn="l">
              <a:buClr>
                <a:srgbClr val="FF0000"/>
              </a:buClr>
              <a:buFont typeface="Wingdings" pitchFamily="2" charset="2"/>
              <a:buChar char="•"/>
            </a:pPr>
            <a:r>
              <a:rPr lang="en-US" altLang="en-US" sz="1600" dirty="0">
                <a:solidFill>
                  <a:srgbClr val="002060"/>
                </a:solidFill>
              </a:rPr>
              <a:t>Precipitation                                   CRU, EOBS</a:t>
            </a:r>
          </a:p>
          <a:p>
            <a:pPr marL="133350" indent="-133350" algn="l">
              <a:buClr>
                <a:srgbClr val="FF0000"/>
              </a:buClr>
              <a:buFont typeface="Wingdings" pitchFamily="2" charset="2"/>
              <a:buChar char="•"/>
            </a:pPr>
            <a:r>
              <a:rPr lang="en-US" altLang="en-US" sz="1600" dirty="0">
                <a:solidFill>
                  <a:srgbClr val="002060"/>
                </a:solidFill>
              </a:rPr>
              <a:t>Mean Sea-level pressure               HadSLP2</a:t>
            </a:r>
          </a:p>
          <a:p>
            <a:pPr marL="133350" indent="-133350" algn="l">
              <a:buClr>
                <a:srgbClr val="FF0000"/>
              </a:buClr>
              <a:buFont typeface="Wingdings" pitchFamily="2" charset="2"/>
              <a:buChar char="•"/>
            </a:pPr>
            <a:r>
              <a:rPr lang="en-US" altLang="en-US" sz="1600" dirty="0">
                <a:solidFill>
                  <a:srgbClr val="002060"/>
                </a:solidFill>
              </a:rPr>
              <a:t>Surface solar radiation                   MFG Satellites </a:t>
            </a:r>
          </a:p>
          <a:p>
            <a:pPr algn="l"/>
            <a:endParaRPr lang="en-US" altLang="en-US" sz="1600" dirty="0">
              <a:solidFill>
                <a:srgbClr val="002060"/>
              </a:solidFill>
            </a:endParaRPr>
          </a:p>
          <a:p>
            <a:pPr marL="133350" indent="-133350" algn="l"/>
            <a:r>
              <a:rPr lang="en-US" altLang="en-US" sz="1800" b="1" dirty="0">
                <a:solidFill>
                  <a:srgbClr val="000000"/>
                </a:solidFill>
              </a:rPr>
              <a:t>Models: </a:t>
            </a:r>
          </a:p>
          <a:p>
            <a:pPr marL="133350" indent="-133350" algn="l">
              <a:buClr>
                <a:srgbClr val="FF0000"/>
              </a:buClr>
              <a:buFont typeface="Wingdings" pitchFamily="2" charset="2"/>
              <a:buChar char="•"/>
            </a:pPr>
            <a:r>
              <a:rPr lang="en-US" altLang="en-US" sz="1600" dirty="0">
                <a:solidFill>
                  <a:srgbClr val="002060"/>
                </a:solidFill>
              </a:rPr>
              <a:t>10 simulations of RCMs </a:t>
            </a:r>
            <a:r>
              <a:rPr lang="en-US" altLang="en-US" sz="1600" dirty="0" smtClean="0">
                <a:solidFill>
                  <a:srgbClr val="002060"/>
                </a:solidFill>
              </a:rPr>
              <a:t>from </a:t>
            </a:r>
            <a:r>
              <a:rPr lang="en-US" altLang="en-US" sz="1600" dirty="0">
                <a:solidFill>
                  <a:srgbClr val="002060"/>
                </a:solidFill>
              </a:rPr>
              <a:t>ENSEMBLES project.</a:t>
            </a:r>
          </a:p>
          <a:p>
            <a:pPr marL="133350" indent="-133350" algn="l"/>
            <a:endParaRPr lang="en-US" altLang="en-US" sz="1600" dirty="0">
              <a:solidFill>
                <a:srgbClr val="002060"/>
              </a:solidFill>
            </a:endParaRPr>
          </a:p>
          <a:p>
            <a:pPr marL="133350" indent="-133350" algn="l"/>
            <a:r>
              <a:rPr lang="en-US" altLang="en-US" sz="1800" b="1" dirty="0">
                <a:solidFill>
                  <a:srgbClr val="000000"/>
                </a:solidFill>
              </a:rPr>
              <a:t>Estimating natural variability:</a:t>
            </a:r>
          </a:p>
          <a:p>
            <a:pPr marL="133350" indent="-133350" algn="l">
              <a:buClr>
                <a:srgbClr val="FF0000"/>
              </a:buClr>
              <a:buFont typeface="Wingdings" pitchFamily="2" charset="2"/>
              <a:buChar char="•"/>
            </a:pPr>
            <a:r>
              <a:rPr lang="en-US" altLang="en-US" sz="1600" dirty="0">
                <a:solidFill>
                  <a:srgbClr val="002060"/>
                </a:solidFill>
              </a:rPr>
              <a:t>2,000-year  high-resolution regional climate </a:t>
            </a:r>
            <a:r>
              <a:rPr lang="en-US" altLang="en-US" sz="1600" dirty="0" err="1">
                <a:solidFill>
                  <a:srgbClr val="002060"/>
                </a:solidFill>
              </a:rPr>
              <a:t>Palaeosimulation</a:t>
            </a:r>
            <a:r>
              <a:rPr lang="en-US" altLang="en-US" sz="1600" dirty="0">
                <a:solidFill>
                  <a:srgbClr val="002060"/>
                </a:solidFill>
              </a:rPr>
              <a:t> (Gómez-Navarro et al, 2013)</a:t>
            </a:r>
            <a:r>
              <a:rPr lang="en-US" altLang="en-US" sz="1600" b="1" dirty="0">
                <a:solidFill>
                  <a:srgbClr val="002060"/>
                </a:solidFill>
              </a:rPr>
              <a:t> </a:t>
            </a:r>
            <a:r>
              <a:rPr lang="en-US" altLang="en-US" sz="1600" dirty="0">
                <a:solidFill>
                  <a:srgbClr val="002060"/>
                </a:solidFill>
              </a:rPr>
              <a:t>is used to estimate natural (</a:t>
            </a:r>
            <a:r>
              <a:rPr lang="en-US" altLang="en-US" sz="1600" dirty="0" err="1">
                <a:solidFill>
                  <a:srgbClr val="002060"/>
                </a:solidFill>
              </a:rPr>
              <a:t>internal+external</a:t>
            </a:r>
            <a:r>
              <a:rPr lang="en-US" altLang="en-US" sz="1600" dirty="0">
                <a:solidFill>
                  <a:srgbClr val="002060"/>
                </a:solidFill>
              </a:rPr>
              <a:t>) variability.  </a:t>
            </a:r>
          </a:p>
          <a:p>
            <a:pPr marL="133350" indent="-133350" algn="l"/>
            <a:endParaRPr lang="en-US" altLang="en-US" sz="1600" b="1" dirty="0" smtClean="0">
              <a:solidFill>
                <a:srgbClr val="002060"/>
              </a:solidFill>
            </a:endParaRPr>
          </a:p>
          <a:p>
            <a:pPr marL="133350" indent="-133350" algn="l"/>
            <a:r>
              <a:rPr lang="en-US" altLang="en-US" sz="1600" b="1" dirty="0" smtClean="0">
                <a:solidFill>
                  <a:srgbClr val="002060"/>
                </a:solidFill>
              </a:rPr>
              <a:t>Forcing</a:t>
            </a:r>
            <a:endParaRPr lang="en-US" altLang="en-US" sz="1800" b="1" dirty="0" smtClean="0">
              <a:solidFill>
                <a:srgbClr val="000000"/>
              </a:solidFill>
            </a:endParaRPr>
          </a:p>
          <a:p>
            <a:pPr marL="285750" indent="-285750" algn="l">
              <a:buClr>
                <a:srgbClr val="FF0000"/>
              </a:buClr>
              <a:buFont typeface="Wingdings" panose="05000000000000000000" pitchFamily="2" charset="2"/>
              <a:buChar char="Ø"/>
            </a:pPr>
            <a:r>
              <a:rPr lang="en-US" altLang="en-US" sz="1600" dirty="0" smtClean="0">
                <a:solidFill>
                  <a:srgbClr val="002060"/>
                </a:solidFill>
              </a:rPr>
              <a:t>Boundary forcing of RCMs by global scenarios exposed to GS (greenhouse </a:t>
            </a:r>
            <a:r>
              <a:rPr lang="en-US" altLang="en-US" sz="1600" dirty="0">
                <a:solidFill>
                  <a:srgbClr val="002060"/>
                </a:solidFill>
              </a:rPr>
              <a:t>gases and Sulfate aerosols) </a:t>
            </a:r>
            <a:r>
              <a:rPr lang="en-US" altLang="en-US" sz="1600" dirty="0" smtClean="0">
                <a:solidFill>
                  <a:srgbClr val="002060"/>
                </a:solidFill>
              </a:rPr>
              <a:t>forcing</a:t>
            </a:r>
          </a:p>
          <a:p>
            <a:pPr marL="285750" indent="-285750" algn="l">
              <a:buClr>
                <a:srgbClr val="FF0000"/>
              </a:buClr>
              <a:buFont typeface="Wingdings" panose="05000000000000000000" pitchFamily="2" charset="2"/>
              <a:buChar char="Ø"/>
            </a:pPr>
            <a:r>
              <a:rPr lang="en-US" altLang="en-US" dirty="0" smtClean="0">
                <a:solidFill>
                  <a:srgbClr val="002060"/>
                </a:solidFill>
              </a:rPr>
              <a:t>RCMs are forced only by elevated GHG levels; the regional response to changing aerosol presence is unaccounted for.</a:t>
            </a:r>
          </a:p>
          <a:p>
            <a:pPr algn="l">
              <a:buClr>
                <a:srgbClr val="FF0000"/>
              </a:buClr>
            </a:pPr>
            <a:endParaRPr lang="en-US" altLang="en-US" sz="1600" dirty="0" smtClean="0">
              <a:solidFill>
                <a:srgbClr val="002060"/>
              </a:solidFill>
            </a:endParaRPr>
          </a:p>
          <a:p>
            <a:pPr algn="l">
              <a:buClr>
                <a:srgbClr val="FF0000"/>
              </a:buClr>
            </a:pPr>
            <a:r>
              <a:rPr lang="en-US" altLang="en-US" b="1" dirty="0" smtClean="0">
                <a:solidFill>
                  <a:srgbClr val="002060"/>
                </a:solidFill>
              </a:rPr>
              <a:t>“Signal”</a:t>
            </a:r>
            <a:endParaRPr lang="en-US" altLang="en-US" sz="1600" b="1" dirty="0">
              <a:solidFill>
                <a:srgbClr val="002060"/>
              </a:solidFill>
            </a:endParaRPr>
          </a:p>
          <a:p>
            <a:pPr marL="133350" indent="-133350" algn="l"/>
            <a:r>
              <a:rPr lang="en-US" altLang="en-US" sz="1600" dirty="0" smtClean="0">
                <a:solidFill>
                  <a:srgbClr val="002060"/>
                </a:solidFill>
              </a:rPr>
              <a:t>     </a:t>
            </a:r>
            <a:r>
              <a:rPr lang="en-US" altLang="en-US" sz="1600" dirty="0">
                <a:solidFill>
                  <a:srgbClr val="002060"/>
                </a:solidFill>
              </a:rPr>
              <a:t>(2071-2100) minus (1961-1990); </a:t>
            </a:r>
            <a:r>
              <a:rPr lang="en-US" altLang="en-US" sz="1600" dirty="0" smtClean="0">
                <a:solidFill>
                  <a:srgbClr val="002060"/>
                </a:solidFill>
              </a:rPr>
              <a:t>scaled </a:t>
            </a:r>
            <a:r>
              <a:rPr lang="en-US" altLang="en-US" sz="1600" dirty="0">
                <a:solidFill>
                  <a:srgbClr val="002060"/>
                </a:solidFill>
              </a:rPr>
              <a:t>to change per decade. </a:t>
            </a:r>
            <a:endParaRPr lang="en-US" altLang="en-US" dirty="0"/>
          </a:p>
        </p:txBody>
      </p:sp>
      <p:sp>
        <p:nvSpPr>
          <p:cNvPr id="4099" name="AutoShape 3"/>
          <p:cNvSpPr>
            <a:spLocks/>
          </p:cNvSpPr>
          <p:nvPr/>
        </p:nvSpPr>
        <p:spPr bwMode="auto">
          <a:xfrm>
            <a:off x="9523413" y="7128791"/>
            <a:ext cx="755650"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1A158D08-90C6-4153-9320-DC5A0C326AD9}" type="slidenum">
              <a:rPr lang="en-US" altLang="en-US" sz="1000">
                <a:latin typeface="Arial" pitchFamily="34" charset="0"/>
                <a:cs typeface="Arial" pitchFamily="34" charset="0"/>
                <a:sym typeface="Arial" pitchFamily="34" charset="0"/>
              </a:rPr>
              <a:pPr algn="r"/>
              <a:t>12</a:t>
            </a:fld>
            <a:endParaRPr lang="en-US" altLang="en-US"/>
          </a:p>
        </p:txBody>
      </p:sp>
      <p:pic>
        <p:nvPicPr>
          <p:cNvPr id="4100" name="Picture 4" descr="imag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8826" y="1620270"/>
            <a:ext cx="2917825" cy="1513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AutoShape 5"/>
          <p:cNvSpPr>
            <a:spLocks/>
          </p:cNvSpPr>
          <p:nvPr/>
        </p:nvSpPr>
        <p:spPr bwMode="auto">
          <a:xfrm>
            <a:off x="7642226" y="1237443"/>
            <a:ext cx="1851025" cy="393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600" b="1">
                <a:solidFill>
                  <a:srgbClr val="002060"/>
                </a:solidFill>
                <a:latin typeface="Arial" pitchFamily="34" charset="0"/>
                <a:cs typeface="Arial" pitchFamily="34" charset="0"/>
                <a:sym typeface="Arial" pitchFamily="34" charset="0"/>
              </a:rPr>
              <a:t>Baltic Sea region</a:t>
            </a:r>
            <a:endParaRPr lang="en-US" altLang="en-US"/>
          </a:p>
        </p:txBody>
      </p:sp>
    </p:spTree>
    <p:extLst>
      <p:ext uri="{BB962C8B-B14F-4D97-AF65-F5344CB8AC3E}">
        <p14:creationId xmlns:p14="http://schemas.microsoft.com/office/powerpoint/2010/main" val="289707687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243014" y="395538"/>
            <a:ext cx="6765925" cy="560740"/>
          </a:xfrm>
        </p:spPr>
        <p:txBody>
          <a:bodyPr/>
          <a:lstStyle/>
          <a:p>
            <a:pPr defTabSz="1042988"/>
            <a:r>
              <a:rPr lang="en-US" altLang="en-US" sz="2400" b="1" dirty="0">
                <a:solidFill>
                  <a:srgbClr val="0070C0"/>
                </a:solidFill>
                <a:latin typeface="Arial" pitchFamily="34" charset="0"/>
                <a:cs typeface="Arial" pitchFamily="34" charset="0"/>
                <a:sym typeface="Arial" pitchFamily="34" charset="0"/>
              </a:rPr>
              <a:t>Observed </a:t>
            </a:r>
            <a:r>
              <a:rPr lang="en-US" altLang="en-US" sz="2400" b="1" dirty="0" smtClean="0">
                <a:solidFill>
                  <a:srgbClr val="0070C0"/>
                </a:solidFill>
                <a:latin typeface="Arial" pitchFamily="34" charset="0"/>
                <a:cs typeface="Arial" pitchFamily="34" charset="0"/>
                <a:sym typeface="Arial" pitchFamily="34" charset="0"/>
              </a:rPr>
              <a:t>temperature </a:t>
            </a:r>
            <a:r>
              <a:rPr lang="en-US" altLang="en-US" b="1" dirty="0" smtClean="0">
                <a:solidFill>
                  <a:srgbClr val="0070C0"/>
                </a:solidFill>
                <a:latin typeface="Arial" pitchFamily="34" charset="0"/>
                <a:cs typeface="Arial" pitchFamily="34" charset="0"/>
                <a:sym typeface="Arial" pitchFamily="34" charset="0"/>
              </a:rPr>
              <a:t>t</a:t>
            </a:r>
            <a:r>
              <a:rPr lang="en-US" altLang="en-US" sz="2400" b="1" dirty="0" smtClean="0">
                <a:solidFill>
                  <a:srgbClr val="0070C0"/>
                </a:solidFill>
                <a:latin typeface="Arial" pitchFamily="34" charset="0"/>
                <a:cs typeface="Arial" pitchFamily="34" charset="0"/>
                <a:sym typeface="Arial" pitchFamily="34" charset="0"/>
              </a:rPr>
              <a:t>rends </a:t>
            </a:r>
            <a:r>
              <a:rPr lang="en-US" altLang="en-US" sz="2400" b="1" dirty="0">
                <a:solidFill>
                  <a:srgbClr val="0070C0"/>
                </a:solidFill>
                <a:latin typeface="Arial" pitchFamily="34" charset="0"/>
                <a:cs typeface="Arial" pitchFamily="34" charset="0"/>
                <a:sym typeface="Arial" pitchFamily="34" charset="0"/>
              </a:rPr>
              <a:t>(1982-2011)</a:t>
            </a:r>
            <a:endParaRPr lang="en-US" altLang="en-US" dirty="0"/>
          </a:p>
        </p:txBody>
      </p:sp>
      <p:pic>
        <p:nvPicPr>
          <p:cNvPr id="5122" name="Picture 2" descr="image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1" y="2125414"/>
            <a:ext cx="4824413" cy="4228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descr="imag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1253328"/>
            <a:ext cx="2005012" cy="332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AutoShape 4"/>
          <p:cNvSpPr>
            <a:spLocks/>
          </p:cNvSpPr>
          <p:nvPr/>
        </p:nvSpPr>
        <p:spPr bwMode="auto">
          <a:xfrm>
            <a:off x="9523413" y="7128791"/>
            <a:ext cx="755650"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EECE50C9-DADA-4ABC-B9D8-2B7C1CF694F3}" type="slidenum">
              <a:rPr lang="en-US" altLang="en-US" sz="1000">
                <a:latin typeface="Arial" pitchFamily="34" charset="0"/>
                <a:cs typeface="Arial" pitchFamily="34" charset="0"/>
                <a:sym typeface="Arial" pitchFamily="34" charset="0"/>
              </a:rPr>
              <a:pPr algn="r"/>
              <a:t>13</a:t>
            </a:fld>
            <a:endParaRPr lang="en-US" altLang="en-US"/>
          </a:p>
        </p:txBody>
      </p:sp>
      <p:pic>
        <p:nvPicPr>
          <p:cNvPr id="5125" name="Picture 5" descr="image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7863" y="1273978"/>
            <a:ext cx="2089150" cy="3386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descr="image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1588501"/>
            <a:ext cx="246062" cy="2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AutoShape 7"/>
          <p:cNvSpPr>
            <a:spLocks/>
          </p:cNvSpPr>
          <p:nvPr/>
        </p:nvSpPr>
        <p:spPr bwMode="auto">
          <a:xfrm>
            <a:off x="2001839" y="1547200"/>
            <a:ext cx="3070225" cy="330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400" b="1">
                <a:latin typeface="Arial" pitchFamily="34" charset="0"/>
                <a:cs typeface="Arial" pitchFamily="34" charset="0"/>
                <a:sym typeface="Arial" pitchFamily="34" charset="0"/>
              </a:rPr>
              <a:t>Observed CRU, EOBS (1982-2011)</a:t>
            </a:r>
            <a:endParaRPr lang="en-US" altLang="en-US"/>
          </a:p>
        </p:txBody>
      </p:sp>
      <p:sp>
        <p:nvSpPr>
          <p:cNvPr id="5128" name="Line 8"/>
          <p:cNvSpPr>
            <a:spLocks noChangeShapeType="1"/>
          </p:cNvSpPr>
          <p:nvPr/>
        </p:nvSpPr>
        <p:spPr bwMode="auto">
          <a:xfrm flipH="1">
            <a:off x="1865314" y="2023750"/>
            <a:ext cx="1587" cy="541679"/>
          </a:xfrm>
          <a:prstGeom prst="line">
            <a:avLst/>
          </a:prstGeom>
          <a:noFill/>
          <a:ln w="38100"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9" name="AutoShape 9"/>
          <p:cNvSpPr>
            <a:spLocks/>
          </p:cNvSpPr>
          <p:nvPr/>
        </p:nvSpPr>
        <p:spPr bwMode="auto">
          <a:xfrm>
            <a:off x="1901826" y="1955445"/>
            <a:ext cx="3863975" cy="609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914400">
              <a:lnSpc>
                <a:spcPct val="120000"/>
              </a:lnSpc>
            </a:pPr>
            <a:r>
              <a:rPr lang="en-US" altLang="en-US" sz="1400" b="1">
                <a:latin typeface="Arial" pitchFamily="34" charset="0"/>
                <a:cs typeface="Arial" pitchFamily="34" charset="0"/>
                <a:sym typeface="Arial" pitchFamily="34" charset="0"/>
              </a:rPr>
              <a:t>95th-%tile of „non-GS“ variability, </a:t>
            </a:r>
            <a:endParaRPr lang="en-US" altLang="en-US" sz="1600">
              <a:latin typeface="Arial" pitchFamily="34" charset="0"/>
              <a:cs typeface="Arial" pitchFamily="34" charset="0"/>
              <a:sym typeface="Arial" pitchFamily="34" charset="0"/>
            </a:endParaRPr>
          </a:p>
          <a:p>
            <a:pPr defTabSz="914400">
              <a:lnSpc>
                <a:spcPct val="120000"/>
              </a:lnSpc>
            </a:pPr>
            <a:r>
              <a:rPr lang="en-US" altLang="en-US" sz="1400" b="1">
                <a:latin typeface="Arial" pitchFamily="34" charset="0"/>
                <a:cs typeface="Arial" pitchFamily="34" charset="0"/>
                <a:sym typeface="Arial" pitchFamily="34" charset="0"/>
              </a:rPr>
              <a:t>derived from 2,000-year palaeo-simulations</a:t>
            </a:r>
            <a:endParaRPr lang="en-US" altLang="en-US"/>
          </a:p>
        </p:txBody>
      </p:sp>
      <p:sp>
        <p:nvSpPr>
          <p:cNvPr id="5130" name="AutoShape 10"/>
          <p:cNvSpPr>
            <a:spLocks/>
          </p:cNvSpPr>
          <p:nvPr/>
        </p:nvSpPr>
        <p:spPr bwMode="auto">
          <a:xfrm>
            <a:off x="317501" y="6352415"/>
            <a:ext cx="10069512" cy="683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9525" cap="flat" cmpd="sng">
            <a:no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85750" indent="-285750">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l">
              <a:buClr>
                <a:srgbClr val="FF0000"/>
              </a:buClr>
              <a:buFont typeface="Wingdings" pitchFamily="2" charset="2"/>
              <a:buChar char="Ø"/>
            </a:pPr>
            <a:r>
              <a:rPr lang="en-US" sz="1800" b="1" dirty="0">
                <a:latin typeface="+mj-lt"/>
              </a:rPr>
              <a:t>An external cause is needed for explaining the recently observed annual and seasonal warming over the Baltic Sea area, except for winter (with &lt; 2.5% risk of error)</a:t>
            </a:r>
          </a:p>
        </p:txBody>
      </p:sp>
      <p:pic>
        <p:nvPicPr>
          <p:cNvPr id="5131" name="Picture 11" descr="image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4039" y="4619360"/>
            <a:ext cx="5045075" cy="648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25884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243014" y="395538"/>
            <a:ext cx="6765925" cy="560740"/>
          </a:xfrm>
        </p:spPr>
        <p:txBody>
          <a:bodyPr/>
          <a:lstStyle/>
          <a:p>
            <a:pPr defTabSz="1042988"/>
            <a:r>
              <a:rPr lang="en-US" altLang="en-US" sz="2400" b="1" dirty="0">
                <a:solidFill>
                  <a:srgbClr val="0070C0"/>
                </a:solidFill>
                <a:latin typeface="Arial" pitchFamily="34" charset="0"/>
                <a:cs typeface="Arial" pitchFamily="34" charset="0"/>
                <a:sym typeface="Arial" pitchFamily="34" charset="0"/>
              </a:rPr>
              <a:t>Projected </a:t>
            </a:r>
            <a:r>
              <a:rPr lang="en-US" altLang="en-US" sz="2400" b="1" dirty="0" smtClean="0">
                <a:solidFill>
                  <a:srgbClr val="0070C0"/>
                </a:solidFill>
                <a:latin typeface="Arial" pitchFamily="34" charset="0"/>
                <a:cs typeface="Arial" pitchFamily="34" charset="0"/>
                <a:sym typeface="Arial" pitchFamily="34" charset="0"/>
              </a:rPr>
              <a:t>temperature </a:t>
            </a:r>
            <a:r>
              <a:rPr lang="en-US" altLang="en-US" sz="2400" b="1" dirty="0">
                <a:solidFill>
                  <a:srgbClr val="0070C0"/>
                </a:solidFill>
                <a:latin typeface="Arial" pitchFamily="34" charset="0"/>
                <a:cs typeface="Arial" pitchFamily="34" charset="0"/>
                <a:sym typeface="Arial" pitchFamily="34" charset="0"/>
              </a:rPr>
              <a:t>trends</a:t>
            </a:r>
            <a:endParaRPr lang="en-US" altLang="en-US" dirty="0"/>
          </a:p>
        </p:txBody>
      </p:sp>
      <p:pic>
        <p:nvPicPr>
          <p:cNvPr id="6146" name="Picture 2" descr="image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6" y="2111118"/>
            <a:ext cx="4767263" cy="3793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descr="imag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1376" y="1359756"/>
            <a:ext cx="2181225" cy="3794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4"/>
          <p:cNvSpPr>
            <a:spLocks/>
          </p:cNvSpPr>
          <p:nvPr/>
        </p:nvSpPr>
        <p:spPr bwMode="auto">
          <a:xfrm>
            <a:off x="9523413" y="7128791"/>
            <a:ext cx="755650"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F5528829-6ED7-4152-9574-8C203F6597FF}" type="slidenum">
              <a:rPr lang="en-US" altLang="en-US" sz="1000">
                <a:latin typeface="Arial" pitchFamily="34" charset="0"/>
                <a:cs typeface="Arial" pitchFamily="34" charset="0"/>
                <a:sym typeface="Arial" pitchFamily="34" charset="0"/>
              </a:rPr>
              <a:pPr algn="r"/>
              <a:t>14</a:t>
            </a:fld>
            <a:endParaRPr lang="en-US" altLang="en-US"/>
          </a:p>
        </p:txBody>
      </p:sp>
      <p:pic>
        <p:nvPicPr>
          <p:cNvPr id="6149" name="Picture 5" descr="image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8488" y="1383585"/>
            <a:ext cx="2159000" cy="3655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AutoShape 6"/>
          <p:cNvSpPr>
            <a:spLocks/>
          </p:cNvSpPr>
          <p:nvPr/>
        </p:nvSpPr>
        <p:spPr bwMode="auto">
          <a:xfrm>
            <a:off x="2066925" y="1521784"/>
            <a:ext cx="3113088" cy="586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914400">
              <a:lnSpc>
                <a:spcPct val="120000"/>
              </a:lnSpc>
            </a:pPr>
            <a:r>
              <a:rPr lang="en-US" altLang="en-US" sz="1400" b="1">
                <a:latin typeface="Arial" pitchFamily="34" charset="0"/>
                <a:cs typeface="Arial" pitchFamily="34" charset="0"/>
                <a:sym typeface="Arial" pitchFamily="34" charset="0"/>
              </a:rPr>
              <a:t>Projected GS signal, A1B scenario</a:t>
            </a:r>
          </a:p>
          <a:p>
            <a:pPr defTabSz="914400">
              <a:lnSpc>
                <a:spcPct val="120000"/>
              </a:lnSpc>
            </a:pPr>
            <a:r>
              <a:rPr lang="en-US" altLang="en-US" sz="1400" b="1">
                <a:latin typeface="Arial" pitchFamily="34" charset="0"/>
                <a:cs typeface="Arial" pitchFamily="34" charset="0"/>
                <a:sym typeface="Arial" pitchFamily="34" charset="0"/>
              </a:rPr>
              <a:t> 10 simulations (ENSEMBLES)</a:t>
            </a:r>
            <a:endParaRPr lang="en-US" altLang="en-US"/>
          </a:p>
        </p:txBody>
      </p:sp>
      <p:sp>
        <p:nvSpPr>
          <p:cNvPr id="6151" name="AutoShape 7"/>
          <p:cNvSpPr>
            <a:spLocks/>
          </p:cNvSpPr>
          <p:nvPr/>
        </p:nvSpPr>
        <p:spPr bwMode="auto">
          <a:xfrm>
            <a:off x="1851025" y="1599621"/>
            <a:ext cx="215900" cy="22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2D05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a:lnSpc>
                <a:spcPct val="120000"/>
              </a:lnSpc>
            </a:pPr>
            <a:endParaRPr lang="en-US" altLang="en-US" sz="1000">
              <a:solidFill>
                <a:srgbClr val="FF0000"/>
              </a:solidFill>
              <a:latin typeface="Arial" pitchFamily="34" charset="0"/>
              <a:cs typeface="Arial" pitchFamily="34" charset="0"/>
              <a:sym typeface="Arial" pitchFamily="34" charset="0"/>
            </a:endParaRPr>
          </a:p>
        </p:txBody>
      </p:sp>
      <p:sp>
        <p:nvSpPr>
          <p:cNvPr id="6152" name="Line 8"/>
          <p:cNvSpPr>
            <a:spLocks noChangeShapeType="1"/>
          </p:cNvSpPr>
          <p:nvPr/>
        </p:nvSpPr>
        <p:spPr bwMode="auto">
          <a:xfrm flipH="1">
            <a:off x="1922464" y="2096821"/>
            <a:ext cx="1587" cy="541679"/>
          </a:xfrm>
          <a:prstGeom prst="line">
            <a:avLst/>
          </a:prstGeom>
          <a:noFill/>
          <a:ln w="38100" cap="flat" cmpd="sng">
            <a:solidFill>
              <a:srgbClr val="0D0D0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3" name="AutoShape 9"/>
          <p:cNvSpPr>
            <a:spLocks/>
          </p:cNvSpPr>
          <p:nvPr/>
        </p:nvSpPr>
        <p:spPr bwMode="auto">
          <a:xfrm>
            <a:off x="1885951" y="2155596"/>
            <a:ext cx="3890963" cy="330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400" b="1">
                <a:latin typeface="Arial" pitchFamily="34" charset="0"/>
                <a:cs typeface="Arial" pitchFamily="34" charset="0"/>
                <a:sym typeface="Arial" pitchFamily="34" charset="0"/>
              </a:rPr>
              <a:t>The spread of trends of 10 RCM projections</a:t>
            </a:r>
            <a:endParaRPr lang="en-US" altLang="en-US"/>
          </a:p>
        </p:txBody>
      </p:sp>
      <p:sp>
        <p:nvSpPr>
          <p:cNvPr id="6154" name="AutoShape 10"/>
          <p:cNvSpPr>
            <a:spLocks/>
          </p:cNvSpPr>
          <p:nvPr/>
        </p:nvSpPr>
        <p:spPr bwMode="auto">
          <a:xfrm>
            <a:off x="449263" y="6160206"/>
            <a:ext cx="9588500" cy="683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9050" cap="flat" cmpd="sng">
            <a:no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285750" indent="-285750">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marL="0" indent="0" algn="l" defTabSz="914400">
              <a:lnSpc>
                <a:spcPct val="120000"/>
              </a:lnSpc>
              <a:buSzPct val="100000"/>
            </a:pPr>
            <a:r>
              <a:rPr lang="en-US" altLang="en-US" sz="1800" b="1" dirty="0" smtClean="0">
                <a:latin typeface="Arial" pitchFamily="34" charset="0"/>
                <a:cs typeface="Arial" pitchFamily="34" charset="0"/>
                <a:sym typeface="Arial" pitchFamily="34" charset="0"/>
              </a:rPr>
              <a:t>All A1B scenarios </a:t>
            </a:r>
            <a:r>
              <a:rPr lang="en-US" altLang="en-US" sz="1800" b="1" dirty="0">
                <a:latin typeface="Arial" pitchFamily="34" charset="0"/>
                <a:cs typeface="Arial" pitchFamily="34" charset="0"/>
                <a:sym typeface="Arial" pitchFamily="34" charset="0"/>
              </a:rPr>
              <a:t>from the 10 </a:t>
            </a:r>
            <a:r>
              <a:rPr lang="en-US" altLang="en-US" sz="1800" b="1" dirty="0" smtClean="0">
                <a:latin typeface="Arial" pitchFamily="34" charset="0"/>
                <a:cs typeface="Arial" pitchFamily="34" charset="0"/>
                <a:sym typeface="Arial" pitchFamily="34" charset="0"/>
              </a:rPr>
              <a:t>RCM simulations project </a:t>
            </a:r>
            <a:r>
              <a:rPr lang="en-US" altLang="en-US" sz="1800" b="1" dirty="0">
                <a:latin typeface="Arial" pitchFamily="34" charset="0"/>
                <a:cs typeface="Arial" pitchFamily="34" charset="0"/>
                <a:sym typeface="Arial" pitchFamily="34" charset="0"/>
              </a:rPr>
              <a:t>positive trends of temperature in all seasons. </a:t>
            </a:r>
            <a:endParaRPr lang="en-US" altLang="en-US" sz="1800" dirty="0"/>
          </a:p>
        </p:txBody>
      </p:sp>
      <p:pic>
        <p:nvPicPr>
          <p:cNvPr id="6155" name="Picture 11" descr="image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1151" y="5038724"/>
            <a:ext cx="5287963" cy="649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2155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279526" y="467019"/>
            <a:ext cx="6767513" cy="560741"/>
          </a:xfrm>
        </p:spPr>
        <p:txBody>
          <a:bodyPr/>
          <a:lstStyle/>
          <a:p>
            <a:pPr defTabSz="1042988"/>
            <a:r>
              <a:rPr lang="en-US" altLang="en-US" b="1" dirty="0">
                <a:solidFill>
                  <a:srgbClr val="0070C0"/>
                </a:solidFill>
                <a:latin typeface="Arial" pitchFamily="34" charset="0"/>
                <a:cs typeface="Arial" pitchFamily="34" charset="0"/>
                <a:sym typeface="Arial" pitchFamily="34" charset="0"/>
              </a:rPr>
              <a:t>Observed and projected temperature</a:t>
            </a:r>
            <a:br>
              <a:rPr lang="en-US" altLang="en-US" b="1" dirty="0">
                <a:solidFill>
                  <a:srgbClr val="0070C0"/>
                </a:solidFill>
                <a:latin typeface="Arial" pitchFamily="34" charset="0"/>
                <a:cs typeface="Arial" pitchFamily="34" charset="0"/>
                <a:sym typeface="Arial" pitchFamily="34" charset="0"/>
              </a:rPr>
            </a:br>
            <a:r>
              <a:rPr lang="en-US" altLang="en-US" b="1" dirty="0">
                <a:solidFill>
                  <a:srgbClr val="0070C0"/>
                </a:solidFill>
                <a:latin typeface="Arial" pitchFamily="34" charset="0"/>
                <a:cs typeface="Arial" pitchFamily="34" charset="0"/>
                <a:sym typeface="Arial" pitchFamily="34" charset="0"/>
              </a:rPr>
              <a:t> trends (1982-2011)</a:t>
            </a:r>
            <a:endParaRPr lang="en-US" altLang="en-US" dirty="0"/>
          </a:p>
        </p:txBody>
      </p:sp>
      <p:sp>
        <p:nvSpPr>
          <p:cNvPr id="7170" name="AutoShape 2"/>
          <p:cNvSpPr>
            <a:spLocks/>
          </p:cNvSpPr>
          <p:nvPr/>
        </p:nvSpPr>
        <p:spPr bwMode="auto">
          <a:xfrm>
            <a:off x="9523413" y="7128791"/>
            <a:ext cx="755650"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A5F46757-5F76-448C-AEF5-395E671C4808}" type="slidenum">
              <a:rPr lang="en-US" altLang="en-US" sz="1000">
                <a:latin typeface="Arial" pitchFamily="34" charset="0"/>
                <a:cs typeface="Arial" pitchFamily="34" charset="0"/>
                <a:sym typeface="Arial" pitchFamily="34" charset="0"/>
              </a:rPr>
              <a:pPr algn="r"/>
              <a:t>15</a:t>
            </a:fld>
            <a:endParaRPr lang="en-US" altLang="en-US"/>
          </a:p>
        </p:txBody>
      </p:sp>
      <p:pic>
        <p:nvPicPr>
          <p:cNvPr id="7171" name="Picture 3" descr="image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1769590"/>
            <a:ext cx="4464050" cy="561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descr="imag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15" y="1548383"/>
            <a:ext cx="5241925" cy="423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5"/>
          <p:cNvSpPr>
            <a:spLocks/>
          </p:cNvSpPr>
          <p:nvPr/>
        </p:nvSpPr>
        <p:spPr bwMode="auto">
          <a:xfrm>
            <a:off x="5981701" y="1262859"/>
            <a:ext cx="2181225" cy="686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600" b="1">
                <a:latin typeface="Arial" pitchFamily="34" charset="0"/>
                <a:cs typeface="Arial" pitchFamily="34" charset="0"/>
                <a:sym typeface="Arial" pitchFamily="34" charset="0"/>
              </a:rPr>
              <a:t>Projected  GS signal</a:t>
            </a:r>
            <a:endParaRPr lang="en-US" altLang="en-US" sz="1600">
              <a:latin typeface="Arial" pitchFamily="34" charset="0"/>
              <a:cs typeface="Arial" pitchFamily="34" charset="0"/>
              <a:sym typeface="Arial" pitchFamily="34" charset="0"/>
            </a:endParaRPr>
          </a:p>
          <a:p>
            <a:pPr algn="ctr" defTabSz="914400">
              <a:lnSpc>
                <a:spcPct val="120000"/>
              </a:lnSpc>
            </a:pPr>
            <a:r>
              <a:rPr lang="en-US" altLang="en-US" sz="1600" b="1">
                <a:latin typeface="Arial" pitchFamily="34" charset="0"/>
                <a:cs typeface="Arial" pitchFamily="34" charset="0"/>
                <a:sym typeface="Arial" pitchFamily="34" charset="0"/>
              </a:rPr>
              <a:t> patterns (RCMs)</a:t>
            </a:r>
            <a:endParaRPr lang="en-US" altLang="en-US"/>
          </a:p>
        </p:txBody>
      </p:sp>
      <p:sp>
        <p:nvSpPr>
          <p:cNvPr id="7174" name="AutoShape 6"/>
          <p:cNvSpPr>
            <a:spLocks/>
          </p:cNvSpPr>
          <p:nvPr/>
        </p:nvSpPr>
        <p:spPr bwMode="auto">
          <a:xfrm>
            <a:off x="8355013" y="1234266"/>
            <a:ext cx="1816100" cy="686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600" b="1">
                <a:latin typeface="Arial" pitchFamily="34" charset="0"/>
                <a:cs typeface="Arial" pitchFamily="34" charset="0"/>
                <a:sym typeface="Arial" pitchFamily="34" charset="0"/>
              </a:rPr>
              <a:t>Observed  trend </a:t>
            </a:r>
            <a:endParaRPr lang="en-US" altLang="en-US" sz="1600">
              <a:latin typeface="Arial" pitchFamily="34" charset="0"/>
              <a:cs typeface="Arial" pitchFamily="34" charset="0"/>
              <a:sym typeface="Arial" pitchFamily="34" charset="0"/>
            </a:endParaRPr>
          </a:p>
          <a:p>
            <a:pPr algn="ctr" defTabSz="914400">
              <a:lnSpc>
                <a:spcPct val="120000"/>
              </a:lnSpc>
            </a:pPr>
            <a:r>
              <a:rPr lang="en-US" altLang="en-US" sz="1600" b="1">
                <a:latin typeface="Arial" pitchFamily="34" charset="0"/>
                <a:cs typeface="Arial" pitchFamily="34" charset="0"/>
                <a:sym typeface="Arial" pitchFamily="34" charset="0"/>
              </a:rPr>
              <a:t>patterns (CRU)</a:t>
            </a:r>
            <a:endParaRPr lang="en-US" altLang="en-US"/>
          </a:p>
        </p:txBody>
      </p:sp>
      <p:pic>
        <p:nvPicPr>
          <p:cNvPr id="7175" name="Picture 7" descr="image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9151" y="1439182"/>
            <a:ext cx="244475" cy="2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AutoShape 8"/>
          <p:cNvSpPr>
            <a:spLocks/>
          </p:cNvSpPr>
          <p:nvPr/>
        </p:nvSpPr>
        <p:spPr bwMode="auto">
          <a:xfrm>
            <a:off x="2239963" y="1361346"/>
            <a:ext cx="3071812" cy="330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400" b="1">
                <a:latin typeface="Arial" pitchFamily="34" charset="0"/>
                <a:cs typeface="Arial" pitchFamily="34" charset="0"/>
                <a:sym typeface="Arial" pitchFamily="34" charset="0"/>
              </a:rPr>
              <a:t>Observed CRU, EOBS (1982-2011)</a:t>
            </a:r>
            <a:endParaRPr lang="en-US" altLang="en-US"/>
          </a:p>
        </p:txBody>
      </p:sp>
      <p:sp>
        <p:nvSpPr>
          <p:cNvPr id="7177" name="AutoShape 9"/>
          <p:cNvSpPr>
            <a:spLocks/>
          </p:cNvSpPr>
          <p:nvPr/>
        </p:nvSpPr>
        <p:spPr bwMode="auto">
          <a:xfrm>
            <a:off x="2103438" y="1758471"/>
            <a:ext cx="215900" cy="22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2D05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a:lnSpc>
                <a:spcPct val="120000"/>
              </a:lnSpc>
            </a:pPr>
            <a:endParaRPr lang="en-US" altLang="en-US" sz="1000">
              <a:solidFill>
                <a:srgbClr val="FF0000"/>
              </a:solidFill>
              <a:latin typeface="Arial" pitchFamily="34" charset="0"/>
              <a:cs typeface="Arial" pitchFamily="34" charset="0"/>
              <a:sym typeface="Arial" pitchFamily="34" charset="0"/>
            </a:endParaRPr>
          </a:p>
        </p:txBody>
      </p:sp>
      <p:sp>
        <p:nvSpPr>
          <p:cNvPr id="7178" name="AutoShape 10"/>
          <p:cNvSpPr>
            <a:spLocks/>
          </p:cNvSpPr>
          <p:nvPr/>
        </p:nvSpPr>
        <p:spPr bwMode="auto">
          <a:xfrm>
            <a:off x="2319339" y="1693342"/>
            <a:ext cx="3113087" cy="586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914400">
              <a:lnSpc>
                <a:spcPct val="120000"/>
              </a:lnSpc>
            </a:pPr>
            <a:r>
              <a:rPr lang="en-US" altLang="en-US" sz="1400" b="1">
                <a:latin typeface="Arial" pitchFamily="34" charset="0"/>
                <a:cs typeface="Arial" pitchFamily="34" charset="0"/>
                <a:sym typeface="Arial" pitchFamily="34" charset="0"/>
              </a:rPr>
              <a:t>Projected GS signal, A1B scenario</a:t>
            </a:r>
          </a:p>
          <a:p>
            <a:pPr defTabSz="914400">
              <a:lnSpc>
                <a:spcPct val="120000"/>
              </a:lnSpc>
            </a:pPr>
            <a:r>
              <a:rPr lang="en-US" altLang="en-US" sz="1400" b="1">
                <a:latin typeface="Arial" pitchFamily="34" charset="0"/>
                <a:cs typeface="Arial" pitchFamily="34" charset="0"/>
                <a:sym typeface="Arial" pitchFamily="34" charset="0"/>
              </a:rPr>
              <a:t> 10 simulations (ENSEMBLES)</a:t>
            </a:r>
            <a:endParaRPr lang="en-US" altLang="en-US"/>
          </a:p>
        </p:txBody>
      </p:sp>
      <p:sp>
        <p:nvSpPr>
          <p:cNvPr id="7179" name="AutoShape 11"/>
          <p:cNvSpPr>
            <a:spLocks/>
          </p:cNvSpPr>
          <p:nvPr/>
        </p:nvSpPr>
        <p:spPr bwMode="auto">
          <a:xfrm>
            <a:off x="234133" y="5724847"/>
            <a:ext cx="5616624" cy="1836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285750" indent="-285750">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l">
              <a:buClr>
                <a:srgbClr val="FF0000"/>
              </a:buClr>
              <a:buFont typeface="Wingdings" pitchFamily="2" charset="2"/>
              <a:buChar char="Ø"/>
            </a:pPr>
            <a:r>
              <a:rPr lang="en-US" sz="1800" b="1" dirty="0" smtClean="0">
                <a:latin typeface="+mj-lt"/>
              </a:rPr>
              <a:t>DJF and MAM changes </a:t>
            </a:r>
            <a:r>
              <a:rPr lang="en-US" sz="1800" b="1" dirty="0">
                <a:latin typeface="+mj-lt"/>
              </a:rPr>
              <a:t>can be explained by </a:t>
            </a:r>
            <a:r>
              <a:rPr lang="en-US" sz="1800" b="1" dirty="0" smtClean="0">
                <a:latin typeface="+mj-lt"/>
              </a:rPr>
              <a:t>dominantly GHG </a:t>
            </a:r>
            <a:r>
              <a:rPr lang="en-US" sz="1800" b="1" dirty="0">
                <a:latin typeface="+mj-lt"/>
              </a:rPr>
              <a:t>driven scenarios</a:t>
            </a:r>
          </a:p>
          <a:p>
            <a:pPr algn="l">
              <a:buClr>
                <a:srgbClr val="FF0000"/>
              </a:buClr>
              <a:buFont typeface="Wingdings" pitchFamily="2" charset="2"/>
              <a:buChar char="Ø"/>
            </a:pPr>
            <a:r>
              <a:rPr lang="en-US" sz="1800" b="1" dirty="0" smtClean="0">
                <a:latin typeface="+mj-lt"/>
              </a:rPr>
              <a:t>None </a:t>
            </a:r>
            <a:r>
              <a:rPr lang="en-US" sz="1800" b="1" dirty="0">
                <a:latin typeface="+mj-lt"/>
              </a:rPr>
              <a:t>of the 10 </a:t>
            </a:r>
            <a:r>
              <a:rPr lang="en-US" sz="1800" b="1" dirty="0" smtClean="0">
                <a:latin typeface="+mj-lt"/>
              </a:rPr>
              <a:t>RCM </a:t>
            </a:r>
            <a:r>
              <a:rPr lang="en-US" sz="1800" b="1" dirty="0">
                <a:latin typeface="+mj-lt"/>
              </a:rPr>
              <a:t>climate projections  capture  the observed  annual and seasonal warming in summer (JJA) and autumn (SON). </a:t>
            </a:r>
            <a:endParaRPr lang="en-US" sz="1800" b="1" dirty="0">
              <a:solidFill>
                <a:srgbClr val="C00000"/>
              </a:solidFill>
              <a:latin typeface="+mj-lt"/>
            </a:endParaRPr>
          </a:p>
        </p:txBody>
      </p:sp>
    </p:spTree>
    <p:extLst>
      <p:ext uri="{BB962C8B-B14F-4D97-AF65-F5344CB8AC3E}">
        <p14:creationId xmlns:p14="http://schemas.microsoft.com/office/powerpoint/2010/main" val="42831564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243014" y="395538"/>
            <a:ext cx="6765925" cy="560740"/>
          </a:xfrm>
        </p:spPr>
        <p:txBody>
          <a:bodyPr/>
          <a:lstStyle/>
          <a:p>
            <a:pPr defTabSz="1042988"/>
            <a:r>
              <a:rPr lang="en-US" altLang="en-US" sz="2400" b="1" dirty="0">
                <a:solidFill>
                  <a:srgbClr val="0070C0"/>
                </a:solidFill>
                <a:latin typeface="Arial" pitchFamily="34" charset="0"/>
                <a:cs typeface="Arial" pitchFamily="34" charset="0"/>
                <a:sym typeface="Arial" pitchFamily="34" charset="0"/>
              </a:rPr>
              <a:t>Observed </a:t>
            </a:r>
            <a:r>
              <a:rPr lang="en-US" altLang="en-US" sz="2400" b="1" dirty="0" smtClean="0">
                <a:solidFill>
                  <a:srgbClr val="0070C0"/>
                </a:solidFill>
                <a:latin typeface="Arial" pitchFamily="34" charset="0"/>
                <a:cs typeface="Arial" pitchFamily="34" charset="0"/>
                <a:sym typeface="Arial" pitchFamily="34" charset="0"/>
              </a:rPr>
              <a:t>precipitation </a:t>
            </a:r>
            <a:r>
              <a:rPr lang="en-US" altLang="en-US" b="1" dirty="0" smtClean="0">
                <a:solidFill>
                  <a:srgbClr val="0070C0"/>
                </a:solidFill>
                <a:latin typeface="Arial" pitchFamily="34" charset="0"/>
                <a:cs typeface="Arial" pitchFamily="34" charset="0"/>
                <a:sym typeface="Arial" pitchFamily="34" charset="0"/>
              </a:rPr>
              <a:t>t</a:t>
            </a:r>
            <a:r>
              <a:rPr lang="en-US" altLang="en-US" sz="2400" b="1" dirty="0" smtClean="0">
                <a:solidFill>
                  <a:srgbClr val="0070C0"/>
                </a:solidFill>
                <a:latin typeface="Arial" pitchFamily="34" charset="0"/>
                <a:cs typeface="Arial" pitchFamily="34" charset="0"/>
                <a:sym typeface="Arial" pitchFamily="34" charset="0"/>
              </a:rPr>
              <a:t>rends </a:t>
            </a:r>
            <a:r>
              <a:rPr lang="en-US" altLang="en-US" sz="2400" b="1" dirty="0">
                <a:solidFill>
                  <a:srgbClr val="0070C0"/>
                </a:solidFill>
                <a:latin typeface="Arial" pitchFamily="34" charset="0"/>
                <a:cs typeface="Arial" pitchFamily="34" charset="0"/>
                <a:sym typeface="Arial" pitchFamily="34" charset="0"/>
              </a:rPr>
              <a:t>(1972-2011)</a:t>
            </a:r>
            <a:endParaRPr lang="en-US" altLang="en-US" dirty="0"/>
          </a:p>
        </p:txBody>
      </p:sp>
      <p:pic>
        <p:nvPicPr>
          <p:cNvPr id="8194" name="Picture 2" descr="image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1" y="2198486"/>
            <a:ext cx="5083175" cy="3745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descr="image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1851" y="1475718"/>
            <a:ext cx="2232025" cy="3588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p:cNvSpPr>
          <p:nvPr/>
        </p:nvSpPr>
        <p:spPr bwMode="auto">
          <a:xfrm>
            <a:off x="9523413" y="7128791"/>
            <a:ext cx="755650"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9752ACFC-3C27-4518-920C-1680381F94DA}" type="slidenum">
              <a:rPr lang="en-US" altLang="en-US" sz="1000">
                <a:latin typeface="Arial" pitchFamily="34" charset="0"/>
                <a:cs typeface="Arial" pitchFamily="34" charset="0"/>
                <a:sym typeface="Arial" pitchFamily="34" charset="0"/>
              </a:rPr>
              <a:pPr algn="r"/>
              <a:t>16</a:t>
            </a:fld>
            <a:endParaRPr lang="en-US" altLang="en-US"/>
          </a:p>
        </p:txBody>
      </p:sp>
      <p:pic>
        <p:nvPicPr>
          <p:cNvPr id="8197" name="Picture 5" descr="image1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4988" y="1477306"/>
            <a:ext cx="2336800" cy="3529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descr="image1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9576" y="5151509"/>
            <a:ext cx="5203825" cy="605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7" descr="image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6876" y="1572616"/>
            <a:ext cx="244475" cy="2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AutoShape 8"/>
          <p:cNvSpPr>
            <a:spLocks/>
          </p:cNvSpPr>
          <p:nvPr/>
        </p:nvSpPr>
        <p:spPr bwMode="auto">
          <a:xfrm>
            <a:off x="1846263" y="1505899"/>
            <a:ext cx="3071812" cy="3558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400" b="1">
                <a:latin typeface="Arial" pitchFamily="34" charset="0"/>
                <a:cs typeface="Arial" pitchFamily="34" charset="0"/>
                <a:sym typeface="Arial" pitchFamily="34" charset="0"/>
              </a:rPr>
              <a:t>Observed CRU, EOBS (1972-2011)</a:t>
            </a:r>
            <a:endParaRPr lang="en-US" altLang="en-US"/>
          </a:p>
        </p:txBody>
      </p:sp>
      <p:sp>
        <p:nvSpPr>
          <p:cNvPr id="8201" name="Line 9"/>
          <p:cNvSpPr>
            <a:spLocks noChangeShapeType="1"/>
          </p:cNvSpPr>
          <p:nvPr/>
        </p:nvSpPr>
        <p:spPr bwMode="auto">
          <a:xfrm flipH="1">
            <a:off x="1751013" y="1961799"/>
            <a:ext cx="1587" cy="541678"/>
          </a:xfrm>
          <a:prstGeom prst="line">
            <a:avLst/>
          </a:prstGeom>
          <a:noFill/>
          <a:ln w="38100"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2" name="AutoShape 10"/>
          <p:cNvSpPr>
            <a:spLocks/>
          </p:cNvSpPr>
          <p:nvPr/>
        </p:nvSpPr>
        <p:spPr bwMode="auto">
          <a:xfrm>
            <a:off x="1789114" y="1917321"/>
            <a:ext cx="3863975" cy="5861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914400">
              <a:lnSpc>
                <a:spcPct val="120000"/>
              </a:lnSpc>
            </a:pPr>
            <a:r>
              <a:rPr lang="en-US" altLang="en-US" sz="1400" b="1">
                <a:latin typeface="Arial" pitchFamily="34" charset="0"/>
                <a:cs typeface="Arial" pitchFamily="34" charset="0"/>
                <a:sym typeface="Arial" pitchFamily="34" charset="0"/>
              </a:rPr>
              <a:t>95th-%tile of „non-GHG“ variability, </a:t>
            </a:r>
            <a:endParaRPr lang="en-US" altLang="en-US" sz="1600">
              <a:latin typeface="Arial" pitchFamily="34" charset="0"/>
              <a:cs typeface="Arial" pitchFamily="34" charset="0"/>
              <a:sym typeface="Arial" pitchFamily="34" charset="0"/>
            </a:endParaRPr>
          </a:p>
          <a:p>
            <a:pPr defTabSz="914400">
              <a:lnSpc>
                <a:spcPct val="120000"/>
              </a:lnSpc>
            </a:pPr>
            <a:r>
              <a:rPr lang="en-US" altLang="en-US" sz="1400" b="1">
                <a:latin typeface="Arial" pitchFamily="34" charset="0"/>
                <a:cs typeface="Arial" pitchFamily="34" charset="0"/>
                <a:sym typeface="Arial" pitchFamily="34" charset="0"/>
              </a:rPr>
              <a:t>derived from 2,000-year palaeo-simulations</a:t>
            </a:r>
            <a:endParaRPr lang="en-US" altLang="en-US"/>
          </a:p>
        </p:txBody>
      </p:sp>
      <p:sp>
        <p:nvSpPr>
          <p:cNvPr id="8203" name="AutoShape 11"/>
          <p:cNvSpPr>
            <a:spLocks/>
          </p:cNvSpPr>
          <p:nvPr/>
        </p:nvSpPr>
        <p:spPr bwMode="auto">
          <a:xfrm>
            <a:off x="398464" y="6087135"/>
            <a:ext cx="9844087" cy="1280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9525" cap="flat" cmpd="sng">
            <a:no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190500" indent="-190500">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marL="285750" indent="-285750" algn="l" defTabSz="914400">
              <a:lnSpc>
                <a:spcPct val="120000"/>
              </a:lnSpc>
              <a:buSzPct val="100000"/>
              <a:buFont typeface="Wingdings" panose="05000000000000000000" pitchFamily="2" charset="2"/>
              <a:buChar char="Ø"/>
            </a:pPr>
            <a:r>
              <a:rPr lang="en-US" altLang="en-US" sz="1800" b="1" dirty="0">
                <a:latin typeface="+mj-lt"/>
                <a:cs typeface="Arial" pitchFamily="34" charset="0"/>
                <a:sym typeface="Arial" pitchFamily="34" charset="0"/>
              </a:rPr>
              <a:t>The annual and seasonal observed trends show more precipitation in the region, except in </a:t>
            </a:r>
            <a:r>
              <a:rPr lang="en-US" altLang="en-US" sz="1800" b="1" dirty="0">
                <a:solidFill>
                  <a:srgbClr val="002060"/>
                </a:solidFill>
                <a:latin typeface="+mj-lt"/>
                <a:cs typeface="Arial" pitchFamily="34" charset="0"/>
                <a:sym typeface="Arial" pitchFamily="34" charset="0"/>
              </a:rPr>
              <a:t>autumn (SON) </a:t>
            </a:r>
            <a:r>
              <a:rPr lang="en-US" altLang="en-US" sz="1800" b="1" dirty="0" smtClean="0">
                <a:latin typeface="+mj-lt"/>
                <a:cs typeface="Arial" pitchFamily="34" charset="0"/>
                <a:sym typeface="Arial" pitchFamily="34" charset="0"/>
              </a:rPr>
              <a:t>when both </a:t>
            </a:r>
            <a:r>
              <a:rPr lang="en-US" altLang="en-US" sz="1800" b="1" dirty="0">
                <a:latin typeface="+mj-lt"/>
                <a:cs typeface="Arial" pitchFamily="34" charset="0"/>
                <a:sym typeface="Arial" pitchFamily="34" charset="0"/>
              </a:rPr>
              <a:t>CRU and EOBS </a:t>
            </a:r>
            <a:r>
              <a:rPr lang="en-US" altLang="en-US" sz="1800" b="1" dirty="0" smtClean="0">
                <a:latin typeface="+mj-lt"/>
                <a:cs typeface="Arial" pitchFamily="34" charset="0"/>
                <a:sym typeface="Arial" pitchFamily="34" charset="0"/>
              </a:rPr>
              <a:t>describe drying</a:t>
            </a:r>
            <a:r>
              <a:rPr lang="en-US" altLang="en-US" sz="1800" b="1" dirty="0">
                <a:latin typeface="+mj-lt"/>
                <a:cs typeface="Arial" pitchFamily="34" charset="0"/>
                <a:sym typeface="Arial" pitchFamily="34" charset="0"/>
              </a:rPr>
              <a:t>. </a:t>
            </a:r>
            <a:endParaRPr lang="en-US" altLang="en-US" sz="1800" b="1" dirty="0" smtClean="0">
              <a:solidFill>
                <a:srgbClr val="002060"/>
              </a:solidFill>
              <a:latin typeface="+mj-lt"/>
              <a:cs typeface="Arial" pitchFamily="34" charset="0"/>
              <a:sym typeface="Arial" pitchFamily="34" charset="0"/>
            </a:endParaRPr>
          </a:p>
          <a:p>
            <a:pPr marL="285750" indent="-285750" algn="l">
              <a:buFont typeface="Wingdings" panose="05000000000000000000" pitchFamily="2" charset="2"/>
              <a:buChar char="Ø"/>
            </a:pPr>
            <a:r>
              <a:rPr lang="en-US" sz="1800" b="1" dirty="0">
                <a:latin typeface="+mj-lt"/>
              </a:rPr>
              <a:t>In </a:t>
            </a:r>
            <a:r>
              <a:rPr lang="en-US" sz="1800" b="1" dirty="0">
                <a:solidFill>
                  <a:srgbClr val="002060"/>
                </a:solidFill>
                <a:latin typeface="+mj-lt"/>
              </a:rPr>
              <a:t>winter (DJF) </a:t>
            </a:r>
            <a:r>
              <a:rPr lang="en-US" sz="1800" b="1" dirty="0">
                <a:latin typeface="+mj-lt"/>
              </a:rPr>
              <a:t>and </a:t>
            </a:r>
            <a:r>
              <a:rPr lang="en-US" sz="1800" b="1" dirty="0">
                <a:solidFill>
                  <a:srgbClr val="002060"/>
                </a:solidFill>
                <a:latin typeface="+mj-lt"/>
              </a:rPr>
              <a:t>summer (JJA) </a:t>
            </a:r>
            <a:r>
              <a:rPr lang="en-US" sz="1800" b="1" dirty="0">
                <a:latin typeface="+mj-lt"/>
              </a:rPr>
              <a:t>externally forced changes are detectable.</a:t>
            </a:r>
          </a:p>
        </p:txBody>
      </p:sp>
    </p:spTree>
    <p:extLst>
      <p:ext uri="{BB962C8B-B14F-4D97-AF65-F5344CB8AC3E}">
        <p14:creationId xmlns:p14="http://schemas.microsoft.com/office/powerpoint/2010/main" val="34710867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243014" y="395538"/>
            <a:ext cx="6765925" cy="560740"/>
          </a:xfrm>
        </p:spPr>
        <p:txBody>
          <a:bodyPr/>
          <a:lstStyle/>
          <a:p>
            <a:pPr defTabSz="1042988"/>
            <a:r>
              <a:rPr lang="en-US" altLang="en-US" sz="2400" b="1" dirty="0">
                <a:solidFill>
                  <a:srgbClr val="0070C0"/>
                </a:solidFill>
                <a:latin typeface="Arial" pitchFamily="34" charset="0"/>
                <a:cs typeface="Arial" pitchFamily="34" charset="0"/>
                <a:sym typeface="Arial" pitchFamily="34" charset="0"/>
              </a:rPr>
              <a:t>Projected </a:t>
            </a:r>
            <a:r>
              <a:rPr lang="en-US" altLang="en-US" sz="2400" b="1" dirty="0" smtClean="0">
                <a:solidFill>
                  <a:srgbClr val="0070C0"/>
                </a:solidFill>
                <a:latin typeface="Arial" pitchFamily="34" charset="0"/>
                <a:cs typeface="Arial" pitchFamily="34" charset="0"/>
                <a:sym typeface="Arial" pitchFamily="34" charset="0"/>
              </a:rPr>
              <a:t>precipitation </a:t>
            </a:r>
            <a:r>
              <a:rPr lang="en-US" altLang="en-US" sz="2400" b="1" dirty="0">
                <a:solidFill>
                  <a:srgbClr val="0070C0"/>
                </a:solidFill>
                <a:latin typeface="Arial" pitchFamily="34" charset="0"/>
                <a:cs typeface="Arial" pitchFamily="34" charset="0"/>
                <a:sym typeface="Arial" pitchFamily="34" charset="0"/>
              </a:rPr>
              <a:t>trends</a:t>
            </a:r>
            <a:endParaRPr lang="en-US" altLang="en-US" dirty="0"/>
          </a:p>
        </p:txBody>
      </p:sp>
      <p:pic>
        <p:nvPicPr>
          <p:cNvPr id="9218" name="Picture 2" descr="image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51" y="1758470"/>
            <a:ext cx="4479925" cy="3825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descr="imag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1469364"/>
            <a:ext cx="2171700" cy="349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AutoShape 4"/>
          <p:cNvSpPr>
            <a:spLocks/>
          </p:cNvSpPr>
          <p:nvPr/>
        </p:nvSpPr>
        <p:spPr bwMode="auto">
          <a:xfrm>
            <a:off x="9523413" y="7128791"/>
            <a:ext cx="755650"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10AA8FD3-A6B1-4358-9B65-11CD12394928}" type="slidenum">
              <a:rPr lang="en-US" altLang="en-US" sz="1000">
                <a:latin typeface="Arial" pitchFamily="34" charset="0"/>
                <a:cs typeface="Arial" pitchFamily="34" charset="0"/>
                <a:sym typeface="Arial" pitchFamily="34" charset="0"/>
              </a:rPr>
              <a:pPr algn="r"/>
              <a:t>17</a:t>
            </a:fld>
            <a:endParaRPr lang="en-US" altLang="en-US"/>
          </a:p>
        </p:txBody>
      </p:sp>
      <p:pic>
        <p:nvPicPr>
          <p:cNvPr id="9221" name="Picture 5" descr="image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0888" y="1464598"/>
            <a:ext cx="1954212" cy="3458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image1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4962477"/>
            <a:ext cx="5210175" cy="62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AutoShape 7"/>
          <p:cNvSpPr>
            <a:spLocks/>
          </p:cNvSpPr>
          <p:nvPr/>
        </p:nvSpPr>
        <p:spPr bwMode="auto">
          <a:xfrm>
            <a:off x="449263" y="6015652"/>
            <a:ext cx="9588500" cy="1277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9050" cap="flat" cmpd="sng">
            <a:no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285750" indent="-285750">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l" defTabSz="914400">
              <a:lnSpc>
                <a:spcPct val="120000"/>
              </a:lnSpc>
              <a:buSzPct val="100000"/>
              <a:buFont typeface="Wingdings" panose="05000000000000000000" pitchFamily="2" charset="2"/>
              <a:buChar char="Ø"/>
            </a:pPr>
            <a:r>
              <a:rPr lang="en-US" altLang="en-US" sz="1800" b="1" dirty="0">
                <a:latin typeface="Arial" pitchFamily="34" charset="0"/>
                <a:cs typeface="Arial" pitchFamily="34" charset="0"/>
                <a:sym typeface="Arial" pitchFamily="34" charset="0"/>
              </a:rPr>
              <a:t>All A1B scenarios from the 10 simulations </a:t>
            </a:r>
            <a:r>
              <a:rPr lang="en-US" altLang="en-US" sz="1800" b="1" dirty="0" smtClean="0">
                <a:latin typeface="Arial" pitchFamily="34" charset="0"/>
                <a:cs typeface="Arial" pitchFamily="34" charset="0"/>
                <a:sym typeface="Arial" pitchFamily="34" charset="0"/>
              </a:rPr>
              <a:t>project </a:t>
            </a:r>
            <a:r>
              <a:rPr lang="en-US" altLang="en-US" sz="1800" b="1" dirty="0">
                <a:latin typeface="Arial" pitchFamily="34" charset="0"/>
                <a:cs typeface="Arial" pitchFamily="34" charset="0"/>
                <a:sym typeface="Arial" pitchFamily="34" charset="0"/>
              </a:rPr>
              <a:t>positive trends of precipitation in all seasons, except  in summer that 3 out of 10 scenarios show drier </a:t>
            </a:r>
            <a:r>
              <a:rPr lang="en-US" altLang="en-US" sz="1800" b="1" dirty="0" smtClean="0">
                <a:latin typeface="Arial" pitchFamily="34" charset="0"/>
                <a:cs typeface="Arial" pitchFamily="34" charset="0"/>
                <a:sym typeface="Arial" pitchFamily="34" charset="0"/>
              </a:rPr>
              <a:t>conditions.</a:t>
            </a:r>
            <a:endParaRPr lang="en-US" altLang="en-US" sz="1800" dirty="0">
              <a:latin typeface="Arial" pitchFamily="34" charset="0"/>
              <a:cs typeface="Arial" pitchFamily="34" charset="0"/>
              <a:sym typeface="Arial" pitchFamily="34" charset="0"/>
            </a:endParaRPr>
          </a:p>
          <a:p>
            <a:pPr algn="l" defTabSz="914400">
              <a:lnSpc>
                <a:spcPct val="120000"/>
              </a:lnSpc>
              <a:buSzPct val="100000"/>
              <a:buFont typeface="Wingdings" panose="05000000000000000000" pitchFamily="2" charset="2"/>
              <a:buChar char="Ø"/>
            </a:pPr>
            <a:r>
              <a:rPr lang="en-US" altLang="en-US" sz="1800" b="1" dirty="0">
                <a:latin typeface="Arial" pitchFamily="34" charset="0"/>
                <a:cs typeface="Arial" pitchFamily="34" charset="0"/>
                <a:sym typeface="Arial" pitchFamily="34" charset="0"/>
              </a:rPr>
              <a:t> Under increasing GHG concentrations </a:t>
            </a:r>
            <a:r>
              <a:rPr lang="en-US" altLang="en-US" sz="1800" b="1" dirty="0" smtClean="0">
                <a:latin typeface="Arial" pitchFamily="34" charset="0"/>
                <a:cs typeface="Arial" pitchFamily="34" charset="0"/>
                <a:sym typeface="Arial" pitchFamily="34" charset="0"/>
              </a:rPr>
              <a:t>more precipitation is expected.</a:t>
            </a:r>
            <a:endParaRPr lang="en-US" altLang="en-US" sz="1800" dirty="0"/>
          </a:p>
        </p:txBody>
      </p:sp>
      <p:sp>
        <p:nvSpPr>
          <p:cNvPr id="9224" name="AutoShape 8"/>
          <p:cNvSpPr>
            <a:spLocks/>
          </p:cNvSpPr>
          <p:nvPr/>
        </p:nvSpPr>
        <p:spPr bwMode="auto">
          <a:xfrm>
            <a:off x="1746250" y="1529727"/>
            <a:ext cx="215900" cy="22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2D05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a:lnSpc>
                <a:spcPct val="120000"/>
              </a:lnSpc>
            </a:pPr>
            <a:endParaRPr lang="en-US" altLang="en-US" sz="1000">
              <a:solidFill>
                <a:srgbClr val="FF0000"/>
              </a:solidFill>
              <a:latin typeface="Arial" pitchFamily="34" charset="0"/>
              <a:cs typeface="Arial" pitchFamily="34" charset="0"/>
              <a:sym typeface="Arial" pitchFamily="34" charset="0"/>
            </a:endParaRPr>
          </a:p>
        </p:txBody>
      </p:sp>
      <p:sp>
        <p:nvSpPr>
          <p:cNvPr id="9225" name="AutoShape 9"/>
          <p:cNvSpPr>
            <a:spLocks/>
          </p:cNvSpPr>
          <p:nvPr/>
        </p:nvSpPr>
        <p:spPr bwMode="auto">
          <a:xfrm>
            <a:off x="1943100" y="1464598"/>
            <a:ext cx="3113088" cy="586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914400">
              <a:lnSpc>
                <a:spcPct val="120000"/>
              </a:lnSpc>
            </a:pPr>
            <a:r>
              <a:rPr lang="en-US" altLang="en-US" sz="1400" b="1">
                <a:latin typeface="Arial" pitchFamily="34" charset="0"/>
                <a:cs typeface="Arial" pitchFamily="34" charset="0"/>
                <a:sym typeface="Arial" pitchFamily="34" charset="0"/>
              </a:rPr>
              <a:t>Projected GS signal, A1B scenario</a:t>
            </a:r>
          </a:p>
          <a:p>
            <a:pPr defTabSz="914400">
              <a:lnSpc>
                <a:spcPct val="120000"/>
              </a:lnSpc>
            </a:pPr>
            <a:r>
              <a:rPr lang="en-US" altLang="en-US" sz="1400" b="1">
                <a:latin typeface="Arial" pitchFamily="34" charset="0"/>
                <a:cs typeface="Arial" pitchFamily="34" charset="0"/>
                <a:sym typeface="Arial" pitchFamily="34" charset="0"/>
              </a:rPr>
              <a:t> 10 simulations (ENSEMBLES)</a:t>
            </a:r>
            <a:endParaRPr lang="en-US" altLang="en-US"/>
          </a:p>
        </p:txBody>
      </p:sp>
      <p:sp>
        <p:nvSpPr>
          <p:cNvPr id="9226" name="AutoShape 10"/>
          <p:cNvSpPr>
            <a:spLocks/>
          </p:cNvSpPr>
          <p:nvPr/>
        </p:nvSpPr>
        <p:spPr bwMode="auto">
          <a:xfrm>
            <a:off x="1911351" y="2050755"/>
            <a:ext cx="3890963" cy="330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400" b="1">
                <a:latin typeface="Arial" pitchFamily="34" charset="0"/>
                <a:cs typeface="Arial" pitchFamily="34" charset="0"/>
                <a:sym typeface="Arial" pitchFamily="34" charset="0"/>
              </a:rPr>
              <a:t>The spread of trends of 10 RCM projections</a:t>
            </a:r>
            <a:endParaRPr lang="en-US" altLang="en-US"/>
          </a:p>
        </p:txBody>
      </p:sp>
      <p:sp>
        <p:nvSpPr>
          <p:cNvPr id="9227" name="Line 11"/>
          <p:cNvSpPr>
            <a:spLocks noChangeShapeType="1"/>
          </p:cNvSpPr>
          <p:nvPr/>
        </p:nvSpPr>
        <p:spPr bwMode="auto">
          <a:xfrm flipH="1">
            <a:off x="1890714" y="1944325"/>
            <a:ext cx="1587" cy="540090"/>
          </a:xfrm>
          <a:prstGeom prst="line">
            <a:avLst/>
          </a:prstGeom>
          <a:noFill/>
          <a:ln w="38100" cap="flat" cmpd="sng">
            <a:solidFill>
              <a:srgbClr val="0D0D0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44847030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2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357" y="1260351"/>
            <a:ext cx="5032375" cy="410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2"/>
          <p:cNvSpPr>
            <a:spLocks noGrp="1" noChangeArrowheads="1"/>
          </p:cNvSpPr>
          <p:nvPr>
            <p:ph type="title"/>
          </p:nvPr>
        </p:nvSpPr>
        <p:spPr>
          <a:xfrm>
            <a:off x="1243014" y="395538"/>
            <a:ext cx="6765925" cy="560740"/>
          </a:xfrm>
        </p:spPr>
        <p:txBody>
          <a:bodyPr/>
          <a:lstStyle/>
          <a:p>
            <a:pPr defTabSz="1042988"/>
            <a:r>
              <a:rPr lang="en-US" altLang="en-US" b="1" dirty="0">
                <a:solidFill>
                  <a:srgbClr val="0070C0"/>
                </a:solidFill>
                <a:latin typeface="Arial" pitchFamily="34" charset="0"/>
                <a:cs typeface="Arial" pitchFamily="34" charset="0"/>
                <a:sym typeface="Arial" pitchFamily="34" charset="0"/>
              </a:rPr>
              <a:t>Observed and projected precipitation</a:t>
            </a:r>
            <a:br>
              <a:rPr lang="en-US" altLang="en-US" b="1" dirty="0">
                <a:solidFill>
                  <a:srgbClr val="0070C0"/>
                </a:solidFill>
                <a:latin typeface="Arial" pitchFamily="34" charset="0"/>
                <a:cs typeface="Arial" pitchFamily="34" charset="0"/>
                <a:sym typeface="Arial" pitchFamily="34" charset="0"/>
              </a:rPr>
            </a:br>
            <a:r>
              <a:rPr lang="en-US" altLang="en-US" b="1" dirty="0">
                <a:solidFill>
                  <a:srgbClr val="0070C0"/>
                </a:solidFill>
                <a:latin typeface="Arial" pitchFamily="34" charset="0"/>
                <a:cs typeface="Arial" pitchFamily="34" charset="0"/>
                <a:sym typeface="Arial" pitchFamily="34" charset="0"/>
              </a:rPr>
              <a:t> trends (1972-2011)</a:t>
            </a:r>
            <a:endParaRPr lang="en-US" altLang="en-US" dirty="0"/>
          </a:p>
        </p:txBody>
      </p:sp>
      <p:sp>
        <p:nvSpPr>
          <p:cNvPr id="10243" name="AutoShape 3"/>
          <p:cNvSpPr>
            <a:spLocks/>
          </p:cNvSpPr>
          <p:nvPr/>
        </p:nvSpPr>
        <p:spPr bwMode="auto">
          <a:xfrm>
            <a:off x="9523413" y="7128791"/>
            <a:ext cx="755650"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988EC928-D12F-47F8-9253-E4A6D45C06D3}" type="slidenum">
              <a:rPr lang="en-US" altLang="en-US" sz="1000">
                <a:latin typeface="Arial" pitchFamily="34" charset="0"/>
                <a:cs typeface="Arial" pitchFamily="34" charset="0"/>
                <a:sym typeface="Arial" pitchFamily="34" charset="0"/>
              </a:rPr>
              <a:pPr algn="r"/>
              <a:t>18</a:t>
            </a:fld>
            <a:endParaRPr lang="en-US" altLang="en-US"/>
          </a:p>
        </p:txBody>
      </p:sp>
      <p:pic>
        <p:nvPicPr>
          <p:cNvPr id="10244" name="Picture 4" descr="image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1634568"/>
            <a:ext cx="244475" cy="2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AutoShape 5"/>
          <p:cNvSpPr>
            <a:spLocks/>
          </p:cNvSpPr>
          <p:nvPr/>
        </p:nvSpPr>
        <p:spPr bwMode="auto">
          <a:xfrm>
            <a:off x="2005013" y="1594855"/>
            <a:ext cx="3660775" cy="393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600" b="1">
                <a:latin typeface="Arial" pitchFamily="34" charset="0"/>
                <a:cs typeface="Arial" pitchFamily="34" charset="0"/>
                <a:sym typeface="Arial" pitchFamily="34" charset="0"/>
              </a:rPr>
              <a:t>Observed 1972-2011 (CRU, EOBS) </a:t>
            </a:r>
            <a:endParaRPr lang="en-US" altLang="en-US"/>
          </a:p>
        </p:txBody>
      </p:sp>
      <p:sp>
        <p:nvSpPr>
          <p:cNvPr id="10246" name="AutoShape 6"/>
          <p:cNvSpPr>
            <a:spLocks/>
          </p:cNvSpPr>
          <p:nvPr/>
        </p:nvSpPr>
        <p:spPr bwMode="auto">
          <a:xfrm>
            <a:off x="1817688" y="2036458"/>
            <a:ext cx="215900" cy="22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2D05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a:lnSpc>
                <a:spcPct val="120000"/>
              </a:lnSpc>
            </a:pPr>
            <a:endParaRPr lang="en-US" altLang="en-US" sz="1000">
              <a:solidFill>
                <a:srgbClr val="FF0000"/>
              </a:solidFill>
              <a:latin typeface="Arial" pitchFamily="34" charset="0"/>
              <a:cs typeface="Arial" pitchFamily="34" charset="0"/>
              <a:sym typeface="Arial" pitchFamily="34" charset="0"/>
            </a:endParaRPr>
          </a:p>
        </p:txBody>
      </p:sp>
      <p:sp>
        <p:nvSpPr>
          <p:cNvPr id="10247" name="AutoShape 7"/>
          <p:cNvSpPr>
            <a:spLocks/>
          </p:cNvSpPr>
          <p:nvPr/>
        </p:nvSpPr>
        <p:spPr bwMode="auto">
          <a:xfrm>
            <a:off x="2036763" y="1971330"/>
            <a:ext cx="3649662" cy="360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914400">
              <a:lnSpc>
                <a:spcPct val="120000"/>
              </a:lnSpc>
            </a:pPr>
            <a:r>
              <a:rPr lang="en-US" altLang="en-US" sz="1600" b="1">
                <a:latin typeface="Arial" pitchFamily="34" charset="0"/>
                <a:cs typeface="Arial" pitchFamily="34" charset="0"/>
                <a:sym typeface="Arial" pitchFamily="34" charset="0"/>
              </a:rPr>
              <a:t>Projected GS signal  (ENSEMBLES)</a:t>
            </a:r>
            <a:endParaRPr lang="en-US" altLang="en-US"/>
          </a:p>
        </p:txBody>
      </p:sp>
      <p:sp>
        <p:nvSpPr>
          <p:cNvPr id="10248" name="AutoShape 8"/>
          <p:cNvSpPr>
            <a:spLocks/>
          </p:cNvSpPr>
          <p:nvPr/>
        </p:nvSpPr>
        <p:spPr bwMode="auto">
          <a:xfrm>
            <a:off x="306141" y="5508823"/>
            <a:ext cx="5616624" cy="194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bg1"/>
          </a:solidFill>
          <a:ln w="12700" cap="flat" cmpd="sng">
            <a:noFill/>
            <a:prstDash val="solid"/>
            <a:round/>
            <a:headEnd/>
            <a:tailEnd/>
          </a:ln>
          <a:effectLst/>
        </p:spPr>
        <p:txBody>
          <a:bodyPr lIns="50800" tIns="50800" rIns="50800" bIns="50800"/>
          <a:lstStyle>
            <a:lvl1pPr marL="285750" indent="-285750">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l">
              <a:buFont typeface="Wingdings" panose="05000000000000000000" pitchFamily="2" charset="2"/>
              <a:buChar char="Ø"/>
            </a:pPr>
            <a:r>
              <a:rPr lang="en-US" sz="1800" b="1" dirty="0">
                <a:latin typeface="+mj-lt"/>
              </a:rPr>
              <a:t>In </a:t>
            </a:r>
            <a:r>
              <a:rPr lang="en-US" sz="1800" b="1" dirty="0">
                <a:solidFill>
                  <a:srgbClr val="002060"/>
                </a:solidFill>
                <a:latin typeface="+mj-lt"/>
              </a:rPr>
              <a:t>autumn (SON) </a:t>
            </a:r>
            <a:r>
              <a:rPr lang="en-US" sz="1800" b="1" dirty="0">
                <a:latin typeface="+mj-lt"/>
              </a:rPr>
              <a:t>the</a:t>
            </a:r>
            <a:r>
              <a:rPr lang="en-US" sz="1800" b="1" dirty="0">
                <a:solidFill>
                  <a:srgbClr val="002060"/>
                </a:solidFill>
                <a:latin typeface="+mj-lt"/>
              </a:rPr>
              <a:t> </a:t>
            </a:r>
            <a:r>
              <a:rPr lang="en-US" sz="1800" b="1" dirty="0">
                <a:latin typeface="+mj-lt"/>
              </a:rPr>
              <a:t>observed negative trends of precipitation contradicts the upward trends suggested by 10 climate change scenarios, irrespective of the observed dataset used. </a:t>
            </a:r>
            <a:endParaRPr lang="en-US" sz="1800" b="1" dirty="0" smtClean="0">
              <a:latin typeface="+mj-lt"/>
            </a:endParaRPr>
          </a:p>
          <a:p>
            <a:pPr algn="l">
              <a:buFont typeface="Wingdings" panose="05000000000000000000" pitchFamily="2" charset="2"/>
              <a:buChar char="Ø"/>
            </a:pPr>
            <a:r>
              <a:rPr lang="en-US" sz="1800" b="1" dirty="0" smtClean="0">
                <a:latin typeface="+mj-lt"/>
              </a:rPr>
              <a:t>Also </a:t>
            </a:r>
            <a:r>
              <a:rPr lang="en-US" sz="1800" b="1" dirty="0">
                <a:latin typeface="+mj-lt"/>
              </a:rPr>
              <a:t>in JJA, the observed trend is NOT within the range of variations of the </a:t>
            </a:r>
            <a:r>
              <a:rPr lang="en-US" sz="1800" b="1" dirty="0" smtClean="0">
                <a:latin typeface="+mj-lt"/>
              </a:rPr>
              <a:t>scenarios</a:t>
            </a:r>
            <a:r>
              <a:rPr lang="en-US" sz="1800" b="1" dirty="0">
                <a:latin typeface="+mj-lt"/>
              </a:rPr>
              <a:t>.</a:t>
            </a:r>
          </a:p>
        </p:txBody>
      </p:sp>
      <p:pic>
        <p:nvPicPr>
          <p:cNvPr id="10249" name="Picture 9" descr="image2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9938" y="1788652"/>
            <a:ext cx="4679950" cy="5429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50" name="AutoShape 10"/>
          <p:cNvSpPr>
            <a:spLocks/>
          </p:cNvSpPr>
          <p:nvPr/>
        </p:nvSpPr>
        <p:spPr bwMode="auto">
          <a:xfrm>
            <a:off x="5946776" y="1243797"/>
            <a:ext cx="2182813" cy="686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600" b="1">
                <a:latin typeface="Arial" pitchFamily="34" charset="0"/>
                <a:cs typeface="Arial" pitchFamily="34" charset="0"/>
                <a:sym typeface="Arial" pitchFamily="34" charset="0"/>
              </a:rPr>
              <a:t>Projected  GS signal</a:t>
            </a:r>
            <a:endParaRPr lang="en-US" altLang="en-US" sz="1600">
              <a:latin typeface="Arial" pitchFamily="34" charset="0"/>
              <a:cs typeface="Arial" pitchFamily="34" charset="0"/>
              <a:sym typeface="Arial" pitchFamily="34" charset="0"/>
            </a:endParaRPr>
          </a:p>
          <a:p>
            <a:pPr algn="ctr" defTabSz="914400">
              <a:lnSpc>
                <a:spcPct val="120000"/>
              </a:lnSpc>
            </a:pPr>
            <a:r>
              <a:rPr lang="en-US" altLang="en-US" sz="1600" b="1">
                <a:latin typeface="Arial" pitchFamily="34" charset="0"/>
                <a:cs typeface="Arial" pitchFamily="34" charset="0"/>
                <a:sym typeface="Arial" pitchFamily="34" charset="0"/>
              </a:rPr>
              <a:t> patterns (RCMs)</a:t>
            </a:r>
            <a:endParaRPr lang="en-US" altLang="en-US"/>
          </a:p>
        </p:txBody>
      </p:sp>
      <p:sp>
        <p:nvSpPr>
          <p:cNvPr id="10251" name="AutoShape 11"/>
          <p:cNvSpPr>
            <a:spLocks/>
          </p:cNvSpPr>
          <p:nvPr/>
        </p:nvSpPr>
        <p:spPr bwMode="auto">
          <a:xfrm>
            <a:off x="8355013" y="1234266"/>
            <a:ext cx="1816100" cy="686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defTabSz="914400">
              <a:lnSpc>
                <a:spcPct val="120000"/>
              </a:lnSpc>
            </a:pPr>
            <a:r>
              <a:rPr lang="en-US" altLang="en-US" sz="1600" b="1">
                <a:latin typeface="Arial" pitchFamily="34" charset="0"/>
                <a:cs typeface="Arial" pitchFamily="34" charset="0"/>
                <a:sym typeface="Arial" pitchFamily="34" charset="0"/>
              </a:rPr>
              <a:t>Observed  trend </a:t>
            </a:r>
            <a:endParaRPr lang="en-US" altLang="en-US" sz="1600">
              <a:latin typeface="Arial" pitchFamily="34" charset="0"/>
              <a:cs typeface="Arial" pitchFamily="34" charset="0"/>
              <a:sym typeface="Arial" pitchFamily="34" charset="0"/>
            </a:endParaRPr>
          </a:p>
          <a:p>
            <a:pPr algn="ctr" defTabSz="914400">
              <a:lnSpc>
                <a:spcPct val="120000"/>
              </a:lnSpc>
            </a:pPr>
            <a:r>
              <a:rPr lang="en-US" altLang="en-US" sz="1600" b="1">
                <a:latin typeface="Arial" pitchFamily="34" charset="0"/>
                <a:cs typeface="Arial" pitchFamily="34" charset="0"/>
                <a:sym typeface="Arial" pitchFamily="34" charset="0"/>
              </a:rPr>
              <a:t>patterns </a:t>
            </a:r>
            <a:endParaRPr lang="en-US" altLang="en-US"/>
          </a:p>
        </p:txBody>
      </p:sp>
    </p:spTree>
    <p:extLst>
      <p:ext uri="{BB962C8B-B14F-4D97-AF65-F5344CB8AC3E}">
        <p14:creationId xmlns:p14="http://schemas.microsoft.com/office/powerpoint/2010/main" val="355767805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err="1" smtClean="0">
                <a:solidFill>
                  <a:srgbClr val="0070C0"/>
                </a:solidFill>
              </a:rPr>
              <a:t>Precipitation</a:t>
            </a:r>
            <a:r>
              <a:rPr lang="de-DE" b="1" dirty="0" smtClean="0">
                <a:solidFill>
                  <a:srgbClr val="0070C0"/>
                </a:solidFill>
              </a:rPr>
              <a:t> 1931-2011 (SON)</a:t>
            </a:r>
            <a:endParaRPr lang="en-US" b="1" dirty="0">
              <a:solidFill>
                <a:srgbClr val="0070C0"/>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2837" y="1641198"/>
            <a:ext cx="4499847" cy="3867625"/>
          </a:xfrm>
        </p:spPr>
      </p:pic>
      <p:sp>
        <p:nvSpPr>
          <p:cNvPr id="5" name="Slide Number Placeholder 4"/>
          <p:cNvSpPr>
            <a:spLocks noGrp="1"/>
          </p:cNvSpPr>
          <p:nvPr>
            <p:ph type="sldNum" sz="quarter" idx="10"/>
          </p:nvPr>
        </p:nvSpPr>
        <p:spPr/>
        <p:txBody>
          <a:bodyPr/>
          <a:lstStyle/>
          <a:p>
            <a:fld id="{9EBC85B2-DA3B-4CC8-8EED-F45AF51AC114}" type="slidenum">
              <a:rPr lang="de-DE" smtClean="0"/>
              <a:pPr/>
              <a:t>19</a:t>
            </a:fld>
            <a:endParaRPr lang="de-DE"/>
          </a:p>
        </p:txBody>
      </p:sp>
      <p:sp>
        <p:nvSpPr>
          <p:cNvPr id="9" name="TextBox 8"/>
          <p:cNvSpPr txBox="1"/>
          <p:nvPr/>
        </p:nvSpPr>
        <p:spPr>
          <a:xfrm>
            <a:off x="1890316" y="1620391"/>
            <a:ext cx="184731" cy="387798"/>
          </a:xfrm>
          <a:prstGeom prst="rect">
            <a:avLst/>
          </a:prstGeom>
          <a:noFill/>
        </p:spPr>
        <p:txBody>
          <a:bodyPr wrap="none" rtlCol="0">
            <a:spAutoFit/>
          </a:bodyPr>
          <a:lstStyle/>
          <a:p>
            <a:endParaRPr lang="en-US" dirty="0"/>
          </a:p>
        </p:txBody>
      </p:sp>
      <p:sp>
        <p:nvSpPr>
          <p:cNvPr id="11" name="TextBox 10"/>
          <p:cNvSpPr txBox="1"/>
          <p:nvPr/>
        </p:nvSpPr>
        <p:spPr>
          <a:xfrm>
            <a:off x="737441" y="5696137"/>
            <a:ext cx="5645837" cy="1569660"/>
          </a:xfrm>
          <a:prstGeom prst="rect">
            <a:avLst/>
          </a:prstGeom>
          <a:noFill/>
          <a:ln w="9525">
            <a:noFill/>
          </a:ln>
        </p:spPr>
        <p:txBody>
          <a:bodyPr wrap="square" rtlCol="0">
            <a:spAutoFit/>
          </a:bodyPr>
          <a:lstStyle/>
          <a:p>
            <a:pPr algn="just"/>
            <a:r>
              <a:rPr lang="de-DE" dirty="0"/>
              <a:t>R</a:t>
            </a:r>
            <a:r>
              <a:rPr lang="de-DE" dirty="0" smtClean="0"/>
              <a:t>egression </a:t>
            </a:r>
            <a:r>
              <a:rPr lang="de-DE" dirty="0" err="1"/>
              <a:t>indices</a:t>
            </a:r>
            <a:r>
              <a:rPr lang="de-DE" dirty="0"/>
              <a:t> </a:t>
            </a:r>
            <a:r>
              <a:rPr lang="de-DE" dirty="0" err="1"/>
              <a:t>of</a:t>
            </a:r>
            <a:r>
              <a:rPr lang="de-DE" dirty="0"/>
              <a:t> </a:t>
            </a:r>
            <a:r>
              <a:rPr lang="de-DE" dirty="0" err="1"/>
              <a:t>observed</a:t>
            </a:r>
            <a:r>
              <a:rPr lang="de-DE" dirty="0"/>
              <a:t> </a:t>
            </a:r>
            <a:r>
              <a:rPr lang="de-DE" dirty="0" err="1" smtClean="0"/>
              <a:t>moving</a:t>
            </a:r>
            <a:r>
              <a:rPr lang="de-DE" dirty="0" smtClean="0"/>
              <a:t> 40-year </a:t>
            </a:r>
            <a:r>
              <a:rPr lang="de-DE" dirty="0" err="1"/>
              <a:t>trends</a:t>
            </a:r>
            <a:r>
              <a:rPr lang="de-DE" dirty="0"/>
              <a:t> </a:t>
            </a:r>
            <a:r>
              <a:rPr lang="de-DE" dirty="0" err="1" smtClean="0"/>
              <a:t>onto</a:t>
            </a:r>
            <a:r>
              <a:rPr lang="de-DE" dirty="0" smtClean="0"/>
              <a:t> </a:t>
            </a:r>
            <a:r>
              <a:rPr lang="de-DE" dirty="0" err="1"/>
              <a:t>the</a:t>
            </a:r>
            <a:r>
              <a:rPr lang="de-DE" dirty="0"/>
              <a:t> multi-model </a:t>
            </a:r>
            <a:r>
              <a:rPr lang="de-DE" dirty="0" err="1"/>
              <a:t>mean</a:t>
            </a:r>
            <a:r>
              <a:rPr lang="de-DE" dirty="0"/>
              <a:t> </a:t>
            </a:r>
            <a:r>
              <a:rPr lang="de-DE" dirty="0" smtClean="0"/>
              <a:t>GS </a:t>
            </a:r>
            <a:r>
              <a:rPr lang="de-DE" dirty="0" err="1" smtClean="0"/>
              <a:t>signal</a:t>
            </a:r>
            <a:r>
              <a:rPr lang="de-DE" dirty="0"/>
              <a:t>. </a:t>
            </a:r>
            <a:r>
              <a:rPr lang="de-DE" dirty="0" smtClean="0"/>
              <a:t>The </a:t>
            </a:r>
            <a:r>
              <a:rPr lang="de-DE" dirty="0" err="1"/>
              <a:t>gray</a:t>
            </a:r>
            <a:r>
              <a:rPr lang="de-DE" dirty="0"/>
              <a:t> </a:t>
            </a:r>
            <a:r>
              <a:rPr lang="de-DE" dirty="0" err="1"/>
              <a:t>shaded</a:t>
            </a:r>
            <a:r>
              <a:rPr lang="de-DE" dirty="0"/>
              <a:t> </a:t>
            </a:r>
            <a:r>
              <a:rPr lang="de-DE" dirty="0" err="1"/>
              <a:t>area</a:t>
            </a:r>
            <a:r>
              <a:rPr lang="de-DE" dirty="0"/>
              <a:t> </a:t>
            </a:r>
            <a:r>
              <a:rPr lang="de-DE" dirty="0" err="1"/>
              <a:t>indicates</a:t>
            </a:r>
            <a:r>
              <a:rPr lang="de-DE" dirty="0"/>
              <a:t> </a:t>
            </a:r>
            <a:r>
              <a:rPr lang="de-DE" dirty="0" err="1"/>
              <a:t>the</a:t>
            </a:r>
            <a:r>
              <a:rPr lang="de-DE" dirty="0"/>
              <a:t> 95% </a:t>
            </a:r>
            <a:r>
              <a:rPr lang="de-DE" dirty="0" err="1" smtClean="0"/>
              <a:t>uncertainty</a:t>
            </a:r>
            <a:r>
              <a:rPr lang="de-DE" dirty="0" smtClean="0"/>
              <a:t> </a:t>
            </a:r>
            <a:r>
              <a:rPr lang="de-DE" dirty="0" err="1"/>
              <a:t>range</a:t>
            </a:r>
            <a:r>
              <a:rPr lang="de-DE" dirty="0"/>
              <a:t> </a:t>
            </a:r>
            <a:r>
              <a:rPr lang="de-DE" dirty="0" err="1"/>
              <a:t>of</a:t>
            </a:r>
            <a:r>
              <a:rPr lang="de-DE" dirty="0"/>
              <a:t>  </a:t>
            </a:r>
            <a:r>
              <a:rPr lang="de-DE" dirty="0" err="1"/>
              <a:t>regression</a:t>
            </a:r>
            <a:r>
              <a:rPr lang="de-DE" dirty="0"/>
              <a:t> </a:t>
            </a:r>
            <a:r>
              <a:rPr lang="de-DE" dirty="0" err="1"/>
              <a:t>indices</a:t>
            </a:r>
            <a:r>
              <a:rPr lang="de-DE" dirty="0"/>
              <a:t>, </a:t>
            </a:r>
            <a:r>
              <a:rPr lang="de-DE" dirty="0" err="1"/>
              <a:t>derived</a:t>
            </a:r>
            <a:r>
              <a:rPr lang="de-DE" dirty="0"/>
              <a:t> </a:t>
            </a:r>
            <a:r>
              <a:rPr lang="de-DE" dirty="0" err="1"/>
              <a:t>from</a:t>
            </a:r>
            <a:r>
              <a:rPr lang="de-DE" dirty="0"/>
              <a:t> </a:t>
            </a:r>
            <a:r>
              <a:rPr lang="de-DE" dirty="0" err="1"/>
              <a:t>fits</a:t>
            </a:r>
            <a:r>
              <a:rPr lang="de-DE" dirty="0"/>
              <a:t> </a:t>
            </a:r>
            <a:r>
              <a:rPr lang="de-DE" dirty="0" err="1"/>
              <a:t>of</a:t>
            </a:r>
            <a:r>
              <a:rPr lang="de-DE" dirty="0"/>
              <a:t> </a:t>
            </a:r>
            <a:r>
              <a:rPr lang="de-DE" dirty="0" err="1" smtClean="0"/>
              <a:t>the</a:t>
            </a:r>
            <a:r>
              <a:rPr lang="de-DE" dirty="0"/>
              <a:t> </a:t>
            </a:r>
            <a:r>
              <a:rPr lang="de-DE" dirty="0" err="1" smtClean="0"/>
              <a:t>regression</a:t>
            </a:r>
            <a:r>
              <a:rPr lang="de-DE" dirty="0" smtClean="0"/>
              <a:t> </a:t>
            </a:r>
            <a:r>
              <a:rPr lang="de-DE" dirty="0" err="1"/>
              <a:t>model</a:t>
            </a:r>
            <a:r>
              <a:rPr lang="de-DE" dirty="0"/>
              <a:t> </a:t>
            </a:r>
            <a:r>
              <a:rPr lang="de-DE" dirty="0" err="1"/>
              <a:t>to</a:t>
            </a:r>
            <a:r>
              <a:rPr lang="de-DE" dirty="0"/>
              <a:t> 2,000-year </a:t>
            </a:r>
            <a:r>
              <a:rPr lang="de-DE" dirty="0" err="1" smtClean="0"/>
              <a:t>paleo-simulations</a:t>
            </a:r>
            <a:r>
              <a:rPr lang="de-DE" dirty="0" smtClean="0"/>
              <a:t>.</a:t>
            </a:r>
            <a:endParaRPr lang="de-DE" dirty="0"/>
          </a:p>
        </p:txBody>
      </p:sp>
      <p:sp>
        <p:nvSpPr>
          <p:cNvPr id="12" name="TextBox 11"/>
          <p:cNvSpPr txBox="1"/>
          <p:nvPr/>
        </p:nvSpPr>
        <p:spPr>
          <a:xfrm>
            <a:off x="810196" y="1408025"/>
            <a:ext cx="3134192" cy="424732"/>
          </a:xfrm>
          <a:prstGeom prst="rect">
            <a:avLst/>
          </a:prstGeom>
          <a:noFill/>
        </p:spPr>
        <p:txBody>
          <a:bodyPr wrap="none" rtlCol="0">
            <a:spAutoFit/>
          </a:bodyPr>
          <a:lstStyle/>
          <a:p>
            <a:r>
              <a:rPr lang="en-US" sz="1800" b="1" dirty="0" smtClean="0">
                <a:solidFill>
                  <a:srgbClr val="FF0000"/>
                </a:solidFill>
              </a:rPr>
              <a:t>Regression indices in SON</a:t>
            </a:r>
            <a:endParaRPr lang="en-US" sz="1800" b="1" dirty="0">
              <a:solidFill>
                <a:srgbClr val="FF0000"/>
              </a:solidFill>
            </a:endParaRPr>
          </a:p>
        </p:txBody>
      </p:sp>
      <p:sp>
        <p:nvSpPr>
          <p:cNvPr id="3" name="TextBox 2"/>
          <p:cNvSpPr txBox="1"/>
          <p:nvPr/>
        </p:nvSpPr>
        <p:spPr>
          <a:xfrm>
            <a:off x="5994772" y="2008189"/>
            <a:ext cx="4176464" cy="2419124"/>
          </a:xfrm>
          <a:prstGeom prst="rect">
            <a:avLst/>
          </a:prstGeom>
          <a:noFill/>
        </p:spPr>
        <p:txBody>
          <a:bodyPr wrap="square" rtlCol="0">
            <a:spAutoFit/>
          </a:bodyPr>
          <a:lstStyle/>
          <a:p>
            <a:pPr marL="285750" indent="-285750" algn="just">
              <a:buFont typeface="Wingdings" panose="05000000000000000000" pitchFamily="2" charset="2"/>
              <a:buChar char="v"/>
            </a:pPr>
            <a:r>
              <a:rPr lang="de-DE" sz="1800" b="1" dirty="0" smtClean="0">
                <a:solidFill>
                  <a:srgbClr val="002060"/>
                </a:solidFill>
              </a:rPr>
              <a:t>The </a:t>
            </a:r>
            <a:r>
              <a:rPr lang="de-DE" sz="1800" b="1" dirty="0" err="1" smtClean="0">
                <a:solidFill>
                  <a:srgbClr val="002060"/>
                </a:solidFill>
              </a:rPr>
              <a:t>detection</a:t>
            </a:r>
            <a:r>
              <a:rPr lang="de-DE" sz="1800" b="1" dirty="0" smtClean="0">
                <a:solidFill>
                  <a:srgbClr val="002060"/>
                </a:solidFill>
              </a:rPr>
              <a:t> </a:t>
            </a:r>
            <a:r>
              <a:rPr lang="de-DE" sz="1800" b="1" dirty="0" err="1" smtClean="0">
                <a:solidFill>
                  <a:srgbClr val="002060"/>
                </a:solidFill>
              </a:rPr>
              <a:t>of</a:t>
            </a:r>
            <a:r>
              <a:rPr lang="de-DE" sz="1800" b="1" dirty="0" smtClean="0">
                <a:solidFill>
                  <a:srgbClr val="002060"/>
                </a:solidFill>
              </a:rPr>
              <a:t> </a:t>
            </a:r>
            <a:r>
              <a:rPr lang="de-DE" sz="1800" b="1" dirty="0" err="1" smtClean="0">
                <a:solidFill>
                  <a:srgbClr val="002060"/>
                </a:solidFill>
              </a:rPr>
              <a:t>outright</a:t>
            </a:r>
            <a:r>
              <a:rPr lang="de-DE" sz="1800" b="1" dirty="0" smtClean="0">
                <a:solidFill>
                  <a:srgbClr val="002060"/>
                </a:solidFill>
              </a:rPr>
              <a:t> </a:t>
            </a:r>
            <a:r>
              <a:rPr lang="de-DE" sz="1800" b="1" dirty="0" err="1" smtClean="0">
                <a:solidFill>
                  <a:srgbClr val="002060"/>
                </a:solidFill>
              </a:rPr>
              <a:t>sign</a:t>
            </a:r>
            <a:r>
              <a:rPr lang="de-DE" sz="1800" b="1" dirty="0" smtClean="0">
                <a:solidFill>
                  <a:srgbClr val="002060"/>
                </a:solidFill>
              </a:rPr>
              <a:t> </a:t>
            </a:r>
            <a:r>
              <a:rPr lang="de-DE" sz="1800" b="1" dirty="0" err="1" smtClean="0">
                <a:solidFill>
                  <a:srgbClr val="002060"/>
                </a:solidFill>
              </a:rPr>
              <a:t>mismatch</a:t>
            </a:r>
            <a:r>
              <a:rPr lang="de-DE" sz="1800" b="1" dirty="0" smtClean="0">
                <a:solidFill>
                  <a:srgbClr val="002060"/>
                </a:solidFill>
              </a:rPr>
              <a:t> </a:t>
            </a:r>
            <a:r>
              <a:rPr lang="de-DE" sz="1800" b="1" dirty="0" err="1" smtClean="0">
                <a:solidFill>
                  <a:srgbClr val="002060"/>
                </a:solidFill>
              </a:rPr>
              <a:t>of</a:t>
            </a:r>
            <a:r>
              <a:rPr lang="de-DE" sz="1800" b="1" dirty="0" smtClean="0">
                <a:solidFill>
                  <a:srgbClr val="002060"/>
                </a:solidFill>
              </a:rPr>
              <a:t> </a:t>
            </a:r>
            <a:r>
              <a:rPr lang="de-DE" sz="1800" b="1" dirty="0" err="1" smtClean="0">
                <a:solidFill>
                  <a:srgbClr val="002060"/>
                </a:solidFill>
              </a:rPr>
              <a:t>observed</a:t>
            </a:r>
            <a:r>
              <a:rPr lang="de-DE" sz="1800" b="1" dirty="0" smtClean="0">
                <a:solidFill>
                  <a:srgbClr val="002060"/>
                </a:solidFill>
              </a:rPr>
              <a:t> </a:t>
            </a:r>
            <a:r>
              <a:rPr lang="de-DE" sz="1800" b="1" dirty="0" err="1" smtClean="0">
                <a:solidFill>
                  <a:srgbClr val="002060"/>
                </a:solidFill>
              </a:rPr>
              <a:t>and</a:t>
            </a:r>
            <a:r>
              <a:rPr lang="de-DE" sz="1800" b="1" dirty="0" smtClean="0">
                <a:solidFill>
                  <a:srgbClr val="002060"/>
                </a:solidFill>
              </a:rPr>
              <a:t> </a:t>
            </a:r>
            <a:r>
              <a:rPr lang="de-DE" sz="1800" b="1" dirty="0" err="1" smtClean="0">
                <a:solidFill>
                  <a:srgbClr val="002060"/>
                </a:solidFill>
              </a:rPr>
              <a:t>projected</a:t>
            </a:r>
            <a:r>
              <a:rPr lang="de-DE" sz="1800" b="1" dirty="0" smtClean="0">
                <a:solidFill>
                  <a:srgbClr val="002060"/>
                </a:solidFill>
              </a:rPr>
              <a:t> </a:t>
            </a:r>
            <a:r>
              <a:rPr lang="de-DE" sz="1800" b="1" dirty="0" err="1" smtClean="0">
                <a:solidFill>
                  <a:srgbClr val="002060"/>
                </a:solidFill>
              </a:rPr>
              <a:t>trends</a:t>
            </a:r>
            <a:r>
              <a:rPr lang="de-DE" sz="1800" b="1" dirty="0" smtClean="0">
                <a:solidFill>
                  <a:srgbClr val="002060"/>
                </a:solidFill>
              </a:rPr>
              <a:t> in </a:t>
            </a:r>
            <a:r>
              <a:rPr lang="de-DE" sz="1800" b="1" dirty="0" err="1" smtClean="0">
                <a:solidFill>
                  <a:srgbClr val="002060"/>
                </a:solidFill>
              </a:rPr>
              <a:t>autumn</a:t>
            </a:r>
            <a:r>
              <a:rPr lang="de-DE" sz="1800" b="1" dirty="0" smtClean="0">
                <a:solidFill>
                  <a:srgbClr val="002060"/>
                </a:solidFill>
              </a:rPr>
              <a:t> (SON) </a:t>
            </a:r>
            <a:r>
              <a:rPr lang="de-DE" sz="1800" b="1" dirty="0" err="1" smtClean="0">
                <a:solidFill>
                  <a:srgbClr val="002060"/>
                </a:solidFill>
              </a:rPr>
              <a:t>is</a:t>
            </a:r>
            <a:r>
              <a:rPr lang="de-DE" sz="1800" b="1" dirty="0" smtClean="0">
                <a:solidFill>
                  <a:srgbClr val="002060"/>
                </a:solidFill>
              </a:rPr>
              <a:t> </a:t>
            </a:r>
            <a:r>
              <a:rPr lang="de-DE" sz="1800" b="1" dirty="0" err="1" smtClean="0">
                <a:solidFill>
                  <a:srgbClr val="002060"/>
                </a:solidFill>
              </a:rPr>
              <a:t>obvious</a:t>
            </a:r>
            <a:r>
              <a:rPr lang="de-DE" sz="1800" b="1" dirty="0" smtClean="0">
                <a:solidFill>
                  <a:srgbClr val="002060"/>
                </a:solidFill>
              </a:rPr>
              <a:t> </a:t>
            </a:r>
            <a:r>
              <a:rPr lang="de-DE" sz="1800" b="1" dirty="0" err="1" smtClean="0">
                <a:solidFill>
                  <a:srgbClr val="002060"/>
                </a:solidFill>
              </a:rPr>
              <a:t>with</a:t>
            </a:r>
            <a:r>
              <a:rPr lang="de-DE" sz="1800" b="1" dirty="0" smtClean="0">
                <a:solidFill>
                  <a:srgbClr val="002060"/>
                </a:solidFill>
              </a:rPr>
              <a:t> negative </a:t>
            </a:r>
            <a:r>
              <a:rPr lang="de-DE" sz="1800" b="1" dirty="0" err="1" smtClean="0">
                <a:solidFill>
                  <a:srgbClr val="002060"/>
                </a:solidFill>
              </a:rPr>
              <a:t>regression</a:t>
            </a:r>
            <a:r>
              <a:rPr lang="de-DE" sz="1800" b="1" dirty="0">
                <a:solidFill>
                  <a:srgbClr val="002060"/>
                </a:solidFill>
              </a:rPr>
              <a:t> </a:t>
            </a:r>
            <a:r>
              <a:rPr lang="de-DE" sz="1800" b="1" dirty="0" err="1" smtClean="0">
                <a:solidFill>
                  <a:srgbClr val="002060"/>
                </a:solidFill>
              </a:rPr>
              <a:t>indices</a:t>
            </a:r>
            <a:r>
              <a:rPr lang="de-DE" sz="1800" b="1" dirty="0" smtClean="0">
                <a:solidFill>
                  <a:srgbClr val="002060"/>
                </a:solidFill>
              </a:rPr>
              <a:t> </a:t>
            </a:r>
            <a:r>
              <a:rPr lang="de-DE" sz="1800" b="1" dirty="0" err="1" smtClean="0">
                <a:solidFill>
                  <a:srgbClr val="002060"/>
                </a:solidFill>
              </a:rPr>
              <a:t>of</a:t>
            </a:r>
            <a:r>
              <a:rPr lang="de-DE" sz="1800" b="1" dirty="0" smtClean="0">
                <a:solidFill>
                  <a:srgbClr val="002060"/>
                </a:solidFill>
              </a:rPr>
              <a:t> 40-year </a:t>
            </a:r>
            <a:r>
              <a:rPr lang="de-DE" sz="1800" b="1" dirty="0" err="1" smtClean="0">
                <a:solidFill>
                  <a:srgbClr val="002060"/>
                </a:solidFill>
              </a:rPr>
              <a:t>trends</a:t>
            </a:r>
            <a:r>
              <a:rPr lang="de-DE" sz="1800" b="1" dirty="0" smtClean="0">
                <a:solidFill>
                  <a:srgbClr val="002060"/>
                </a:solidFill>
              </a:rPr>
              <a:t> </a:t>
            </a:r>
            <a:r>
              <a:rPr lang="de-DE" sz="1800" b="1" dirty="0" err="1" smtClean="0">
                <a:solidFill>
                  <a:srgbClr val="002060"/>
                </a:solidFill>
              </a:rPr>
              <a:t>ending</a:t>
            </a:r>
            <a:r>
              <a:rPr lang="de-DE" sz="1800" b="1" dirty="0" smtClean="0">
                <a:solidFill>
                  <a:srgbClr val="002060"/>
                </a:solidFill>
              </a:rPr>
              <a:t> in 1999 </a:t>
            </a:r>
            <a:r>
              <a:rPr lang="de-DE" sz="1800" b="1" dirty="0" err="1" smtClean="0">
                <a:solidFill>
                  <a:srgbClr val="002060"/>
                </a:solidFill>
              </a:rPr>
              <a:t>and</a:t>
            </a:r>
            <a:r>
              <a:rPr lang="de-DE" sz="1800" b="1" dirty="0" smtClean="0">
                <a:solidFill>
                  <a:srgbClr val="002060"/>
                </a:solidFill>
              </a:rPr>
              <a:t> </a:t>
            </a:r>
            <a:r>
              <a:rPr lang="de-DE" sz="1800" b="1" dirty="0" err="1" smtClean="0">
                <a:solidFill>
                  <a:srgbClr val="002060"/>
                </a:solidFill>
              </a:rPr>
              <a:t>later</a:t>
            </a:r>
            <a:r>
              <a:rPr lang="de-DE" sz="1800" b="1" dirty="0" smtClean="0">
                <a:solidFill>
                  <a:srgbClr val="002060"/>
                </a:solidFill>
              </a:rPr>
              <a:t> on.</a:t>
            </a:r>
            <a:endParaRPr lang="en-US" sz="1800" b="1" dirty="0">
              <a:solidFill>
                <a:srgbClr val="002060"/>
              </a:solidFill>
            </a:endParaRPr>
          </a:p>
        </p:txBody>
      </p:sp>
    </p:spTree>
    <p:extLst>
      <p:ext uri="{BB962C8B-B14F-4D97-AF65-F5344CB8AC3E}">
        <p14:creationId xmlns:p14="http://schemas.microsoft.com/office/powerpoint/2010/main" val="53183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A2E0"/>
                </a:solidFill>
              </a:rPr>
              <a:t>Detection and attribution</a:t>
            </a:r>
            <a:endParaRPr lang="en-US" b="1" dirty="0">
              <a:solidFill>
                <a:srgbClr val="00A2E0"/>
              </a:solidFill>
            </a:endParaRPr>
          </a:p>
        </p:txBody>
      </p:sp>
      <p:sp>
        <p:nvSpPr>
          <p:cNvPr id="4" name="Foliennummernplatzhalter 3"/>
          <p:cNvSpPr>
            <a:spLocks noGrp="1"/>
          </p:cNvSpPr>
          <p:nvPr>
            <p:ph type="sldNum" sz="quarter" idx="10"/>
          </p:nvPr>
        </p:nvSpPr>
        <p:spPr/>
        <p:txBody>
          <a:bodyPr/>
          <a:lstStyle/>
          <a:p>
            <a:fld id="{71BFB792-78C0-495D-8CBF-4493D155F4B0}" type="slidenum">
              <a:rPr lang="de-DE" smtClean="0"/>
              <a:pPr/>
              <a:t>2</a:t>
            </a:fld>
            <a:endParaRPr lang="de-DE"/>
          </a:p>
        </p:txBody>
      </p:sp>
      <p:sp>
        <p:nvSpPr>
          <p:cNvPr id="5" name="Content Placeholder 2"/>
          <p:cNvSpPr>
            <a:spLocks noGrp="1"/>
          </p:cNvSpPr>
          <p:nvPr>
            <p:ph idx="1"/>
          </p:nvPr>
        </p:nvSpPr>
        <p:spPr bwMode="auto">
          <a:xfrm>
            <a:off x="547666" y="1557760"/>
            <a:ext cx="9624060" cy="5397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marL="2462337" indent="-2462337" eaLnBrk="1" hangingPunct="1">
              <a:lnSpc>
                <a:spcPct val="120000"/>
              </a:lnSpc>
              <a:spcBef>
                <a:spcPts val="2052"/>
              </a:spcBef>
              <a:tabLst/>
            </a:pPr>
            <a:r>
              <a:rPr lang="en-US" altLang="en-US" sz="2300" b="1" dirty="0" smtClean="0">
                <a:solidFill>
                  <a:schemeClr val="tx1"/>
                </a:solidFill>
              </a:rPr>
              <a:t>Detection</a:t>
            </a:r>
            <a:r>
              <a:rPr lang="en-US" altLang="en-US" sz="2300" b="1" dirty="0">
                <a:solidFill>
                  <a:schemeClr val="tx1"/>
                </a:solidFill>
              </a:rPr>
              <a:t>:</a:t>
            </a:r>
            <a:r>
              <a:rPr lang="en-US" altLang="en-US" sz="2300" b="0" dirty="0">
                <a:solidFill>
                  <a:schemeClr val="tx1"/>
                </a:solidFill>
              </a:rPr>
              <a:t>	</a:t>
            </a:r>
            <a:r>
              <a:rPr lang="en-US" altLang="en-US" sz="2300" b="0" dirty="0" smtClean="0">
                <a:solidFill>
                  <a:schemeClr val="tx1"/>
                </a:solidFill>
              </a:rPr>
              <a:t>Determination if observed variations are within the limits of variability of a given climate regime. If this regime is the undisturbed, this is internal variability (of which ENSO, NAO etc. are part)</a:t>
            </a:r>
          </a:p>
          <a:p>
            <a:pPr marL="2462337" indent="-2462337" eaLnBrk="1" hangingPunct="1">
              <a:lnSpc>
                <a:spcPct val="120000"/>
              </a:lnSpc>
              <a:spcBef>
                <a:spcPts val="2052"/>
              </a:spcBef>
              <a:tabLst/>
            </a:pPr>
            <a:r>
              <a:rPr lang="en-US" altLang="en-US" sz="2300" dirty="0"/>
              <a:t>	</a:t>
            </a:r>
            <a:r>
              <a:rPr lang="en-US" altLang="en-US" sz="2300" dirty="0" smtClean="0"/>
              <a:t>If not, then there must be an external (mix of) cause(s) foreign to the considered regime.</a:t>
            </a:r>
          </a:p>
          <a:p>
            <a:pPr marL="2462337" indent="-2462337" eaLnBrk="1" hangingPunct="1">
              <a:lnSpc>
                <a:spcPct val="120000"/>
              </a:lnSpc>
              <a:spcBef>
                <a:spcPts val="2052"/>
              </a:spcBef>
              <a:tabLst/>
            </a:pPr>
            <a:r>
              <a:rPr lang="en-US" altLang="en-US" sz="2300" b="1" dirty="0" smtClean="0">
                <a:solidFill>
                  <a:schemeClr val="tx1"/>
                </a:solidFill>
              </a:rPr>
              <a:t>Attribution</a:t>
            </a:r>
            <a:r>
              <a:rPr lang="en-US" altLang="en-US" sz="2300" b="1" dirty="0">
                <a:solidFill>
                  <a:schemeClr val="tx1"/>
                </a:solidFill>
              </a:rPr>
              <a:t>:</a:t>
            </a:r>
            <a:r>
              <a:rPr lang="en-US" altLang="en-US" sz="2300" b="0" dirty="0">
                <a:solidFill>
                  <a:schemeClr val="tx1"/>
                </a:solidFill>
              </a:rPr>
              <a:t>	</a:t>
            </a:r>
            <a:r>
              <a:rPr lang="en-US" altLang="en-US" sz="2300" b="0" dirty="0" smtClean="0">
                <a:solidFill>
                  <a:schemeClr val="tx1"/>
                </a:solidFill>
              </a:rPr>
              <a:t>In case of a positive detection: Determination of a mix </a:t>
            </a:r>
            <a:r>
              <a:rPr lang="en-US" altLang="en-US" sz="2300" b="0" dirty="0">
                <a:solidFill>
                  <a:schemeClr val="tx1"/>
                </a:solidFill>
              </a:rPr>
              <a:t>of plausible external forcing mechanisms that best </a:t>
            </a:r>
            <a:r>
              <a:rPr lang="en-US" altLang="en-US" sz="2300" b="0" dirty="0" smtClean="0">
                <a:solidFill>
                  <a:schemeClr val="tx1"/>
                </a:solidFill>
              </a:rPr>
              <a:t>“explains” </a:t>
            </a:r>
            <a:r>
              <a:rPr lang="en-US" altLang="en-US" sz="2300" b="0" dirty="0">
                <a:solidFill>
                  <a:schemeClr val="tx1"/>
                </a:solidFill>
              </a:rPr>
              <a:t>the detected </a:t>
            </a:r>
            <a:r>
              <a:rPr lang="en-US" altLang="en-US" sz="2300" b="0" dirty="0" smtClean="0">
                <a:solidFill>
                  <a:schemeClr val="tx1"/>
                </a:solidFill>
              </a:rPr>
              <a:t>deviations</a:t>
            </a:r>
          </a:p>
          <a:p>
            <a:pPr marL="2462337" indent="-2462337" eaLnBrk="1" hangingPunct="1">
              <a:lnSpc>
                <a:spcPct val="120000"/>
              </a:lnSpc>
              <a:spcBef>
                <a:spcPts val="2052"/>
              </a:spcBef>
              <a:tabLst/>
            </a:pPr>
            <a:r>
              <a:rPr lang="en-US" altLang="en-US" sz="2300" dirty="0"/>
              <a:t>	</a:t>
            </a:r>
            <a:r>
              <a:rPr lang="en-US" altLang="en-US" sz="2300" dirty="0" smtClean="0"/>
              <a:t>Issues: Uniqueness, exclusiveness, completeness of possible causes</a:t>
            </a:r>
            <a:endParaRPr lang="en-US" altLang="en-US" sz="2300" b="0" dirty="0" smtClean="0">
              <a:solidFill>
                <a:schemeClr val="tx1"/>
              </a:solidFill>
            </a:endParaRPr>
          </a:p>
          <a:p>
            <a:pPr marL="2462337" indent="-2462337" eaLnBrk="1" hangingPunct="1">
              <a:lnSpc>
                <a:spcPct val="120000"/>
              </a:lnSpc>
              <a:spcBef>
                <a:spcPts val="2052"/>
              </a:spcBef>
              <a:tabLst/>
            </a:pPr>
            <a:endParaRPr lang="en-US" altLang="en-US" sz="2300" b="0" dirty="0">
              <a:solidFill>
                <a:schemeClr val="tx1"/>
              </a:solidFill>
            </a:endParaRPr>
          </a:p>
        </p:txBody>
      </p:sp>
      <p:sp>
        <p:nvSpPr>
          <p:cNvPr id="3" name="Rechteck 2"/>
          <p:cNvSpPr/>
          <p:nvPr/>
        </p:nvSpPr>
        <p:spPr>
          <a:xfrm>
            <a:off x="4804725" y="3585939"/>
            <a:ext cx="1083950" cy="387798"/>
          </a:xfrm>
          <a:prstGeom prst="rect">
            <a:avLst/>
          </a:prstGeom>
        </p:spPr>
        <p:txBody>
          <a:bodyPr wrap="none">
            <a:spAutoFit/>
          </a:bodyPr>
          <a:lstStyle/>
          <a:p>
            <a:r>
              <a:rPr lang="en-US" dirty="0"/>
              <a:t>hzg2013$</a:t>
            </a:r>
          </a:p>
        </p:txBody>
      </p:sp>
    </p:spTree>
    <p:extLst>
      <p:ext uri="{BB962C8B-B14F-4D97-AF65-F5344CB8AC3E}">
        <p14:creationId xmlns:p14="http://schemas.microsoft.com/office/powerpoint/2010/main" val="4118715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err="1" smtClean="0">
                <a:solidFill>
                  <a:srgbClr val="0070C0"/>
                </a:solidFill>
              </a:rPr>
              <a:t>Precipitation</a:t>
            </a:r>
            <a:r>
              <a:rPr lang="de-DE" b="1" dirty="0" smtClean="0">
                <a:solidFill>
                  <a:srgbClr val="0070C0"/>
                </a:solidFill>
              </a:rPr>
              <a:t> 1931-2011 (SON)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164" y="1994744"/>
            <a:ext cx="3924436" cy="3824840"/>
          </a:xfrm>
        </p:spPr>
      </p:pic>
      <p:sp>
        <p:nvSpPr>
          <p:cNvPr id="4" name="Slide Number Placeholder 3"/>
          <p:cNvSpPr>
            <a:spLocks noGrp="1"/>
          </p:cNvSpPr>
          <p:nvPr>
            <p:ph type="sldNum" sz="quarter" idx="10"/>
          </p:nvPr>
        </p:nvSpPr>
        <p:spPr/>
        <p:txBody>
          <a:bodyPr/>
          <a:lstStyle/>
          <a:p>
            <a:fld id="{71BFB792-78C0-495D-8CBF-4493D155F4B0}" type="slidenum">
              <a:rPr lang="de-DE" smtClean="0"/>
              <a:pPr/>
              <a:t>20</a:t>
            </a:fld>
            <a:endParaRPr lang="de-DE"/>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41" y="2340471"/>
            <a:ext cx="2338554" cy="12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6200000">
            <a:off x="-757238" y="3364005"/>
            <a:ext cx="2300630" cy="394210"/>
          </a:xfrm>
          <a:prstGeom prst="rect">
            <a:avLst/>
          </a:prstGeom>
          <a:noFill/>
        </p:spPr>
        <p:txBody>
          <a:bodyPr wrap="none" rtlCol="0">
            <a:spAutoFit/>
          </a:bodyPr>
          <a:lstStyle/>
          <a:p>
            <a:r>
              <a:rPr lang="en-US" sz="1800" b="1" dirty="0" smtClean="0">
                <a:solidFill>
                  <a:srgbClr val="FF0000"/>
                </a:solidFill>
              </a:rPr>
              <a:t>Regression indices</a:t>
            </a:r>
            <a:endParaRPr lang="en-US" sz="1800" b="1" dirty="0">
              <a:solidFill>
                <a:srgbClr val="FF0000"/>
              </a:solidFill>
            </a:endParaRPr>
          </a:p>
        </p:txBody>
      </p:sp>
      <p:sp>
        <p:nvSpPr>
          <p:cNvPr id="8" name="TextBox 7"/>
          <p:cNvSpPr txBox="1"/>
          <p:nvPr/>
        </p:nvSpPr>
        <p:spPr>
          <a:xfrm>
            <a:off x="7717734" y="1979859"/>
            <a:ext cx="2271776" cy="360612"/>
          </a:xfrm>
          <a:prstGeom prst="rect">
            <a:avLst/>
          </a:prstGeom>
          <a:noFill/>
        </p:spPr>
        <p:txBody>
          <a:bodyPr wrap="none" rtlCol="0">
            <a:spAutoFit/>
          </a:bodyPr>
          <a:lstStyle/>
          <a:p>
            <a:r>
              <a:rPr lang="en-US" b="1" dirty="0" smtClean="0">
                <a:solidFill>
                  <a:srgbClr val="002060"/>
                </a:solidFill>
              </a:rPr>
              <a:t>Mediterranean region</a:t>
            </a:r>
            <a:endParaRPr lang="en-US" b="1" dirty="0">
              <a:solidFill>
                <a:srgbClr val="002060"/>
              </a:solidFill>
            </a:endParaRPr>
          </a:p>
        </p:txBody>
      </p:sp>
      <p:sp>
        <p:nvSpPr>
          <p:cNvPr id="3" name="TextBox 2"/>
          <p:cNvSpPr txBox="1"/>
          <p:nvPr/>
        </p:nvSpPr>
        <p:spPr>
          <a:xfrm>
            <a:off x="742005" y="1433127"/>
            <a:ext cx="9328195" cy="424732"/>
          </a:xfrm>
          <a:prstGeom prst="rect">
            <a:avLst/>
          </a:prstGeom>
          <a:noFill/>
        </p:spPr>
        <p:txBody>
          <a:bodyPr wrap="none" rtlCol="0">
            <a:spAutoFit/>
          </a:bodyPr>
          <a:lstStyle/>
          <a:p>
            <a:r>
              <a:rPr lang="de-DE" sz="1800" b="1" dirty="0" err="1" smtClean="0"/>
              <a:t>For</a:t>
            </a:r>
            <a:r>
              <a:rPr lang="de-DE" sz="1800" b="1" dirty="0" smtClean="0"/>
              <a:t> </a:t>
            </a:r>
            <a:r>
              <a:rPr lang="de-DE" sz="1800" b="1" dirty="0" err="1" smtClean="0"/>
              <a:t>autumn</a:t>
            </a:r>
            <a:r>
              <a:rPr lang="de-DE" sz="1800" b="1" dirty="0" smtClean="0"/>
              <a:t> </a:t>
            </a:r>
            <a:r>
              <a:rPr lang="de-DE" sz="1800" b="1" dirty="0" err="1" smtClean="0"/>
              <a:t>the</a:t>
            </a:r>
            <a:r>
              <a:rPr lang="de-DE" sz="1800" b="1" dirty="0" smtClean="0"/>
              <a:t> same </a:t>
            </a:r>
            <a:r>
              <a:rPr lang="de-DE" sz="1800" b="1" dirty="0" err="1" smtClean="0"/>
              <a:t>contradiction</a:t>
            </a:r>
            <a:r>
              <a:rPr lang="de-DE" sz="1800" b="1" dirty="0" smtClean="0"/>
              <a:t> </a:t>
            </a:r>
            <a:r>
              <a:rPr lang="de-DE" sz="1800" b="1" dirty="0" err="1" smtClean="0"/>
              <a:t>is</a:t>
            </a:r>
            <a:r>
              <a:rPr lang="de-DE" sz="1800" b="1" dirty="0" smtClean="0"/>
              <a:t> also </a:t>
            </a:r>
            <a:r>
              <a:rPr lang="de-DE" sz="1800" b="1" dirty="0" err="1" smtClean="0"/>
              <a:t>observed</a:t>
            </a:r>
            <a:r>
              <a:rPr lang="de-DE" sz="1800" b="1" dirty="0" smtClean="0"/>
              <a:t> </a:t>
            </a:r>
            <a:r>
              <a:rPr lang="de-DE" sz="1800" b="1" dirty="0" err="1" smtClean="0"/>
              <a:t>over</a:t>
            </a:r>
            <a:r>
              <a:rPr lang="de-DE" sz="1800" b="1" dirty="0" smtClean="0"/>
              <a:t> </a:t>
            </a:r>
            <a:r>
              <a:rPr lang="de-DE" sz="1800" b="1" dirty="0" err="1" smtClean="0"/>
              <a:t>the</a:t>
            </a:r>
            <a:r>
              <a:rPr lang="de-DE" sz="1800" b="1" dirty="0" smtClean="0"/>
              <a:t> </a:t>
            </a:r>
            <a:r>
              <a:rPr lang="de-DE" sz="1800" b="1" dirty="0" err="1" smtClean="0"/>
              <a:t>Mediterranean</a:t>
            </a:r>
            <a:r>
              <a:rPr lang="de-DE" sz="1800" b="1" dirty="0" smtClean="0"/>
              <a:t> </a:t>
            </a:r>
            <a:r>
              <a:rPr lang="de-DE" sz="1800" b="1" dirty="0" err="1" smtClean="0"/>
              <a:t>region</a:t>
            </a:r>
            <a:r>
              <a:rPr lang="de-DE" sz="1800" b="1" dirty="0" smtClean="0"/>
              <a:t>. </a:t>
            </a:r>
            <a:endParaRPr lang="en-US" sz="1800" b="1" dirty="0"/>
          </a:p>
        </p:txBody>
      </p:sp>
      <p:sp>
        <p:nvSpPr>
          <p:cNvPr id="10" name="TextBox 9"/>
          <p:cNvSpPr txBox="1"/>
          <p:nvPr/>
        </p:nvSpPr>
        <p:spPr>
          <a:xfrm>
            <a:off x="4654298" y="3924647"/>
            <a:ext cx="5804970"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dirty="0" smtClean="0">
                <a:solidFill>
                  <a:srgbClr val="002060"/>
                </a:solidFill>
              </a:rPr>
              <a:t>The negative </a:t>
            </a:r>
            <a:r>
              <a:rPr lang="de-DE" dirty="0" err="1" smtClean="0">
                <a:solidFill>
                  <a:srgbClr val="002060"/>
                </a:solidFill>
              </a:rPr>
              <a:t>regression</a:t>
            </a:r>
            <a:r>
              <a:rPr lang="de-DE" dirty="0" smtClean="0">
                <a:solidFill>
                  <a:srgbClr val="002060"/>
                </a:solidFill>
              </a:rPr>
              <a:t> </a:t>
            </a:r>
            <a:r>
              <a:rPr lang="de-DE" dirty="0" err="1" smtClean="0">
                <a:solidFill>
                  <a:srgbClr val="002060"/>
                </a:solidFill>
              </a:rPr>
              <a:t>indices</a:t>
            </a:r>
            <a:r>
              <a:rPr lang="de-DE" dirty="0" smtClean="0">
                <a:solidFill>
                  <a:srgbClr val="002060"/>
                </a:solidFill>
              </a:rPr>
              <a:t> </a:t>
            </a:r>
            <a:r>
              <a:rPr lang="de-DE" dirty="0" err="1" smtClean="0">
                <a:solidFill>
                  <a:srgbClr val="002060"/>
                </a:solidFill>
              </a:rPr>
              <a:t>are</a:t>
            </a:r>
            <a:r>
              <a:rPr lang="de-DE" dirty="0" smtClean="0">
                <a:solidFill>
                  <a:srgbClr val="002060"/>
                </a:solidFill>
              </a:rPr>
              <a:t> </a:t>
            </a:r>
            <a:r>
              <a:rPr lang="de-DE" dirty="0" err="1" smtClean="0">
                <a:solidFill>
                  <a:srgbClr val="002060"/>
                </a:solidFill>
              </a:rPr>
              <a:t>significantly</a:t>
            </a:r>
            <a:r>
              <a:rPr lang="de-DE" dirty="0" smtClean="0">
                <a:solidFill>
                  <a:srgbClr val="002060"/>
                </a:solidFill>
              </a:rPr>
              <a:t> </a:t>
            </a:r>
            <a:r>
              <a:rPr lang="de-DE" dirty="0" err="1" smtClean="0">
                <a:solidFill>
                  <a:srgbClr val="002060"/>
                </a:solidFill>
              </a:rPr>
              <a:t>beyond</a:t>
            </a:r>
            <a:r>
              <a:rPr lang="de-DE" dirty="0" smtClean="0">
                <a:solidFill>
                  <a:srgbClr val="002060"/>
                </a:solidFill>
              </a:rPr>
              <a:t> </a:t>
            </a:r>
            <a:r>
              <a:rPr lang="de-DE" dirty="0" err="1" smtClean="0">
                <a:solidFill>
                  <a:srgbClr val="002060"/>
                </a:solidFill>
              </a:rPr>
              <a:t>the</a:t>
            </a:r>
            <a:r>
              <a:rPr lang="de-DE" dirty="0" smtClean="0">
                <a:solidFill>
                  <a:srgbClr val="002060"/>
                </a:solidFill>
              </a:rPr>
              <a:t> </a:t>
            </a:r>
            <a:r>
              <a:rPr lang="de-DE" dirty="0" err="1" smtClean="0">
                <a:solidFill>
                  <a:srgbClr val="002060"/>
                </a:solidFill>
              </a:rPr>
              <a:t>range</a:t>
            </a:r>
            <a:r>
              <a:rPr lang="de-DE" dirty="0" smtClean="0">
                <a:solidFill>
                  <a:srgbClr val="002060"/>
                </a:solidFill>
              </a:rPr>
              <a:t> </a:t>
            </a:r>
            <a:r>
              <a:rPr lang="de-DE" dirty="0" err="1" smtClean="0">
                <a:solidFill>
                  <a:srgbClr val="002060"/>
                </a:solidFill>
              </a:rPr>
              <a:t>of</a:t>
            </a:r>
            <a:r>
              <a:rPr lang="de-DE" dirty="0" smtClean="0">
                <a:solidFill>
                  <a:srgbClr val="002060"/>
                </a:solidFill>
              </a:rPr>
              <a:t> </a:t>
            </a:r>
            <a:r>
              <a:rPr lang="de-DE" dirty="0" err="1" smtClean="0">
                <a:solidFill>
                  <a:srgbClr val="002060"/>
                </a:solidFill>
              </a:rPr>
              <a:t>regression</a:t>
            </a:r>
            <a:r>
              <a:rPr lang="de-DE" dirty="0" smtClean="0">
                <a:solidFill>
                  <a:srgbClr val="002060"/>
                </a:solidFill>
              </a:rPr>
              <a:t> </a:t>
            </a:r>
            <a:r>
              <a:rPr lang="de-DE" dirty="0" err="1" smtClean="0">
                <a:solidFill>
                  <a:srgbClr val="002060"/>
                </a:solidFill>
              </a:rPr>
              <a:t>indices</a:t>
            </a:r>
            <a:r>
              <a:rPr lang="de-DE" dirty="0" smtClean="0">
                <a:solidFill>
                  <a:srgbClr val="002060"/>
                </a:solidFill>
              </a:rPr>
              <a:t> </a:t>
            </a:r>
            <a:r>
              <a:rPr lang="de-DE" dirty="0" err="1" smtClean="0">
                <a:solidFill>
                  <a:srgbClr val="002060"/>
                </a:solidFill>
              </a:rPr>
              <a:t>of</a:t>
            </a:r>
            <a:r>
              <a:rPr lang="de-DE" dirty="0" smtClean="0">
                <a:solidFill>
                  <a:srgbClr val="002060"/>
                </a:solidFill>
              </a:rPr>
              <a:t> </a:t>
            </a:r>
            <a:r>
              <a:rPr lang="de-DE" dirty="0" err="1" smtClean="0">
                <a:solidFill>
                  <a:srgbClr val="002060"/>
                </a:solidFill>
              </a:rPr>
              <a:t>unforced</a:t>
            </a:r>
            <a:r>
              <a:rPr lang="de-DE" dirty="0" smtClean="0">
                <a:solidFill>
                  <a:srgbClr val="002060"/>
                </a:solidFill>
              </a:rPr>
              <a:t> </a:t>
            </a:r>
            <a:r>
              <a:rPr lang="de-DE" dirty="0" err="1" smtClean="0">
                <a:solidFill>
                  <a:srgbClr val="002060"/>
                </a:solidFill>
              </a:rPr>
              <a:t>trends</a:t>
            </a:r>
            <a:r>
              <a:rPr lang="de-DE" dirty="0" smtClean="0">
                <a:solidFill>
                  <a:srgbClr val="002060"/>
                </a:solidFill>
              </a:rPr>
              <a:t> </a:t>
            </a:r>
            <a:r>
              <a:rPr lang="de-DE" dirty="0" err="1" smtClean="0">
                <a:solidFill>
                  <a:srgbClr val="002060"/>
                </a:solidFill>
              </a:rPr>
              <a:t>with</a:t>
            </a:r>
            <a:r>
              <a:rPr lang="de-DE" dirty="0" smtClean="0">
                <a:solidFill>
                  <a:srgbClr val="002060"/>
                </a:solidFill>
              </a:rPr>
              <a:t> GHG </a:t>
            </a:r>
            <a:r>
              <a:rPr lang="de-DE" dirty="0" err="1" smtClean="0">
                <a:solidFill>
                  <a:srgbClr val="002060"/>
                </a:solidFill>
              </a:rPr>
              <a:t>signals</a:t>
            </a:r>
            <a:r>
              <a:rPr lang="de-DE" dirty="0" smtClean="0">
                <a:solidFill>
                  <a:srgbClr val="002060"/>
                </a:solidFill>
              </a:rPr>
              <a:t> </a:t>
            </a:r>
            <a:r>
              <a:rPr lang="de-DE" dirty="0" err="1" smtClean="0">
                <a:solidFill>
                  <a:srgbClr val="002060"/>
                </a:solidFill>
              </a:rPr>
              <a:t>pattern</a:t>
            </a:r>
            <a:r>
              <a:rPr lang="de-DE" dirty="0" smtClean="0">
                <a:solidFill>
                  <a:srgbClr val="002060"/>
                </a:solidFill>
              </a:rPr>
              <a:t> in </a:t>
            </a:r>
            <a:r>
              <a:rPr lang="de-DE" dirty="0" err="1" smtClean="0">
                <a:solidFill>
                  <a:srgbClr val="002060"/>
                </a:solidFill>
              </a:rPr>
              <a:t>late</a:t>
            </a:r>
            <a:r>
              <a:rPr lang="de-DE" dirty="0" smtClean="0">
                <a:solidFill>
                  <a:srgbClr val="002060"/>
                </a:solidFill>
              </a:rPr>
              <a:t> 20th </a:t>
            </a:r>
            <a:r>
              <a:rPr lang="de-DE" dirty="0" err="1" smtClean="0">
                <a:solidFill>
                  <a:srgbClr val="002060"/>
                </a:solidFill>
              </a:rPr>
              <a:t>century</a:t>
            </a:r>
            <a:r>
              <a:rPr lang="de-DE" dirty="0" smtClean="0">
                <a:solidFill>
                  <a:srgbClr val="002060"/>
                </a:solidFill>
              </a:rPr>
              <a:t>. </a:t>
            </a:r>
            <a:r>
              <a:rPr lang="en-US" dirty="0">
                <a:solidFill>
                  <a:srgbClr val="C00000"/>
                </a:solidFill>
              </a:rPr>
              <a:t>Points to the presence of an </a:t>
            </a:r>
            <a:r>
              <a:rPr lang="en-US" dirty="0" smtClean="0">
                <a:solidFill>
                  <a:srgbClr val="C00000"/>
                </a:solidFill>
              </a:rPr>
              <a:t>external forcing, which is not part of the global scenarios..</a:t>
            </a:r>
            <a:endParaRPr lang="en-US" dirty="0">
              <a:solidFill>
                <a:srgbClr val="C00000"/>
              </a:solidFill>
            </a:endParaRPr>
          </a:p>
        </p:txBody>
      </p:sp>
      <p:sp>
        <p:nvSpPr>
          <p:cNvPr id="11" name="Textfeld 10"/>
          <p:cNvSpPr txBox="1"/>
          <p:nvPr/>
        </p:nvSpPr>
        <p:spPr>
          <a:xfrm>
            <a:off x="738188" y="6732959"/>
            <a:ext cx="9433048" cy="535531"/>
          </a:xfrm>
          <a:prstGeom prst="rect">
            <a:avLst/>
          </a:prstGeom>
          <a:noFill/>
        </p:spPr>
        <p:txBody>
          <a:bodyPr wrap="square" rtlCol="0">
            <a:spAutoFit/>
          </a:bodyPr>
          <a:lstStyle/>
          <a:p>
            <a:pPr algn="l"/>
            <a:r>
              <a:rPr lang="en-US" sz="1200" dirty="0" err="1"/>
              <a:t>Barkhordarian</a:t>
            </a:r>
            <a:r>
              <a:rPr lang="en-US" sz="1200" dirty="0"/>
              <a:t>, A., H. von Storch, and J. </a:t>
            </a:r>
            <a:r>
              <a:rPr lang="en-US" sz="1200" dirty="0" err="1"/>
              <a:t>Bhend</a:t>
            </a:r>
            <a:r>
              <a:rPr lang="en-US" sz="1200" dirty="0"/>
              <a:t>, 2013: The expectation of future precipitation change over the Mediterranean region is different from what we observe. </a:t>
            </a:r>
            <a:r>
              <a:rPr lang="en-US" sz="1200" i="1" dirty="0"/>
              <a:t>Climate Dynamics</a:t>
            </a:r>
            <a:r>
              <a:rPr lang="en-US" sz="1200" dirty="0"/>
              <a:t>, 40, 225-244 DOI: 10.1007/s00382-012-1497-7</a:t>
            </a:r>
          </a:p>
        </p:txBody>
      </p:sp>
    </p:spTree>
    <p:extLst>
      <p:ext uri="{BB962C8B-B14F-4D97-AF65-F5344CB8AC3E}">
        <p14:creationId xmlns:p14="http://schemas.microsoft.com/office/powerpoint/2010/main" val="236847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220" y="2340471"/>
            <a:ext cx="8712968" cy="5100755"/>
          </a:xfrm>
        </p:spPr>
      </p:pic>
      <p:sp>
        <p:nvSpPr>
          <p:cNvPr id="2" name="Title 1"/>
          <p:cNvSpPr>
            <a:spLocks noGrp="1"/>
          </p:cNvSpPr>
          <p:nvPr>
            <p:ph type="title"/>
          </p:nvPr>
        </p:nvSpPr>
        <p:spPr/>
        <p:txBody>
          <a:bodyPr/>
          <a:lstStyle/>
          <a:p>
            <a:r>
              <a:rPr lang="en-US" b="1" dirty="0">
                <a:solidFill>
                  <a:srgbClr val="0070C0"/>
                </a:solidFill>
              </a:rPr>
              <a:t>Changes in </a:t>
            </a:r>
            <a:r>
              <a:rPr lang="en-US" b="1" dirty="0" smtClean="0">
                <a:solidFill>
                  <a:srgbClr val="0070C0"/>
                </a:solidFill>
              </a:rPr>
              <a:t>large-scale circulation (SON)</a:t>
            </a:r>
            <a:endParaRPr lang="en-US" dirty="0"/>
          </a:p>
        </p:txBody>
      </p:sp>
      <p:sp>
        <p:nvSpPr>
          <p:cNvPr id="4" name="Slide Number Placeholder 3"/>
          <p:cNvSpPr>
            <a:spLocks noGrp="1"/>
          </p:cNvSpPr>
          <p:nvPr>
            <p:ph type="sldNum" sz="quarter" idx="10"/>
          </p:nvPr>
        </p:nvSpPr>
        <p:spPr/>
        <p:txBody>
          <a:bodyPr/>
          <a:lstStyle/>
          <a:p>
            <a:fld id="{71BFB792-78C0-495D-8CBF-4493D155F4B0}" type="slidenum">
              <a:rPr lang="de-DE" smtClean="0"/>
              <a:pPr/>
              <a:t>21</a:t>
            </a:fld>
            <a:endParaRPr lang="de-DE"/>
          </a:p>
        </p:txBody>
      </p:sp>
      <p:sp>
        <p:nvSpPr>
          <p:cNvPr id="7" name="TextBox 6"/>
          <p:cNvSpPr txBox="1"/>
          <p:nvPr/>
        </p:nvSpPr>
        <p:spPr>
          <a:xfrm>
            <a:off x="882204" y="5193303"/>
            <a:ext cx="8352928" cy="1754326"/>
          </a:xfrm>
          <a:prstGeom prst="rect">
            <a:avLst/>
          </a:prstGeom>
          <a:noFill/>
          <a:ln w="3175">
            <a:noFill/>
          </a:ln>
        </p:spPr>
        <p:txBody>
          <a:bodyPr wrap="square" rtlCol="0">
            <a:spAutoFit/>
          </a:bodyPr>
          <a:lstStyle/>
          <a:p>
            <a:pPr marL="285750" indent="-285750" algn="just">
              <a:buClr>
                <a:srgbClr val="FF0000"/>
              </a:buClr>
              <a:buFont typeface="Wingdings" pitchFamily="2" charset="2"/>
              <a:buChar char="Ø"/>
            </a:pPr>
            <a:r>
              <a:rPr lang="en-US" sz="1800" dirty="0" smtClean="0"/>
              <a:t>Observed trend pattern shows areas of decrease in SLP over the Med. Sea and areas of increase in SLP over the northern Europe. Observed trend pattern of SLP in SON contradicts regional climate projections.  </a:t>
            </a:r>
          </a:p>
          <a:p>
            <a:pPr marL="285750" indent="-285750" algn="just">
              <a:buClr>
                <a:srgbClr val="FF0000"/>
              </a:buClr>
              <a:buFont typeface="Wingdings" pitchFamily="2" charset="2"/>
              <a:buChar char="Ø"/>
            </a:pPr>
            <a:r>
              <a:rPr lang="en-US" sz="1800" b="1" dirty="0" smtClean="0">
                <a:solidFill>
                  <a:srgbClr val="002060"/>
                </a:solidFill>
              </a:rPr>
              <a:t>The mismatch between projected and observed precipitation in autumn is already present in the atmospheric circulation.</a:t>
            </a:r>
          </a:p>
        </p:txBody>
      </p:sp>
      <p:sp>
        <p:nvSpPr>
          <p:cNvPr id="8" name="TextBox 7"/>
          <p:cNvSpPr txBox="1"/>
          <p:nvPr/>
        </p:nvSpPr>
        <p:spPr>
          <a:xfrm>
            <a:off x="3579782" y="1367882"/>
            <a:ext cx="3595856" cy="424732"/>
          </a:xfrm>
          <a:prstGeom prst="rect">
            <a:avLst/>
          </a:prstGeom>
          <a:noFill/>
        </p:spPr>
        <p:txBody>
          <a:bodyPr wrap="none" rtlCol="0">
            <a:spAutoFit/>
          </a:bodyPr>
          <a:lstStyle/>
          <a:p>
            <a:r>
              <a:rPr lang="en-US" sz="1800" b="1" dirty="0" smtClean="0">
                <a:solidFill>
                  <a:srgbClr val="FF0000"/>
                </a:solidFill>
              </a:rPr>
              <a:t>Mean Sea-level pressure (SON)</a:t>
            </a:r>
            <a:endParaRPr lang="en-US" sz="1800" b="1" dirty="0">
              <a:solidFill>
                <a:srgbClr val="FF0000"/>
              </a:solidFill>
            </a:endParaRPr>
          </a:p>
        </p:txBody>
      </p:sp>
      <p:sp>
        <p:nvSpPr>
          <p:cNvPr id="9" name="TextBox 8"/>
          <p:cNvSpPr txBox="1"/>
          <p:nvPr/>
        </p:nvSpPr>
        <p:spPr>
          <a:xfrm>
            <a:off x="1386260" y="2051867"/>
            <a:ext cx="3816424" cy="360612"/>
          </a:xfrm>
          <a:prstGeom prst="rect">
            <a:avLst/>
          </a:prstGeom>
          <a:noFill/>
        </p:spPr>
        <p:txBody>
          <a:bodyPr wrap="square" rtlCol="0">
            <a:spAutoFit/>
          </a:bodyPr>
          <a:lstStyle/>
          <a:p>
            <a:r>
              <a:rPr lang="en-US" dirty="0" smtClean="0"/>
              <a:t>Projected  GS signal pattern (RCMs)</a:t>
            </a:r>
            <a:endParaRPr lang="en-US" dirty="0"/>
          </a:p>
        </p:txBody>
      </p:sp>
      <p:sp>
        <p:nvSpPr>
          <p:cNvPr id="10" name="TextBox 9"/>
          <p:cNvSpPr txBox="1"/>
          <p:nvPr/>
        </p:nvSpPr>
        <p:spPr>
          <a:xfrm>
            <a:off x="5562724" y="2052429"/>
            <a:ext cx="4032448" cy="360612"/>
          </a:xfrm>
          <a:prstGeom prst="rect">
            <a:avLst/>
          </a:prstGeom>
          <a:noFill/>
        </p:spPr>
        <p:txBody>
          <a:bodyPr wrap="square" rtlCol="0">
            <a:spAutoFit/>
          </a:bodyPr>
          <a:lstStyle/>
          <a:p>
            <a:r>
              <a:rPr lang="en-US" dirty="0"/>
              <a:t>O</a:t>
            </a:r>
            <a:r>
              <a:rPr lang="en-US" dirty="0" smtClean="0"/>
              <a:t>bserved trend pattern (1972-2011)</a:t>
            </a:r>
            <a:endParaRPr lang="en-US" dirty="0"/>
          </a:p>
        </p:txBody>
      </p:sp>
    </p:spTree>
    <p:extLst>
      <p:ext uri="{BB962C8B-B14F-4D97-AF65-F5344CB8AC3E}">
        <p14:creationId xmlns:p14="http://schemas.microsoft.com/office/powerpoint/2010/main" val="322568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89" y="1245993"/>
            <a:ext cx="5584581" cy="4392488"/>
          </a:xfrm>
          <a:prstGeom prst="rect">
            <a:avLst/>
          </a:prstGeom>
        </p:spPr>
      </p:pic>
      <p:sp>
        <p:nvSpPr>
          <p:cNvPr id="2" name="Title 1"/>
          <p:cNvSpPr>
            <a:spLocks noGrp="1"/>
          </p:cNvSpPr>
          <p:nvPr>
            <p:ph type="title"/>
          </p:nvPr>
        </p:nvSpPr>
        <p:spPr/>
        <p:txBody>
          <a:bodyPr/>
          <a:lstStyle/>
          <a:p>
            <a:r>
              <a:rPr lang="de-DE" b="1" dirty="0" smtClean="0">
                <a:solidFill>
                  <a:srgbClr val="0070C0"/>
                </a:solidFill>
              </a:rPr>
              <a:t>Solar </a:t>
            </a:r>
            <a:r>
              <a:rPr lang="de-DE" b="1" dirty="0" err="1">
                <a:solidFill>
                  <a:srgbClr val="0070C0"/>
                </a:solidFill>
              </a:rPr>
              <a:t>s</a:t>
            </a:r>
            <a:r>
              <a:rPr lang="de-DE" b="1" dirty="0" err="1" smtClean="0">
                <a:solidFill>
                  <a:srgbClr val="0070C0"/>
                </a:solidFill>
              </a:rPr>
              <a:t>urface</a:t>
            </a:r>
            <a:r>
              <a:rPr lang="de-DE" b="1" dirty="0" smtClean="0">
                <a:solidFill>
                  <a:srgbClr val="0070C0"/>
                </a:solidFill>
              </a:rPr>
              <a:t> </a:t>
            </a:r>
            <a:r>
              <a:rPr lang="de-DE" b="1" dirty="0" err="1" smtClean="0">
                <a:solidFill>
                  <a:srgbClr val="0070C0"/>
                </a:solidFill>
              </a:rPr>
              <a:t>irradiance</a:t>
            </a:r>
            <a:r>
              <a:rPr lang="de-DE" b="1" dirty="0" smtClean="0">
                <a:solidFill>
                  <a:srgbClr val="0070C0"/>
                </a:solidFill>
              </a:rPr>
              <a:t> in </a:t>
            </a:r>
            <a:r>
              <a:rPr lang="de-DE" b="1" dirty="0" err="1" smtClean="0">
                <a:solidFill>
                  <a:srgbClr val="0070C0"/>
                </a:solidFill>
              </a:rPr>
              <a:t>the</a:t>
            </a:r>
            <a:r>
              <a:rPr lang="de-DE" b="1" dirty="0" smtClean="0">
                <a:solidFill>
                  <a:srgbClr val="0070C0"/>
                </a:solidFill>
              </a:rPr>
              <a:t> Baltic </a:t>
            </a:r>
            <a:r>
              <a:rPr lang="de-DE" b="1" dirty="0" err="1" smtClean="0">
                <a:solidFill>
                  <a:srgbClr val="0070C0"/>
                </a:solidFill>
              </a:rPr>
              <a:t>Sea</a:t>
            </a:r>
            <a:r>
              <a:rPr lang="de-DE" b="1" dirty="0" smtClean="0">
                <a:solidFill>
                  <a:srgbClr val="0070C0"/>
                </a:solidFill>
              </a:rPr>
              <a:t> R.</a:t>
            </a:r>
            <a:endParaRPr lang="en-US" b="1" dirty="0">
              <a:solidFill>
                <a:srgbClr val="0070C0"/>
              </a:solidFill>
            </a:endParaRPr>
          </a:p>
        </p:txBody>
      </p:sp>
      <p:sp>
        <p:nvSpPr>
          <p:cNvPr id="5" name="Slide Number Placeholder 4"/>
          <p:cNvSpPr>
            <a:spLocks noGrp="1"/>
          </p:cNvSpPr>
          <p:nvPr>
            <p:ph type="sldNum" sz="quarter" idx="10"/>
          </p:nvPr>
        </p:nvSpPr>
        <p:spPr/>
        <p:txBody>
          <a:bodyPr/>
          <a:lstStyle/>
          <a:p>
            <a:fld id="{9EBC85B2-DA3B-4CC8-8EED-F45AF51AC114}" type="slidenum">
              <a:rPr lang="de-DE" smtClean="0"/>
              <a:pPr/>
              <a:t>22</a:t>
            </a:fld>
            <a:endParaRPr lang="de-DE" dirty="0"/>
          </a:p>
        </p:txBody>
      </p:sp>
      <p:sp>
        <p:nvSpPr>
          <p:cNvPr id="6" name="Text Box 11"/>
          <p:cNvSpPr txBox="1">
            <a:spLocks noChangeArrowheads="1"/>
          </p:cNvSpPr>
          <p:nvPr/>
        </p:nvSpPr>
        <p:spPr bwMode="auto">
          <a:xfrm>
            <a:off x="738188" y="6373274"/>
            <a:ext cx="9073008"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a:buFont typeface="Wingdings" panose="05000000000000000000" pitchFamily="2" charset="2"/>
              <a:buChar char="Ø"/>
            </a:pPr>
            <a:r>
              <a:rPr lang="en-US" altLang="en-US" b="1" dirty="0" smtClean="0">
                <a:solidFill>
                  <a:srgbClr val="002060"/>
                </a:solidFill>
                <a:effectLst/>
                <a:latin typeface="+mj-lt"/>
              </a:rPr>
              <a:t>A possible candidate </a:t>
            </a:r>
            <a:r>
              <a:rPr lang="en-US" altLang="en-US" b="1" dirty="0">
                <a:solidFill>
                  <a:srgbClr val="002060"/>
                </a:solidFill>
                <a:effectLst/>
                <a:latin typeface="+mj-lt"/>
              </a:rPr>
              <a:t>to explain the observed </a:t>
            </a:r>
            <a:r>
              <a:rPr lang="en-US" altLang="en-US" b="1" dirty="0" smtClean="0">
                <a:solidFill>
                  <a:srgbClr val="002060"/>
                </a:solidFill>
                <a:effectLst/>
                <a:latin typeface="+mj-lt"/>
              </a:rPr>
              <a:t>deviations of the trends in summer and autumn, which are not captured by 10 RCMs, could be the effect of changing regional aerosol em</a:t>
            </a:r>
            <a:r>
              <a:rPr lang="en-US" altLang="en-US" b="1" dirty="0" smtClean="0">
                <a:solidFill>
                  <a:srgbClr val="002060"/>
                </a:solidFill>
                <a:latin typeface="+mj-lt"/>
              </a:rPr>
              <a:t>issions</a:t>
            </a:r>
            <a:endParaRPr lang="en-US" altLang="en-US" b="1" dirty="0">
              <a:solidFill>
                <a:srgbClr val="002060"/>
              </a:solidFill>
              <a:effectLst/>
              <a:latin typeface="+mj-lt"/>
            </a:endParaRPr>
          </a:p>
        </p:txBody>
      </p:sp>
      <p:sp>
        <p:nvSpPr>
          <p:cNvPr id="9" name="TextBox 8"/>
          <p:cNvSpPr txBox="1"/>
          <p:nvPr/>
        </p:nvSpPr>
        <p:spPr>
          <a:xfrm>
            <a:off x="1266452" y="1188343"/>
            <a:ext cx="3837910" cy="387798"/>
          </a:xfrm>
          <a:prstGeom prst="rect">
            <a:avLst/>
          </a:prstGeom>
          <a:noFill/>
        </p:spPr>
        <p:txBody>
          <a:bodyPr wrap="none" rtlCol="0">
            <a:spAutoFit/>
          </a:bodyPr>
          <a:lstStyle/>
          <a:p>
            <a:r>
              <a:rPr lang="de-DE" b="1" dirty="0" err="1" smtClean="0">
                <a:latin typeface="+mn-lt"/>
                <a:cs typeface="Times New Roman" pitchFamily="18" charset="0"/>
              </a:rPr>
              <a:t>Observed</a:t>
            </a:r>
            <a:r>
              <a:rPr lang="de-DE" b="1" dirty="0" smtClean="0">
                <a:latin typeface="+mn-lt"/>
                <a:cs typeface="Times New Roman" pitchFamily="18" charset="0"/>
              </a:rPr>
              <a:t> 1984-2005 (</a:t>
            </a:r>
            <a:r>
              <a:rPr lang="de-DE" b="1" dirty="0" smtClean="0"/>
              <a:t>MFG </a:t>
            </a:r>
            <a:r>
              <a:rPr lang="de-DE" b="1" dirty="0" err="1" smtClean="0"/>
              <a:t>Satellites</a:t>
            </a:r>
            <a:r>
              <a:rPr lang="de-DE" dirty="0" smtClean="0">
                <a:solidFill>
                  <a:srgbClr val="002060"/>
                </a:solidFill>
              </a:rPr>
              <a:t>) </a:t>
            </a:r>
            <a:endParaRPr lang="en-US" b="1" dirty="0">
              <a:latin typeface="+mn-lt"/>
              <a:cs typeface="Times New Roman" pitchFamily="18"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13" y="1260004"/>
            <a:ext cx="244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66452" y="1542020"/>
            <a:ext cx="3650358" cy="387798"/>
          </a:xfrm>
          <a:prstGeom prst="rect">
            <a:avLst/>
          </a:prstGeom>
          <a:noFill/>
        </p:spPr>
        <p:txBody>
          <a:bodyPr wrap="none" rtlCol="0">
            <a:spAutoFit/>
          </a:bodyPr>
          <a:lstStyle/>
          <a:p>
            <a:pPr algn="l"/>
            <a:r>
              <a:rPr lang="de-DE" b="1" dirty="0" err="1" smtClean="0">
                <a:latin typeface="+mn-lt"/>
                <a:cs typeface="Times New Roman" pitchFamily="18" charset="0"/>
              </a:rPr>
              <a:t>Projected</a:t>
            </a:r>
            <a:r>
              <a:rPr lang="de-DE" b="1" dirty="0" smtClean="0">
                <a:latin typeface="+mn-lt"/>
                <a:cs typeface="Times New Roman" pitchFamily="18" charset="0"/>
              </a:rPr>
              <a:t> GS </a:t>
            </a:r>
            <a:r>
              <a:rPr lang="de-DE" b="1" dirty="0" err="1" smtClean="0">
                <a:latin typeface="+mn-lt"/>
                <a:cs typeface="Times New Roman" pitchFamily="18" charset="0"/>
              </a:rPr>
              <a:t>signal</a:t>
            </a:r>
            <a:r>
              <a:rPr lang="de-DE" b="1" dirty="0" smtClean="0">
                <a:latin typeface="+mn-lt"/>
                <a:cs typeface="Times New Roman" pitchFamily="18" charset="0"/>
              </a:rPr>
              <a:t>  (ENSEMBLES)</a:t>
            </a:r>
            <a:endParaRPr lang="en-US" b="1" dirty="0">
              <a:latin typeface="+mn-lt"/>
              <a:cs typeface="Times New Roman" pitchFamily="18" charset="0"/>
            </a:endParaRPr>
          </a:p>
        </p:txBody>
      </p:sp>
      <p:sp>
        <p:nvSpPr>
          <p:cNvPr id="12" name="Rectangle 11"/>
          <p:cNvSpPr/>
          <p:nvPr/>
        </p:nvSpPr>
        <p:spPr bwMode="auto">
          <a:xfrm>
            <a:off x="1026220" y="1614857"/>
            <a:ext cx="216024" cy="228600"/>
          </a:xfrm>
          <a:prstGeom prst="rect">
            <a:avLst/>
          </a:prstGeom>
          <a:solidFill>
            <a:srgbClr val="92D050"/>
          </a:solidFill>
          <a:ln w="317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1042988" rtl="0" eaLnBrk="1" fontAlgn="base" latinLnBrk="0" hangingPunct="1">
              <a:lnSpc>
                <a:spcPct val="120000"/>
              </a:lnSpc>
              <a:spcBef>
                <a:spcPct val="0"/>
              </a:spcBef>
              <a:spcAft>
                <a:spcPct val="0"/>
              </a:spcAft>
              <a:buClrTx/>
              <a:buSzTx/>
              <a:buFont typeface="Wingdings 3" pitchFamily="18" charset="2"/>
              <a:buNone/>
              <a:tabLst/>
            </a:pPr>
            <a:endParaRPr kumimoji="0" lang="en-US" sz="1000" b="0" i="0" u="none" strike="noStrike" cap="none" normalizeH="0" baseline="0" dirty="0" smtClean="0">
              <a:ln>
                <a:noFill/>
              </a:ln>
              <a:solidFill>
                <a:srgbClr val="FF0000"/>
              </a:solidFill>
              <a:effectLst/>
              <a:latin typeface="Arial" charset="0"/>
              <a:cs typeface="Arial" charset="0"/>
            </a:endParaRPr>
          </a:p>
        </p:txBody>
      </p:sp>
      <p:pic>
        <p:nvPicPr>
          <p:cNvPr id="13" name="Picture 1"/>
          <p:cNvPicPr>
            <a:picLocks noGrp="1"/>
          </p:cNvPicPr>
          <p:nvPr>
            <p:ph idx="1"/>
          </p:nvPr>
        </p:nvPicPr>
        <p:blipFill>
          <a:blip r:embed="rId4" cstate="print"/>
          <a:srcRect/>
          <a:stretch>
            <a:fillRect/>
          </a:stretch>
        </p:blipFill>
        <p:spPr bwMode="auto">
          <a:xfrm>
            <a:off x="5842470" y="1245993"/>
            <a:ext cx="4536504" cy="3600400"/>
          </a:xfrm>
          <a:prstGeom prst="rect">
            <a:avLst/>
          </a:prstGeom>
          <a:noFill/>
          <a:ln w="9525">
            <a:noFill/>
            <a:miter lim="800000"/>
            <a:headEnd/>
            <a:tailEnd/>
          </a:ln>
        </p:spPr>
      </p:pic>
      <p:sp>
        <p:nvSpPr>
          <p:cNvPr id="14" name="Textfeld 13"/>
          <p:cNvSpPr txBox="1"/>
          <p:nvPr/>
        </p:nvSpPr>
        <p:spPr>
          <a:xfrm>
            <a:off x="6138788" y="4716735"/>
            <a:ext cx="4320480" cy="1247008"/>
          </a:xfrm>
          <a:prstGeom prst="rect">
            <a:avLst/>
          </a:prstGeom>
          <a:noFill/>
        </p:spPr>
        <p:txBody>
          <a:bodyPr wrap="square" rtlCol="0">
            <a:spAutoFit/>
          </a:bodyPr>
          <a:lstStyle/>
          <a:p>
            <a:r>
              <a:rPr lang="en-US" dirty="0" smtClean="0"/>
              <a:t>1880-2004 </a:t>
            </a:r>
            <a:r>
              <a:rPr lang="en-US" dirty="0"/>
              <a:t>development of </a:t>
            </a:r>
            <a:r>
              <a:rPr lang="en-US" dirty="0" err="1"/>
              <a:t>sulphur</a:t>
            </a:r>
            <a:r>
              <a:rPr lang="en-US" dirty="0"/>
              <a:t> dioxide emissions in Europe (Unit: </a:t>
            </a:r>
            <a:r>
              <a:rPr lang="en-US" dirty="0" err="1"/>
              <a:t>Tg</a:t>
            </a:r>
            <a:r>
              <a:rPr lang="en-US" dirty="0"/>
              <a:t> SO2). </a:t>
            </a:r>
            <a:r>
              <a:rPr lang="en-US" dirty="0" smtClean="0"/>
              <a:t>(after </a:t>
            </a:r>
            <a:r>
              <a:rPr lang="en-US" dirty="0" err="1" smtClean="0"/>
              <a:t>Vestreng</a:t>
            </a:r>
            <a:r>
              <a:rPr lang="en-US" dirty="0" smtClean="0"/>
              <a:t> </a:t>
            </a:r>
            <a:r>
              <a:rPr lang="en-US" dirty="0"/>
              <a:t>et al., </a:t>
            </a:r>
            <a:r>
              <a:rPr lang="en-US" dirty="0" smtClean="0"/>
              <a:t>2007</a:t>
            </a:r>
            <a:r>
              <a:rPr lang="en-US" dirty="0"/>
              <a:t> </a:t>
            </a:r>
            <a:r>
              <a:rPr lang="en-US" dirty="0" smtClean="0"/>
              <a:t>in </a:t>
            </a:r>
            <a:r>
              <a:rPr lang="en-US" dirty="0"/>
              <a:t> </a:t>
            </a:r>
            <a:r>
              <a:rPr lang="en-US" dirty="0" smtClean="0"/>
              <a:t>BACC-2 report, Sec 6.3 by HC Hansson</a:t>
            </a:r>
            <a:endParaRPr lang="en-US" dirty="0"/>
          </a:p>
        </p:txBody>
      </p:sp>
    </p:spTree>
    <p:extLst>
      <p:ext uri="{BB962C8B-B14F-4D97-AF65-F5344CB8AC3E}">
        <p14:creationId xmlns:p14="http://schemas.microsoft.com/office/powerpoint/2010/main" val="234415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Other cases</a:t>
            </a:r>
            <a:endParaRPr lang="en-US" dirty="0"/>
          </a:p>
        </p:txBody>
      </p:sp>
      <p:sp>
        <p:nvSpPr>
          <p:cNvPr id="3" name="Inhaltsplatzhalter 2"/>
          <p:cNvSpPr>
            <a:spLocks noGrp="1"/>
          </p:cNvSpPr>
          <p:nvPr>
            <p:ph idx="1"/>
          </p:nvPr>
        </p:nvSpPr>
        <p:spPr/>
        <p:txBody>
          <a:bodyPr/>
          <a:lstStyle/>
          <a:p>
            <a:pPr marL="285750" indent="-285750">
              <a:buFontTx/>
              <a:buChar char="-"/>
            </a:pPr>
            <a:r>
              <a:rPr lang="en-US" sz="2000" dirty="0" smtClean="0"/>
              <a:t>Stratosphere cooling</a:t>
            </a:r>
          </a:p>
          <a:p>
            <a:pPr marL="285750" indent="-285750">
              <a:buFontTx/>
              <a:buChar char="-"/>
            </a:pPr>
            <a:r>
              <a:rPr lang="en-US" sz="2000" dirty="0" smtClean="0"/>
              <a:t>Arctic sea ice</a:t>
            </a:r>
          </a:p>
          <a:p>
            <a:pPr marL="285750" indent="-285750">
              <a:buFontTx/>
              <a:buChar char="-"/>
            </a:pPr>
            <a:r>
              <a:rPr lang="en-US" sz="2000" dirty="0" smtClean="0"/>
              <a:t>Damages caused by land-falling US Hurricanes</a:t>
            </a:r>
          </a:p>
          <a:p>
            <a:pPr marL="285750" indent="-285750">
              <a:buFontTx/>
              <a:buChar char="-"/>
            </a:pPr>
            <a:r>
              <a:rPr lang="en-US" sz="2000" dirty="0" smtClean="0"/>
              <a:t>Storm surge heights in Hamburg</a:t>
            </a:r>
            <a:endParaRPr lang="en-US" sz="2000" dirty="0"/>
          </a:p>
        </p:txBody>
      </p:sp>
      <p:sp>
        <p:nvSpPr>
          <p:cNvPr id="4" name="Foliennummernplatzhalter 3"/>
          <p:cNvSpPr>
            <a:spLocks noGrp="1"/>
          </p:cNvSpPr>
          <p:nvPr>
            <p:ph type="sldNum" sz="quarter" idx="10"/>
          </p:nvPr>
        </p:nvSpPr>
        <p:spPr/>
        <p:txBody>
          <a:bodyPr/>
          <a:lstStyle/>
          <a:p>
            <a:fld id="{71BFB792-78C0-495D-8CBF-4493D155F4B0}" type="slidenum">
              <a:rPr lang="de-DE" smtClean="0"/>
              <a:pPr/>
              <a:t>23</a:t>
            </a:fld>
            <a:endParaRPr lang="de-DE"/>
          </a:p>
        </p:txBody>
      </p:sp>
    </p:spTree>
    <p:extLst>
      <p:ext uri="{BB962C8B-B14F-4D97-AF65-F5344CB8AC3E}">
        <p14:creationId xmlns:p14="http://schemas.microsoft.com/office/powerpoint/2010/main" val="337789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26" y="1370012"/>
            <a:ext cx="8763964" cy="487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242244" y="333552"/>
            <a:ext cx="6048672" cy="494751"/>
          </a:xfrm>
          <a:prstGeom prst="rect">
            <a:avLst/>
          </a:prstGeom>
          <a:noFill/>
        </p:spPr>
        <p:txBody>
          <a:bodyPr wrap="square" rtlCol="0">
            <a:spAutoFit/>
          </a:bodyPr>
          <a:lstStyle/>
          <a:p>
            <a:pPr algn="l"/>
            <a:r>
              <a:rPr lang="en-US" sz="2400" b="1" dirty="0" smtClean="0"/>
              <a:t>Other cases that need attention</a:t>
            </a:r>
            <a:endParaRPr lang="en-US" sz="2400" b="1" dirty="0"/>
          </a:p>
        </p:txBody>
      </p:sp>
      <p:sp>
        <p:nvSpPr>
          <p:cNvPr id="3" name="Textfeld 2"/>
          <p:cNvSpPr txBox="1"/>
          <p:nvPr/>
        </p:nvSpPr>
        <p:spPr>
          <a:xfrm>
            <a:off x="1242244" y="6444927"/>
            <a:ext cx="8558446" cy="424732"/>
          </a:xfrm>
          <a:prstGeom prst="rect">
            <a:avLst/>
          </a:prstGeom>
          <a:noFill/>
        </p:spPr>
        <p:txBody>
          <a:bodyPr wrap="square" rtlCol="0">
            <a:spAutoFit/>
          </a:bodyPr>
          <a:lstStyle/>
          <a:p>
            <a:r>
              <a:rPr lang="en-US" sz="1800" dirty="0" smtClean="0"/>
              <a:t>Lack of recent cooling of lower stratosphere</a:t>
            </a:r>
            <a:endParaRPr lang="en-US" sz="1800" dirty="0"/>
          </a:p>
        </p:txBody>
      </p:sp>
    </p:spTree>
    <p:extLst>
      <p:ext uri="{BB962C8B-B14F-4D97-AF65-F5344CB8AC3E}">
        <p14:creationId xmlns:p14="http://schemas.microsoft.com/office/powerpoint/2010/main" val="17446566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extLst>
              <p:ext uri="{D42A27DB-BD31-4B8C-83A1-F6EECF244321}">
                <p14:modId xmlns:p14="http://schemas.microsoft.com/office/powerpoint/2010/main" val="2949778294"/>
              </p:ext>
            </p:extLst>
          </p:nvPr>
        </p:nvGraphicFramePr>
        <p:xfrm>
          <a:off x="0" y="3780632"/>
          <a:ext cx="5703147" cy="3666863"/>
        </p:xfrm>
        <a:graphic>
          <a:graphicData uri="http://schemas.openxmlformats.org/presentationml/2006/ole">
            <mc:AlternateContent xmlns:mc="http://schemas.openxmlformats.org/markup-compatibility/2006">
              <mc:Choice xmlns:v="urn:schemas-microsoft-com:vml" Requires="v">
                <p:oleObj spid="_x0000_s37985" name="Image" r:id="rId4" imgW="8939683" imgH="6095238" progId="Photoshop.Image.9">
                  <p:embed/>
                </p:oleObj>
              </mc:Choice>
              <mc:Fallback>
                <p:oleObj name="Image" r:id="rId4" imgW="8939683" imgH="6095238" progId="Photoshop.Image.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0632"/>
                        <a:ext cx="5703147" cy="36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04"/>
            <a:ext cx="5792258" cy="374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5819931" y="4176433"/>
            <a:ext cx="4698628" cy="14349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06" tIns="52153" rIns="104306" bIns="52153">
            <a:spAutoFit/>
          </a:bodyPr>
          <a:lstStyle/>
          <a:p>
            <a:pPr algn="l">
              <a:spcBef>
                <a:spcPct val="50000"/>
              </a:spcBef>
            </a:pPr>
            <a:r>
              <a:rPr lang="en-GB" altLang="en-US" sz="1800" dirty="0" smtClean="0">
                <a:latin typeface="+mj-lt"/>
              </a:rPr>
              <a:t>Estimation of damage if presence of people and values along the coast would have been constant – the change is attributable to socio-economic development</a:t>
            </a:r>
          </a:p>
        </p:txBody>
      </p:sp>
      <p:sp>
        <p:nvSpPr>
          <p:cNvPr id="45061" name="Text Box 5"/>
          <p:cNvSpPr txBox="1">
            <a:spLocks noChangeArrowheads="1"/>
          </p:cNvSpPr>
          <p:nvPr/>
        </p:nvSpPr>
        <p:spPr bwMode="auto">
          <a:xfrm>
            <a:off x="5703147" y="87515"/>
            <a:ext cx="4990253" cy="1555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p>
            <a:pPr algn="r">
              <a:spcBef>
                <a:spcPct val="50000"/>
              </a:spcBef>
            </a:pPr>
            <a:r>
              <a:rPr lang="en-GB" altLang="en-US" sz="2700" b="1" dirty="0" smtClean="0">
                <a:latin typeface="+mj-lt"/>
              </a:rPr>
              <a:t>Is the massive </a:t>
            </a:r>
            <a:r>
              <a:rPr lang="en-GB" altLang="en-US" sz="2700" b="1" dirty="0">
                <a:latin typeface="+mj-lt"/>
              </a:rPr>
              <a:t>increase in damages </a:t>
            </a:r>
            <a:r>
              <a:rPr lang="en-GB" altLang="en-US" sz="2700" b="1" dirty="0" smtClean="0">
                <a:latin typeface="+mj-lt"/>
              </a:rPr>
              <a:t>attributable </a:t>
            </a:r>
            <a:r>
              <a:rPr lang="en-GB" altLang="en-US" sz="2700" b="1" dirty="0">
                <a:latin typeface="+mj-lt"/>
              </a:rPr>
              <a:t>to extreme weather </a:t>
            </a:r>
            <a:r>
              <a:rPr lang="en-GB" altLang="en-US" sz="2700" b="1" dirty="0" smtClean="0">
                <a:latin typeface="+mj-lt"/>
              </a:rPr>
              <a:t>conditions?</a:t>
            </a:r>
            <a:endParaRPr lang="en-GB" altLang="en-US" sz="2700" b="1" dirty="0">
              <a:latin typeface="+mj-lt"/>
            </a:endParaRPr>
          </a:p>
        </p:txBody>
      </p:sp>
      <p:sp>
        <p:nvSpPr>
          <p:cNvPr id="45062" name="Text Box 6"/>
          <p:cNvSpPr txBox="1">
            <a:spLocks noChangeArrowheads="1"/>
          </p:cNvSpPr>
          <p:nvPr/>
        </p:nvSpPr>
        <p:spPr bwMode="auto">
          <a:xfrm>
            <a:off x="534670" y="1008169"/>
            <a:ext cx="4455583" cy="11025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p>
            <a:pPr>
              <a:spcBef>
                <a:spcPct val="50000"/>
              </a:spcBef>
            </a:pPr>
            <a:r>
              <a:rPr lang="en-GB" altLang="en-US" sz="2700" b="1">
                <a:solidFill>
                  <a:schemeClr val="accent2"/>
                </a:solidFill>
                <a:latin typeface="+mj-lt"/>
              </a:rPr>
              <a:t>Losses from Atlantic Hurricanes</a:t>
            </a:r>
          </a:p>
        </p:txBody>
      </p:sp>
      <p:sp>
        <p:nvSpPr>
          <p:cNvPr id="2" name="Textfeld 1"/>
          <p:cNvSpPr txBox="1"/>
          <p:nvPr/>
        </p:nvSpPr>
        <p:spPr>
          <a:xfrm>
            <a:off x="5703147" y="6660951"/>
            <a:ext cx="4756121" cy="757130"/>
          </a:xfrm>
          <a:prstGeom prst="rect">
            <a:avLst/>
          </a:prstGeom>
          <a:noFill/>
        </p:spPr>
        <p:txBody>
          <a:bodyPr wrap="square" rtlCol="0">
            <a:spAutoFit/>
          </a:bodyPr>
          <a:lstStyle/>
          <a:p>
            <a:pPr algn="l"/>
            <a:r>
              <a:rPr lang="en-GB" altLang="en-US" sz="1200" dirty="0"/>
              <a:t>Pielke, Jr., R.A., </a:t>
            </a:r>
            <a:r>
              <a:rPr lang="en-GB" altLang="en-US" sz="1200" dirty="0" err="1"/>
              <a:t>Gratz</a:t>
            </a:r>
            <a:r>
              <a:rPr lang="en-GB" altLang="en-US" sz="1200" dirty="0"/>
              <a:t>, J., </a:t>
            </a:r>
            <a:r>
              <a:rPr lang="en-GB" altLang="en-US" sz="1200" dirty="0" err="1"/>
              <a:t>Landsea</a:t>
            </a:r>
            <a:r>
              <a:rPr lang="en-GB" altLang="en-US" sz="1200" dirty="0"/>
              <a:t>, C.W., Collins, D., Saunders, M., and </a:t>
            </a:r>
            <a:r>
              <a:rPr lang="en-GB" altLang="en-US" sz="1200" dirty="0" err="1"/>
              <a:t>Musulin</a:t>
            </a:r>
            <a:r>
              <a:rPr lang="en-GB" altLang="en-US" sz="1200" dirty="0"/>
              <a:t>, R., 2008. Normalized Hurricane Damages in the United States: 1900-2005. Natural Hazards Review</a:t>
            </a:r>
            <a:endParaRPr lang="en-US" sz="1200" dirty="0"/>
          </a:p>
        </p:txBody>
      </p:sp>
    </p:spTree>
    <p:extLst>
      <p:ext uri="{BB962C8B-B14F-4D97-AF65-F5344CB8AC3E}">
        <p14:creationId xmlns:p14="http://schemas.microsoft.com/office/powerpoint/2010/main" val="3913726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5060"/>
                                        </p:tgtEl>
                                        <p:attrNameLst>
                                          <p:attrName>style.visibility</p:attrName>
                                        </p:attrNameLst>
                                      </p:cBhvr>
                                      <p:to>
                                        <p:strVal val="visible"/>
                                      </p:to>
                                    </p:set>
                                    <p:anim calcmode="lin" valueType="num">
                                      <p:cBhvr additive="base">
                                        <p:cTn id="12" dur="500" fill="hold"/>
                                        <p:tgtEl>
                                          <p:spTgt spid="45060"/>
                                        </p:tgtEl>
                                        <p:attrNameLst>
                                          <p:attrName>ppt_x</p:attrName>
                                        </p:attrNameLst>
                                      </p:cBhvr>
                                      <p:tavLst>
                                        <p:tav tm="0">
                                          <p:val>
                                            <p:strVal val="#ppt_x"/>
                                          </p:val>
                                        </p:tav>
                                        <p:tav tm="100000">
                                          <p:val>
                                            <p:strVal val="#ppt_x"/>
                                          </p:val>
                                        </p:tav>
                                      </p:tavLst>
                                    </p:anim>
                                    <p:anim calcmode="lin" valueType="num">
                                      <p:cBhvr additive="base">
                                        <p:cTn id="13"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sturmfl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7" y="544531"/>
            <a:ext cx="10603284" cy="676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cuxhaven-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3915"/>
            <a:ext cx="7044956" cy="41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522164" y="1332359"/>
            <a:ext cx="6362259" cy="451577"/>
          </a:xfrm>
          <a:prstGeom prst="rect">
            <a:avLst/>
          </a:prstGeom>
          <a:noFill/>
          <a:ln>
            <a:noFill/>
          </a:ln>
          <a:extLst/>
        </p:spPr>
        <p:txBody>
          <a:bodyPr wrap="square" lIns="104310" tIns="52155" rIns="104310" bIns="52155">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lnSpc>
                <a:spcPts val="2738"/>
              </a:lnSpc>
              <a:spcBef>
                <a:spcPct val="50000"/>
              </a:spcBef>
            </a:pPr>
            <a:r>
              <a:rPr lang="en-US" altLang="en-US" sz="1600" dirty="0">
                <a:solidFill>
                  <a:schemeClr val="tx1"/>
                </a:solidFill>
                <a:latin typeface="Arial" pitchFamily="34" charset="0"/>
                <a:cs typeface="Arial" pitchFamily="34" charset="0"/>
              </a:rPr>
              <a:t>Difference in storm surge height between Cuxhaven and Hamburg</a:t>
            </a:r>
          </a:p>
        </p:txBody>
      </p:sp>
      <p:sp>
        <p:nvSpPr>
          <p:cNvPr id="8197" name="Line 5"/>
          <p:cNvSpPr>
            <a:spLocks noChangeShapeType="1"/>
          </p:cNvSpPr>
          <p:nvPr/>
        </p:nvSpPr>
        <p:spPr bwMode="auto">
          <a:xfrm flipV="1">
            <a:off x="5197891" y="3024997"/>
            <a:ext cx="1634294"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lIns="104310" tIns="52155" rIns="104310" bIns="52155"/>
          <a:lstStyle/>
          <a:p>
            <a:endParaRPr lang="en-US"/>
          </a:p>
        </p:txBody>
      </p:sp>
      <p:sp>
        <p:nvSpPr>
          <p:cNvPr id="8198" name="Line 6"/>
          <p:cNvSpPr>
            <a:spLocks noChangeShapeType="1"/>
          </p:cNvSpPr>
          <p:nvPr/>
        </p:nvSpPr>
        <p:spPr bwMode="auto">
          <a:xfrm>
            <a:off x="950293" y="4130143"/>
            <a:ext cx="317852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lIns="104310" tIns="52155" rIns="104310" bIns="52155"/>
          <a:lstStyle/>
          <a:p>
            <a:endParaRPr lang="en-US"/>
          </a:p>
        </p:txBody>
      </p:sp>
      <p:sp>
        <p:nvSpPr>
          <p:cNvPr id="8199" name="Line 7"/>
          <p:cNvSpPr>
            <a:spLocks noChangeShapeType="1"/>
          </p:cNvSpPr>
          <p:nvPr/>
        </p:nvSpPr>
        <p:spPr bwMode="auto">
          <a:xfrm flipV="1">
            <a:off x="4158835" y="3150527"/>
            <a:ext cx="890246" cy="854088"/>
          </a:xfrm>
          <a:prstGeom prst="line">
            <a:avLst/>
          </a:prstGeom>
          <a:noFill/>
          <a:ln w="38100">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lIns="104310" tIns="52155" rIns="104310" bIns="52155"/>
          <a:lstStyle/>
          <a:p>
            <a:endParaRPr lang="en-US"/>
          </a:p>
        </p:txBody>
      </p:sp>
      <p:sp>
        <p:nvSpPr>
          <p:cNvPr id="8200" name="Text Box 8"/>
          <p:cNvSpPr txBox="1">
            <a:spLocks noChangeArrowheads="1"/>
          </p:cNvSpPr>
          <p:nvPr/>
        </p:nvSpPr>
        <p:spPr bwMode="auto">
          <a:xfrm>
            <a:off x="450156" y="5194677"/>
            <a:ext cx="3960611" cy="176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10" tIns="52155" rIns="104310" bIns="52155">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spcBef>
                <a:spcPct val="50000"/>
              </a:spcBef>
            </a:pPr>
            <a:r>
              <a:rPr lang="en-US" altLang="en-US" sz="1800" dirty="0" smtClean="0">
                <a:solidFill>
                  <a:schemeClr val="tx1"/>
                </a:solidFill>
                <a:latin typeface="Arial" pitchFamily="34" charset="0"/>
                <a:cs typeface="Arial" pitchFamily="34" charset="0"/>
              </a:rPr>
              <a:t>Local surge height </a:t>
            </a:r>
            <a:r>
              <a:rPr lang="en-US" altLang="en-US" sz="1800" dirty="0">
                <a:solidFill>
                  <a:schemeClr val="tx1"/>
                </a:solidFill>
                <a:latin typeface="Arial" pitchFamily="34" charset="0"/>
                <a:cs typeface="Arial" pitchFamily="34" charset="0"/>
              </a:rPr>
              <a:t>massively increased since 1962 </a:t>
            </a:r>
            <a:r>
              <a:rPr lang="en-US" altLang="en-US" sz="1800" dirty="0" smtClean="0">
                <a:solidFill>
                  <a:schemeClr val="tx1"/>
                </a:solidFill>
                <a:latin typeface="Arial" pitchFamily="34" charset="0"/>
                <a:cs typeface="Arial" pitchFamily="34" charset="0"/>
              </a:rPr>
              <a:t>– attributable to the deepening of </a:t>
            </a:r>
            <a:r>
              <a:rPr lang="en-US" altLang="en-US" sz="1800" dirty="0">
                <a:solidFill>
                  <a:schemeClr val="tx1"/>
                </a:solidFill>
                <a:latin typeface="Arial" pitchFamily="34" charset="0"/>
                <a:cs typeface="Arial" pitchFamily="34" charset="0"/>
              </a:rPr>
              <a:t>the shipping channel </a:t>
            </a:r>
            <a:r>
              <a:rPr lang="en-US" altLang="en-US" sz="1800" dirty="0" smtClean="0">
                <a:solidFill>
                  <a:schemeClr val="tx1"/>
                </a:solidFill>
                <a:latin typeface="Arial" pitchFamily="34" charset="0"/>
                <a:cs typeface="Arial" pitchFamily="34" charset="0"/>
              </a:rPr>
              <a:t>and the reducing of retention </a:t>
            </a:r>
            <a:r>
              <a:rPr lang="en-US" altLang="en-US" sz="1800" dirty="0">
                <a:solidFill>
                  <a:schemeClr val="tx1"/>
                </a:solidFill>
                <a:latin typeface="Arial" pitchFamily="34" charset="0"/>
                <a:cs typeface="Arial" pitchFamily="34" charset="0"/>
              </a:rPr>
              <a:t>areas </a:t>
            </a:r>
            <a:r>
              <a:rPr lang="en-US" altLang="en-US" sz="1800" dirty="0" smtClean="0">
                <a:solidFill>
                  <a:schemeClr val="tx1"/>
                </a:solidFill>
                <a:latin typeface="Arial" pitchFamily="34" charset="0"/>
                <a:cs typeface="Arial" pitchFamily="34" charset="0"/>
              </a:rPr>
              <a:t>since 1962.</a:t>
            </a:r>
            <a:endParaRPr lang="en-US" altLang="en-US" sz="1800" dirty="0">
              <a:solidFill>
                <a:schemeClr val="tx1"/>
              </a:solidFill>
              <a:latin typeface="Arial" pitchFamily="34" charset="0"/>
              <a:cs typeface="Arial" pitchFamily="34" charset="0"/>
            </a:endParaRPr>
          </a:p>
        </p:txBody>
      </p:sp>
      <p:sp>
        <p:nvSpPr>
          <p:cNvPr id="33801" name="Rectangle 9"/>
          <p:cNvSpPr>
            <a:spLocks noGrp="1" noChangeArrowheads="1"/>
          </p:cNvSpPr>
          <p:nvPr>
            <p:ph type="title" sz="quarter"/>
          </p:nvPr>
        </p:nvSpPr>
        <p:spPr>
          <a:xfrm>
            <a:off x="1203530" y="324247"/>
            <a:ext cx="9623016" cy="600601"/>
          </a:xfrm>
        </p:spPr>
        <p:txBody>
          <a:bodyPr lIns="104310" tIns="52155" rIns="104310" bIns="52155" anchor="t"/>
          <a:lstStyle/>
          <a:p>
            <a:pPr eaLnBrk="1" hangingPunct="1"/>
            <a:r>
              <a:rPr lang="en-US" altLang="en-US" dirty="0">
                <a:solidFill>
                  <a:srgbClr val="00A2E0"/>
                </a:solidFill>
                <a:latin typeface="Arial" pitchFamily="34" charset="0"/>
                <a:cs typeface="Arial" pitchFamily="34" charset="0"/>
              </a:rPr>
              <a:t>Storm surges in </a:t>
            </a:r>
            <a:r>
              <a:rPr lang="en-US" altLang="en-US" dirty="0" smtClean="0">
                <a:solidFill>
                  <a:srgbClr val="00A2E0"/>
                </a:solidFill>
                <a:latin typeface="Arial" pitchFamily="34" charset="0"/>
                <a:cs typeface="Arial" pitchFamily="34" charset="0"/>
              </a:rPr>
              <a:t>Hamburg</a:t>
            </a:r>
            <a:endParaRPr lang="en-US" altLang="en-US" dirty="0">
              <a:solidFill>
                <a:srgbClr val="00A2E0"/>
              </a:solidFill>
              <a:latin typeface="Arial" pitchFamily="34" charset="0"/>
              <a:cs typeface="Arial" pitchFamily="34" charset="0"/>
            </a:endParaRPr>
          </a:p>
        </p:txBody>
      </p:sp>
    </p:spTree>
    <p:extLst>
      <p:ext uri="{BB962C8B-B14F-4D97-AF65-F5344CB8AC3E}">
        <p14:creationId xmlns:p14="http://schemas.microsoft.com/office/powerpoint/2010/main" val="292787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0 0 L 0.25 0.25 E" pathEditMode="relative" ptsTypes="">
                                      <p:cBhvr>
                                        <p:cTn id="6" dur="1000" fill="hold"/>
                                        <p:tgtEl>
                                          <p:spTgt spid="33794"/>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1000" fill="hold"/>
                                        <p:tgtEl>
                                          <p:spTgt spid="33794"/>
                                        </p:tgtEl>
                                      </p:cBhvr>
                                      <p:by x="50000" y="50000"/>
                                    </p:animScale>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ssolve">
                                      <p:cBhvr>
                                        <p:cTn id="12" dur="1000"/>
                                        <p:tgtEl>
                                          <p:spTgt spid="8195"/>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additive="base">
                                        <p:cTn id="15" dur="500" fill="hold"/>
                                        <p:tgtEl>
                                          <p:spTgt spid="8196"/>
                                        </p:tgtEl>
                                        <p:attrNameLst>
                                          <p:attrName>ppt_x</p:attrName>
                                        </p:attrNameLst>
                                      </p:cBhvr>
                                      <p:tavLst>
                                        <p:tav tm="0">
                                          <p:val>
                                            <p:strVal val="0-#ppt_w/2"/>
                                          </p:val>
                                        </p:tav>
                                        <p:tav tm="100000">
                                          <p:val>
                                            <p:strVal val="#ppt_x"/>
                                          </p:val>
                                        </p:tav>
                                      </p:tavLst>
                                    </p:anim>
                                    <p:anim calcmode="lin" valueType="num">
                                      <p:cBhvr additive="base">
                                        <p:cTn id="16"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1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box(in)">
                                      <p:cBhvr>
                                        <p:cTn id="2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P spid="8198" grpId="0" animBg="1"/>
      <p:bldP spid="8199" grpId="0" animBg="1"/>
      <p:bldP spid="820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3958" y="3864781"/>
            <a:ext cx="5113342" cy="3162892"/>
          </a:xfrm>
        </p:spPr>
      </p:pic>
      <p:sp>
        <p:nvSpPr>
          <p:cNvPr id="4" name="Foliennummernplatzhalter 3"/>
          <p:cNvSpPr>
            <a:spLocks noGrp="1"/>
          </p:cNvSpPr>
          <p:nvPr>
            <p:ph type="sldNum" sz="quarter" idx="10"/>
          </p:nvPr>
        </p:nvSpPr>
        <p:spPr/>
        <p:txBody>
          <a:bodyPr/>
          <a:lstStyle/>
          <a:p>
            <a:fld id="{71BFB792-78C0-495D-8CBF-4493D155F4B0}" type="slidenum">
              <a:rPr lang="de-DE" smtClean="0"/>
              <a:pPr/>
              <a:t>27</a:t>
            </a:fld>
            <a:endParaRPr lang="de-DE"/>
          </a:p>
        </p:txBody>
      </p:sp>
      <p:sp>
        <p:nvSpPr>
          <p:cNvPr id="7" name="Rechteck 6"/>
          <p:cNvSpPr/>
          <p:nvPr/>
        </p:nvSpPr>
        <p:spPr bwMode="auto">
          <a:xfrm>
            <a:off x="8875092" y="3924648"/>
            <a:ext cx="1944216" cy="2088232"/>
          </a:xfrm>
          <a:prstGeom prst="rect">
            <a:avLst/>
          </a:prstGeom>
          <a:solidFill>
            <a:schemeClr val="bg1"/>
          </a:solid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1042988" rtl="0" eaLnBrk="1" fontAlgn="base" latinLnBrk="0" hangingPunct="1">
              <a:lnSpc>
                <a:spcPct val="120000"/>
              </a:lnSpc>
              <a:spcBef>
                <a:spcPct val="0"/>
              </a:spcBef>
              <a:spcAft>
                <a:spcPct val="0"/>
              </a:spcAft>
              <a:buClrTx/>
              <a:buSzTx/>
              <a:buFont typeface="Wingdings 3" pitchFamily="18" charset="2"/>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6" name="Textfeld 5"/>
          <p:cNvSpPr txBox="1"/>
          <p:nvPr/>
        </p:nvSpPr>
        <p:spPr>
          <a:xfrm>
            <a:off x="738188" y="1476375"/>
            <a:ext cx="9361040" cy="6740307"/>
          </a:xfrm>
          <a:prstGeom prst="rect">
            <a:avLst/>
          </a:prstGeom>
          <a:noFill/>
        </p:spPr>
        <p:txBody>
          <a:bodyPr wrap="square" rtlCol="0">
            <a:spAutoFit/>
          </a:bodyPr>
          <a:lstStyle/>
          <a:p>
            <a:pPr marL="342900" indent="-342900" algn="l">
              <a:buFont typeface="+mj-lt"/>
              <a:buAutoNum type="arabicPeriod"/>
            </a:pPr>
            <a:r>
              <a:rPr lang="en-US" sz="2000" dirty="0" smtClean="0"/>
              <a:t>Statistics of weather (climate) and </a:t>
            </a:r>
            <a:r>
              <a:rPr lang="en-US" sz="2000" smtClean="0"/>
              <a:t>impacts are </a:t>
            </a:r>
            <a:r>
              <a:rPr lang="en-US" sz="2000" dirty="0" smtClean="0"/>
              <a:t>changing beyond the range of internal dynamics.</a:t>
            </a:r>
          </a:p>
          <a:p>
            <a:pPr marL="342900" indent="-342900" algn="l">
              <a:buFont typeface="+mj-lt"/>
              <a:buAutoNum type="arabicPeriod"/>
            </a:pPr>
            <a:r>
              <a:rPr lang="en-US" sz="2000" dirty="0" smtClean="0"/>
              <a:t>Detection succeeds nowadays also without reference to specific guess patterns, but as a mere proof of </a:t>
            </a:r>
            <a:r>
              <a:rPr lang="en-US" sz="2000" dirty="0" err="1" smtClean="0"/>
              <a:t>instationarity</a:t>
            </a:r>
            <a:r>
              <a:rPr lang="en-US" sz="2000" dirty="0" smtClean="0"/>
              <a:t>.</a:t>
            </a:r>
          </a:p>
          <a:p>
            <a:pPr marL="342900" indent="-342900" algn="l">
              <a:buFont typeface="+mj-lt"/>
              <a:buAutoNum type="arabicPeriod"/>
            </a:pPr>
            <a:r>
              <a:rPr lang="en-US" sz="2000" dirty="0"/>
              <a:t>We may apply the detection </a:t>
            </a:r>
            <a:r>
              <a:rPr lang="en-US" sz="2000" dirty="0" smtClean="0"/>
              <a:t>concept also </a:t>
            </a:r>
            <a:r>
              <a:rPr lang="en-US" sz="2000" dirty="0"/>
              <a:t>for determining if a </a:t>
            </a:r>
            <a:r>
              <a:rPr lang="en-US" sz="2000" dirty="0" smtClean="0"/>
              <a:t>change differs </a:t>
            </a:r>
            <a:r>
              <a:rPr lang="en-US" sz="2000" dirty="0"/>
              <a:t>from any given climate regime</a:t>
            </a:r>
            <a:br>
              <a:rPr lang="en-US" sz="2000" dirty="0"/>
            </a:br>
            <a:r>
              <a:rPr lang="en-US" sz="2000" dirty="0"/>
              <a:t>(such as scenarios A1B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pPr marL="342900" indent="-342900" algn="l">
              <a:buFont typeface="+mj-lt"/>
              <a:buAutoNum type="arabicPeriod"/>
            </a:pPr>
            <a:r>
              <a:rPr lang="en-US" sz="2000" dirty="0" smtClean="0"/>
              <a:t>Question – what happens, when </a:t>
            </a:r>
            <a:br>
              <a:rPr lang="en-US" sz="2000" dirty="0" smtClean="0"/>
            </a:br>
            <a:r>
              <a:rPr lang="en-US" sz="2000" dirty="0" smtClean="0"/>
              <a:t>detection is successful at some time, </a:t>
            </a:r>
            <a:br>
              <a:rPr lang="en-US" sz="2000" dirty="0" smtClean="0"/>
            </a:br>
            <a:r>
              <a:rPr lang="en-US" sz="2000" dirty="0" smtClean="0"/>
              <a:t>but not so at a later time?</a:t>
            </a:r>
          </a:p>
          <a:p>
            <a:pPr marL="342900" indent="-342900" algn="l">
              <a:buFont typeface="+mj-lt"/>
              <a:buAutoNum type="arabicPeriod"/>
            </a:pPr>
            <a:endParaRPr lang="en-US" sz="2000" dirty="0"/>
          </a:p>
          <a:p>
            <a:pPr marL="342900" indent="-342900" algn="l">
              <a:buFont typeface="+mj-lt"/>
              <a:buAutoNum type="arabicPeriod"/>
            </a:pPr>
            <a:endParaRPr lang="en-US" sz="2000" dirty="0" smtClean="0"/>
          </a:p>
          <a:p>
            <a:pPr marL="342900" indent="-342900" algn="l">
              <a:buFont typeface="+mj-lt"/>
              <a:buAutoNum type="arabicPeriod"/>
            </a:pPr>
            <a:endParaRPr lang="en-US" sz="2000" dirty="0"/>
          </a:p>
          <a:p>
            <a:pPr marL="342900" indent="-342900" algn="l">
              <a:buFont typeface="+mj-lt"/>
              <a:buAutoNum type="arabicPeriod"/>
            </a:pPr>
            <a:endParaRPr lang="en-US" sz="2000" dirty="0" smtClean="0"/>
          </a:p>
        </p:txBody>
      </p:sp>
      <p:sp>
        <p:nvSpPr>
          <p:cNvPr id="2" name="Titel 1"/>
          <p:cNvSpPr>
            <a:spLocks noGrp="1"/>
          </p:cNvSpPr>
          <p:nvPr>
            <p:ph type="title"/>
          </p:nvPr>
        </p:nvSpPr>
        <p:spPr>
          <a:xfrm>
            <a:off x="6138788" y="3636615"/>
            <a:ext cx="4320480" cy="272355"/>
          </a:xfrm>
        </p:spPr>
        <p:txBody>
          <a:bodyPr/>
          <a:lstStyle/>
          <a:p>
            <a:r>
              <a:rPr lang="en-US" sz="1800" dirty="0" smtClean="0"/>
              <a:t>A synthetic case … from 1995</a:t>
            </a:r>
            <a:endParaRPr lang="en-US" sz="1800" dirty="0"/>
          </a:p>
        </p:txBody>
      </p:sp>
      <p:sp>
        <p:nvSpPr>
          <p:cNvPr id="8" name="Textfeld 7"/>
          <p:cNvSpPr txBox="1"/>
          <p:nvPr/>
        </p:nvSpPr>
        <p:spPr>
          <a:xfrm>
            <a:off x="1170236" y="405560"/>
            <a:ext cx="6264696" cy="535531"/>
          </a:xfrm>
          <a:prstGeom prst="rect">
            <a:avLst/>
          </a:prstGeom>
          <a:noFill/>
        </p:spPr>
        <p:txBody>
          <a:bodyPr wrap="square" rtlCol="0">
            <a:spAutoFit/>
          </a:bodyPr>
          <a:lstStyle/>
          <a:p>
            <a:pPr algn="l"/>
            <a:r>
              <a:rPr lang="en-US" sz="2400" b="1" dirty="0" smtClean="0"/>
              <a:t>Discussion: Detection</a:t>
            </a:r>
            <a:endParaRPr lang="en-US" sz="2400" b="1" dirty="0"/>
          </a:p>
        </p:txBody>
      </p:sp>
    </p:spTree>
    <p:extLst>
      <p:ext uri="{BB962C8B-B14F-4D97-AF65-F5344CB8AC3E}">
        <p14:creationId xmlns:p14="http://schemas.microsoft.com/office/powerpoint/2010/main" val="22247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ppt_x"/>
                                          </p:val>
                                        </p:tav>
                                        <p:tav tm="100000">
                                          <p:val>
                                            <p:strVal val="#ppt_x"/>
                                          </p:val>
                                        </p:tav>
                                      </p:tavLst>
                                    </p:anim>
                                    <p:anim calcmode="lin" valueType="num">
                                      <p:cBhvr additive="base">
                                        <p:cTn id="3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1" nodeType="clickEffect">
                                  <p:stCondLst>
                                    <p:cond delay="0"/>
                                  </p:stCondLst>
                                  <p:childTnLst>
                                    <p:anim calcmode="lin" valueType="num">
                                      <p:cBhvr additive="base">
                                        <p:cTn id="42" dur="3000"/>
                                        <p:tgtEl>
                                          <p:spTgt spid="7"/>
                                        </p:tgtEl>
                                        <p:attrNameLst>
                                          <p:attrName>ppt_x</p:attrName>
                                        </p:attrNameLst>
                                      </p:cBhvr>
                                      <p:tavLst>
                                        <p:tav tm="0">
                                          <p:val>
                                            <p:strVal val="ppt_x"/>
                                          </p:val>
                                        </p:tav>
                                        <p:tav tm="100000">
                                          <p:val>
                                            <p:strVal val="1+ppt_w/2"/>
                                          </p:val>
                                        </p:tav>
                                      </p:tavLst>
                                    </p:anim>
                                    <p:anim calcmode="lin" valueType="num">
                                      <p:cBhvr additive="base">
                                        <p:cTn id="43" dur="3000"/>
                                        <p:tgtEl>
                                          <p:spTgt spid="7"/>
                                        </p:tgtEl>
                                        <p:attrNameLst>
                                          <p:attrName>ppt_y</p:attrName>
                                        </p:attrNameLst>
                                      </p:cBhvr>
                                      <p:tavLst>
                                        <p:tav tm="0">
                                          <p:val>
                                            <p:strVal val="ppt_y"/>
                                          </p:val>
                                        </p:tav>
                                        <p:tav tm="100000">
                                          <p:val>
                                            <p:strVal val="ppt_y"/>
                                          </p:val>
                                        </p:tav>
                                      </p:tavLst>
                                    </p:anim>
                                    <p:set>
                                      <p:cBhvr>
                                        <p:cTn id="44"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uiExpand="1"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242244" y="405560"/>
            <a:ext cx="5904656" cy="494751"/>
          </a:xfrm>
          <a:prstGeom prst="rect">
            <a:avLst/>
          </a:prstGeom>
          <a:noFill/>
        </p:spPr>
        <p:txBody>
          <a:bodyPr wrap="square" rtlCol="0">
            <a:spAutoFit/>
          </a:bodyPr>
          <a:lstStyle/>
          <a:p>
            <a:pPr algn="l"/>
            <a:r>
              <a:rPr lang="en-US" sz="2400" b="1" dirty="0" smtClean="0"/>
              <a:t>Discussion: Attribution</a:t>
            </a:r>
            <a:endParaRPr lang="en-US" sz="2400" b="1" dirty="0"/>
          </a:p>
        </p:txBody>
      </p:sp>
      <p:sp>
        <p:nvSpPr>
          <p:cNvPr id="11" name="Textfeld 10"/>
          <p:cNvSpPr txBox="1"/>
          <p:nvPr/>
        </p:nvSpPr>
        <p:spPr>
          <a:xfrm>
            <a:off x="738188" y="1548383"/>
            <a:ext cx="9361040" cy="5632311"/>
          </a:xfrm>
          <a:prstGeom prst="rect">
            <a:avLst/>
          </a:prstGeom>
          <a:noFill/>
        </p:spPr>
        <p:txBody>
          <a:bodyPr wrap="square" rtlCol="0">
            <a:spAutoFit/>
          </a:bodyPr>
          <a:lstStyle/>
          <a:p>
            <a:pPr marL="342900" indent="-342900" algn="l">
              <a:buFont typeface="+mj-lt"/>
              <a:buAutoNum type="arabicPeriod"/>
            </a:pPr>
            <a:r>
              <a:rPr lang="en-US" sz="2000" dirty="0" smtClean="0"/>
              <a:t>Attribution needs guess patterns describing the expected effect of different drivers.</a:t>
            </a:r>
          </a:p>
          <a:p>
            <a:pPr marL="342900" indent="-342900" algn="l">
              <a:buFont typeface="+mj-lt"/>
              <a:buAutoNum type="arabicPeriod"/>
            </a:pPr>
            <a:r>
              <a:rPr lang="en-US" sz="2000" dirty="0" smtClean="0"/>
              <a:t>Non-attribution may be attained by detecting deviation from a given climate regime (</a:t>
            </a:r>
            <a:r>
              <a:rPr lang="en-US" sz="2000" dirty="0"/>
              <a:t>t</a:t>
            </a:r>
            <a:r>
              <a:rPr lang="en-US" sz="2000" dirty="0" smtClean="0"/>
              <a:t>he case of the </a:t>
            </a:r>
            <a:r>
              <a:rPr lang="en-US" sz="2000" dirty="0" smtClean="0">
                <a:solidFill>
                  <a:schemeClr val="accent1">
                    <a:lumMod val="75000"/>
                  </a:schemeClr>
                </a:solidFill>
              </a:rPr>
              <a:t>stagnation</a:t>
            </a:r>
            <a:r>
              <a:rPr lang="en-US" sz="2000" dirty="0" smtClean="0"/>
              <a:t>) </a:t>
            </a:r>
            <a:br>
              <a:rPr lang="en-US" sz="2000" dirty="0" smtClean="0"/>
            </a:br>
            <a:r>
              <a:rPr lang="en-US" sz="2000" dirty="0" smtClean="0"/>
              <a:t>“Non-attribution” means only: considered factor is not sufficient to explain change exclusively.</a:t>
            </a:r>
          </a:p>
          <a:p>
            <a:pPr marL="342900" indent="-342900" algn="l">
              <a:buFont typeface="+mj-lt"/>
              <a:buAutoNum type="arabicPeriod"/>
            </a:pPr>
            <a:r>
              <a:rPr lang="en-US" sz="2000" dirty="0" smtClean="0"/>
              <a:t>Regional and local climate studies need guess patterns (in space and time) of more drivers, such as regional aerosol loads</a:t>
            </a:r>
            <a:r>
              <a:rPr lang="en-US" sz="2000" smtClean="0"/>
              <a:t>, land-use </a:t>
            </a:r>
            <a:r>
              <a:rPr lang="en-US" sz="2000" dirty="0" smtClean="0"/>
              <a:t>change including  urban effects (the case of the </a:t>
            </a:r>
            <a:r>
              <a:rPr lang="en-US" sz="2000" dirty="0" smtClean="0">
                <a:solidFill>
                  <a:schemeClr val="accent1">
                    <a:lumMod val="75000"/>
                  </a:schemeClr>
                </a:solidFill>
              </a:rPr>
              <a:t>Baltic Sea Region</a:t>
            </a:r>
            <a:r>
              <a:rPr lang="en-US" sz="2000" dirty="0" smtClean="0"/>
              <a:t>)</a:t>
            </a:r>
          </a:p>
          <a:p>
            <a:pPr marL="342900" indent="-342900" algn="l">
              <a:buFont typeface="+mj-lt"/>
              <a:buAutoNum type="arabicPeriod"/>
            </a:pPr>
            <a:r>
              <a:rPr lang="en-US" sz="2000" dirty="0" smtClean="0"/>
              <a:t>Impact studies need guess patterns of other drivers, mostly socio-economic drivers (the case of </a:t>
            </a:r>
            <a:r>
              <a:rPr lang="en-US" sz="2000" dirty="0">
                <a:solidFill>
                  <a:schemeClr val="accent1">
                    <a:lumMod val="75000"/>
                  </a:schemeClr>
                </a:solidFill>
              </a:rPr>
              <a:t>H</a:t>
            </a:r>
            <a:r>
              <a:rPr lang="en-US" sz="2000" dirty="0" smtClean="0">
                <a:solidFill>
                  <a:schemeClr val="accent1">
                    <a:lumMod val="75000"/>
                  </a:schemeClr>
                </a:solidFill>
              </a:rPr>
              <a:t>amburg storm surges</a:t>
            </a:r>
            <a:r>
              <a:rPr lang="en-US" sz="2000" dirty="0" smtClean="0"/>
              <a:t> and </a:t>
            </a:r>
            <a:r>
              <a:rPr lang="en-US" sz="2000" dirty="0" smtClean="0">
                <a:solidFill>
                  <a:schemeClr val="accent1">
                    <a:lumMod val="75000"/>
                  </a:schemeClr>
                </a:solidFill>
              </a:rPr>
              <a:t>hurricane damages</a:t>
            </a:r>
            <a:r>
              <a:rPr lang="en-US" sz="2000" dirty="0" smtClean="0"/>
              <a:t>)</a:t>
            </a:r>
          </a:p>
          <a:p>
            <a:pPr algn="l"/>
            <a:endParaRPr lang="en-US" sz="2000" dirty="0" smtClean="0"/>
          </a:p>
          <a:p>
            <a:pPr algn="l"/>
            <a:r>
              <a:rPr lang="en-US" sz="2000" b="1" dirty="0" smtClean="0"/>
              <a:t>General:</a:t>
            </a:r>
            <a:r>
              <a:rPr lang="en-US" sz="2000" dirty="0" smtClean="0"/>
              <a:t> Consistency of change with GHG expectations is a demonstration of possibility and plausibility; but insufficient to claim exclusiveness. Different sets of hypotheses need to be discussed before arriving at an attribution.</a:t>
            </a:r>
            <a:endParaRPr lang="en-US" sz="2000" dirty="0"/>
          </a:p>
        </p:txBody>
      </p:sp>
    </p:spTree>
    <p:extLst>
      <p:ext uri="{BB962C8B-B14F-4D97-AF65-F5344CB8AC3E}">
        <p14:creationId xmlns:p14="http://schemas.microsoft.com/office/powerpoint/2010/main" val="255888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A2E0"/>
                </a:solidFill>
              </a:rPr>
              <a:t>Clustering of warmest years</a:t>
            </a:r>
            <a:endParaRPr lang="en-US" b="1" dirty="0">
              <a:solidFill>
                <a:srgbClr val="00A2E0"/>
              </a:solidFill>
            </a:endParaRPr>
          </a:p>
        </p:txBody>
      </p:sp>
      <p:sp>
        <p:nvSpPr>
          <p:cNvPr id="4" name="Foliennummernplatzhalter 3"/>
          <p:cNvSpPr>
            <a:spLocks noGrp="1"/>
          </p:cNvSpPr>
          <p:nvPr>
            <p:ph type="sldNum" sz="quarter" idx="10"/>
          </p:nvPr>
        </p:nvSpPr>
        <p:spPr/>
        <p:txBody>
          <a:bodyPr/>
          <a:lstStyle/>
          <a:p>
            <a:fld id="{71BFB792-78C0-495D-8CBF-4493D155F4B0}" type="slidenum">
              <a:rPr lang="de-DE" smtClean="0"/>
              <a:pPr/>
              <a:t>3</a:t>
            </a:fld>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645" y="1222590"/>
            <a:ext cx="5853768" cy="6083515"/>
          </a:xfrm>
          <a:prstGeom prst="rect">
            <a:avLst/>
          </a:prstGeom>
        </p:spPr>
      </p:pic>
      <mc:AlternateContent xmlns:mc="http://schemas.openxmlformats.org/markup-compatibility/2006" xmlns:a14="http://schemas.microsoft.com/office/drawing/2010/main">
        <mc:Choice Requires="a14">
          <p:sp>
            <p:nvSpPr>
              <p:cNvPr id="8" name="Textfeld 7"/>
              <p:cNvSpPr txBox="1"/>
              <p:nvPr/>
            </p:nvSpPr>
            <p:spPr>
              <a:xfrm>
                <a:off x="450156" y="1620391"/>
                <a:ext cx="4392489" cy="4524315"/>
              </a:xfrm>
              <a:prstGeom prst="rect">
                <a:avLst/>
              </a:prstGeom>
              <a:noFill/>
            </p:spPr>
            <p:txBody>
              <a:bodyPr wrap="square" rtlCol="0">
                <a:spAutoFit/>
              </a:bodyPr>
              <a:lstStyle/>
              <a:p>
                <a:pPr algn="l"/>
                <a:r>
                  <a:rPr lang="en-US" b="1" dirty="0" smtClean="0"/>
                  <a:t>Counting of warmest years </a:t>
                </a:r>
                <a:r>
                  <a:rPr lang="en-US" dirty="0" smtClean="0"/>
                  <a:t>in the record of thermometer-based estimates of global mean surface air temperature:</a:t>
                </a:r>
              </a:p>
              <a:p>
                <a:pPr algn="l"/>
                <a:endParaRPr lang="en-US" dirty="0"/>
              </a:p>
              <a:p>
                <a:pPr algn="l"/>
                <a:r>
                  <a:rPr lang="en-US" dirty="0" smtClean="0"/>
                  <a:t>In </a:t>
                </a:r>
                <a:r>
                  <a:rPr lang="en-US" b="1" dirty="0" smtClean="0"/>
                  <a:t>2007</a:t>
                </a:r>
                <a:r>
                  <a:rPr lang="en-US" dirty="0" smtClean="0"/>
                  <a:t>, it was found that among the last 17 years (since 1990) there were the 13 warmest years of all years since 1880 (127 years).</a:t>
                </a:r>
              </a:p>
              <a:p>
                <a:pPr algn="l"/>
                <a:endParaRPr lang="en-US" dirty="0"/>
              </a:p>
              <a:p>
                <a:pPr algn="l"/>
                <a:r>
                  <a:rPr lang="en-US" dirty="0" smtClean="0"/>
                  <a:t>For both a short-memory world (</a:t>
                </a:r>
                <a14:m>
                  <m:oMath xmlns:m="http://schemas.openxmlformats.org/officeDocument/2006/math">
                    <m:r>
                      <a:rPr lang="en-US" i="1" smtClean="0">
                        <a:latin typeface="Cambria Math"/>
                        <a:ea typeface="Cambria Math"/>
                      </a:rPr>
                      <m:t>𝛼</m:t>
                    </m:r>
                    <m:r>
                      <a:rPr lang="de-DE" b="0" i="1" smtClean="0">
                        <a:latin typeface="Cambria Math"/>
                        <a:ea typeface="Cambria Math"/>
                      </a:rPr>
                      <m:t>=0.85)</m:t>
                    </m:r>
                    <m:r>
                      <a:rPr lang="de-DE" b="0" i="0" smtClean="0">
                        <a:latin typeface="Cambria Math"/>
                        <a:ea typeface="Cambria Math"/>
                      </a:rPr>
                      <m:t> </m:t>
                    </m:r>
                    <m:r>
                      <m:rPr>
                        <m:sty m:val="p"/>
                      </m:rPr>
                      <a:rPr lang="de-DE" b="0" i="0" smtClean="0">
                        <a:latin typeface="Cambria Math"/>
                        <a:ea typeface="Cambria Math"/>
                      </a:rPr>
                      <m:t>and</m:t>
                    </m:r>
                  </m:oMath>
                </a14:m>
                <a:r>
                  <a:rPr lang="en-US" dirty="0" smtClean="0"/>
                  <a:t> for a long-memory world (d = 0.45) </a:t>
                </a:r>
                <a:r>
                  <a:rPr lang="en-US" dirty="0"/>
                  <a:t>the probability </a:t>
                </a:r>
                <a:r>
                  <a:rPr lang="en-US" dirty="0" smtClean="0"/>
                  <a:t>for such an event would </a:t>
                </a:r>
                <a:r>
                  <a:rPr lang="en-US" dirty="0"/>
                  <a:t>be less than </a:t>
                </a:r>
                <a:r>
                  <a:rPr lang="en-US" dirty="0" smtClean="0"/>
                  <a:t>10</a:t>
                </a:r>
                <a:r>
                  <a:rPr lang="en-US" baseline="30000" dirty="0" smtClean="0"/>
                  <a:t>-3</a:t>
                </a:r>
                <a:r>
                  <a:rPr lang="en-US" dirty="0" smtClean="0"/>
                  <a:t>.</a:t>
                </a:r>
              </a:p>
              <a:p>
                <a:pPr algn="l"/>
                <a:endParaRPr lang="en-US" dirty="0"/>
              </a:p>
              <a:p>
                <a:pPr algn="l"/>
                <a:r>
                  <a:rPr lang="en-US" dirty="0" smtClean="0"/>
                  <a:t>Thus, the data contradict the null hypothesis of variations of internal stationary variability</a:t>
                </a:r>
              </a:p>
            </p:txBody>
          </p:sp>
        </mc:Choice>
        <mc:Fallback xmlns="">
          <p:sp>
            <p:nvSpPr>
              <p:cNvPr id="8" name="Textfeld 7"/>
              <p:cNvSpPr txBox="1">
                <a:spLocks noRot="1" noChangeAspect="1" noMove="1" noResize="1" noEditPoints="1" noAdjustHandles="1" noChangeArrowheads="1" noChangeShapeType="1" noTextEdit="1"/>
              </p:cNvSpPr>
              <p:nvPr/>
            </p:nvSpPr>
            <p:spPr>
              <a:xfrm>
                <a:off x="450156" y="1620391"/>
                <a:ext cx="4392489" cy="4524315"/>
              </a:xfrm>
              <a:prstGeom prst="rect">
                <a:avLst/>
              </a:prstGeom>
              <a:blipFill rotWithShape="1">
                <a:blip r:embed="rId3"/>
                <a:stretch>
                  <a:fillRect l="-833" r="-1944" b="-270"/>
                </a:stretch>
              </a:blipFill>
            </p:spPr>
            <p:txBody>
              <a:bodyPr/>
              <a:lstStyle/>
              <a:p>
                <a:r>
                  <a:rPr lang="en-US">
                    <a:noFill/>
                  </a:rPr>
                  <a:t> </a:t>
                </a:r>
              </a:p>
            </p:txBody>
          </p:sp>
        </mc:Fallback>
      </mc:AlternateContent>
      <p:sp>
        <p:nvSpPr>
          <p:cNvPr id="9" name="Textfeld 8"/>
          <p:cNvSpPr txBox="1"/>
          <p:nvPr/>
        </p:nvSpPr>
        <p:spPr>
          <a:xfrm>
            <a:off x="234132" y="6919366"/>
            <a:ext cx="5544616" cy="461665"/>
          </a:xfrm>
          <a:prstGeom prst="rect">
            <a:avLst/>
          </a:prstGeom>
          <a:noFill/>
        </p:spPr>
        <p:txBody>
          <a:bodyPr wrap="square" rtlCol="0">
            <a:spAutoFit/>
          </a:bodyPr>
          <a:lstStyle/>
          <a:p>
            <a:pPr algn="l"/>
            <a:r>
              <a:rPr lang="en-US" sz="1000" dirty="0" err="1"/>
              <a:t>Zorita</a:t>
            </a:r>
            <a:r>
              <a:rPr lang="en-US" sz="1000" dirty="0"/>
              <a:t>, E., T. Stocker and H. von Storch, 2008: How unusual is the recent series of warm years? </a:t>
            </a:r>
            <a:r>
              <a:rPr lang="en-US" sz="1000" i="1" dirty="0" err="1"/>
              <a:t>Geophys</a:t>
            </a:r>
            <a:r>
              <a:rPr lang="en-US" sz="1000" i="1" dirty="0"/>
              <a:t>. Res. </a:t>
            </a:r>
            <a:r>
              <a:rPr lang="en-US" sz="1000" i="1" dirty="0" err="1"/>
              <a:t>Lett</a:t>
            </a:r>
            <a:r>
              <a:rPr lang="en-US" sz="1000" i="1" dirty="0"/>
              <a:t>.</a:t>
            </a:r>
            <a:r>
              <a:rPr lang="en-US" sz="1000" dirty="0"/>
              <a:t> 35, L24706, doi:10.1029/2008GL036228,</a:t>
            </a:r>
          </a:p>
        </p:txBody>
      </p:sp>
    </p:spTree>
    <p:extLst>
      <p:ext uri="{BB962C8B-B14F-4D97-AF65-F5344CB8AC3E}">
        <p14:creationId xmlns:p14="http://schemas.microsoft.com/office/powerpoint/2010/main" val="75673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71BFB792-78C0-495D-8CBF-4493D155F4B0}" type="slidenum">
              <a:rPr lang="de-DE" smtClean="0"/>
              <a:pPr/>
              <a:t>4</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2524" y="1219407"/>
            <a:ext cx="5840876" cy="6070117"/>
          </a:xfrm>
          <a:prstGeom prst="rect">
            <a:avLst/>
          </a:prstGeom>
        </p:spPr>
      </p:pic>
      <mc:AlternateContent xmlns:mc="http://schemas.openxmlformats.org/markup-compatibility/2006" xmlns:a14="http://schemas.microsoft.com/office/drawing/2010/main">
        <mc:Choice Requires="a14">
          <p:sp>
            <p:nvSpPr>
              <p:cNvPr id="6" name="Textfeld 5"/>
              <p:cNvSpPr txBox="1"/>
              <p:nvPr/>
            </p:nvSpPr>
            <p:spPr>
              <a:xfrm>
                <a:off x="450156" y="1620391"/>
                <a:ext cx="4392489" cy="5410712"/>
              </a:xfrm>
              <a:prstGeom prst="rect">
                <a:avLst/>
              </a:prstGeom>
              <a:noFill/>
            </p:spPr>
            <p:txBody>
              <a:bodyPr wrap="square" rtlCol="0">
                <a:spAutoFit/>
              </a:bodyPr>
              <a:lstStyle/>
              <a:p>
                <a:pPr algn="l"/>
                <a:r>
                  <a:rPr lang="en-US" b="1" dirty="0" smtClean="0"/>
                  <a:t>Counting of warmest years </a:t>
                </a:r>
                <a:r>
                  <a:rPr lang="en-US" dirty="0" smtClean="0"/>
                  <a:t>in the record of thermometer-based estimates of global mean surface air temperature:</a:t>
                </a:r>
              </a:p>
              <a:p>
                <a:pPr algn="l"/>
                <a:endParaRPr lang="en-US" dirty="0"/>
              </a:p>
              <a:p>
                <a:pPr algn="l"/>
                <a:r>
                  <a:rPr lang="en-US" dirty="0" smtClean="0"/>
                  <a:t>In </a:t>
                </a:r>
                <a:r>
                  <a:rPr lang="en-US" b="1" dirty="0" smtClean="0"/>
                  <a:t>2013</a:t>
                </a:r>
                <a:r>
                  <a:rPr lang="en-US" dirty="0" smtClean="0"/>
                  <a:t>, </a:t>
                </a:r>
                <a:r>
                  <a:rPr lang="en-US" dirty="0"/>
                  <a:t>it was found that among the last </a:t>
                </a:r>
                <a:r>
                  <a:rPr lang="en-US" dirty="0" smtClean="0"/>
                  <a:t>23 years </a:t>
                </a:r>
                <a:r>
                  <a:rPr lang="en-US" dirty="0"/>
                  <a:t>(since 1990) there were the </a:t>
                </a:r>
                <a:r>
                  <a:rPr lang="en-US" dirty="0" smtClean="0"/>
                  <a:t>20 warmest </a:t>
                </a:r>
                <a:r>
                  <a:rPr lang="en-US" dirty="0"/>
                  <a:t>years of all years since 1880 (</a:t>
                </a:r>
                <a:r>
                  <a:rPr lang="en-US" dirty="0" smtClean="0"/>
                  <a:t>133 </a:t>
                </a:r>
                <a:r>
                  <a:rPr lang="en-US" dirty="0"/>
                  <a:t>years).</a:t>
                </a:r>
              </a:p>
              <a:p>
                <a:pPr algn="l"/>
                <a:endParaRPr lang="en-US" dirty="0"/>
              </a:p>
              <a:p>
                <a:pPr algn="l"/>
                <a:r>
                  <a:rPr lang="en-US" dirty="0"/>
                  <a:t>For both a short-memory world (</a:t>
                </a:r>
                <a14:m>
                  <m:oMath xmlns:m="http://schemas.openxmlformats.org/officeDocument/2006/math">
                    <m:r>
                      <a:rPr lang="en-US" i="1">
                        <a:latin typeface="Cambria Math"/>
                        <a:ea typeface="Cambria Math"/>
                      </a:rPr>
                      <m:t>𝛼</m:t>
                    </m:r>
                    <m:r>
                      <a:rPr lang="de-DE" i="1">
                        <a:latin typeface="Cambria Math"/>
                        <a:ea typeface="Cambria Math"/>
                      </a:rPr>
                      <m:t>=0.85)</m:t>
                    </m:r>
                    <m:r>
                      <a:rPr lang="de-DE">
                        <a:latin typeface="Cambria Math"/>
                        <a:ea typeface="Cambria Math"/>
                      </a:rPr>
                      <m:t> </m:t>
                    </m:r>
                    <m:r>
                      <m:rPr>
                        <m:sty m:val="p"/>
                      </m:rPr>
                      <a:rPr lang="de-DE">
                        <a:latin typeface="Cambria Math"/>
                        <a:ea typeface="Cambria Math"/>
                      </a:rPr>
                      <m:t>and</m:t>
                    </m:r>
                  </m:oMath>
                </a14:m>
                <a:r>
                  <a:rPr lang="en-US" dirty="0"/>
                  <a:t> for a long-memory world (d = 0.45) the probability for such an event would be less than </a:t>
                </a:r>
                <a:r>
                  <a:rPr lang="en-US" dirty="0" smtClean="0"/>
                  <a:t>10</a:t>
                </a:r>
                <a:r>
                  <a:rPr lang="en-US" baseline="30000" dirty="0" smtClean="0"/>
                  <a:t>-4</a:t>
                </a:r>
                <a:r>
                  <a:rPr lang="en-US" dirty="0" smtClean="0"/>
                  <a:t>.</a:t>
                </a:r>
                <a:endParaRPr lang="en-US" dirty="0"/>
              </a:p>
              <a:p>
                <a:pPr algn="l"/>
                <a:endParaRPr lang="en-US" dirty="0"/>
              </a:p>
              <a:p>
                <a:pPr algn="l"/>
                <a:r>
                  <a:rPr lang="en-US" dirty="0"/>
                  <a:t>Thus, w</a:t>
                </a:r>
                <a:r>
                  <a:rPr lang="en-US" dirty="0" smtClean="0"/>
                  <a:t>e detect a change stronger than what would be expected to happen if only internal variations would be active; thus, external causes are needed for explaining this clustering</a:t>
                </a:r>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450156" y="1620391"/>
                <a:ext cx="4392489" cy="5410712"/>
              </a:xfrm>
              <a:prstGeom prst="rect">
                <a:avLst/>
              </a:prstGeom>
              <a:blipFill rotWithShape="1">
                <a:blip r:embed="rId3"/>
                <a:stretch>
                  <a:fillRect l="-833" r="-417" b="-113"/>
                </a:stretch>
              </a:blipFill>
            </p:spPr>
            <p:txBody>
              <a:bodyPr/>
              <a:lstStyle/>
              <a:p>
                <a:r>
                  <a:rPr lang="en-US">
                    <a:noFill/>
                  </a:rPr>
                  <a:t> </a:t>
                </a:r>
              </a:p>
            </p:txBody>
          </p:sp>
        </mc:Fallback>
      </mc:AlternateContent>
    </p:spTree>
    <p:extLst>
      <p:ext uri="{BB962C8B-B14F-4D97-AF65-F5344CB8AC3E}">
        <p14:creationId xmlns:p14="http://schemas.microsoft.com/office/powerpoint/2010/main" val="228314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5994772" y="1349133"/>
            <a:ext cx="4471498" cy="436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19" tIns="47310" rIns="94619" bIns="47310">
            <a:spAutoFit/>
          </a:bodyPr>
          <a:lstStyle>
            <a:lvl1pPr defTabSz="1177925"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defTabSz="1177925"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defTabSz="1177925"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defTabSz="1177925"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defTabSz="1177925"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defTabSz="1177925"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defTabSz="1177925"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defTabSz="1177925"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defTabSz="1177925"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a:spcBef>
                <a:spcPct val="50000"/>
              </a:spcBef>
            </a:pPr>
            <a:r>
              <a:rPr lang="en-US" altLang="en-US" sz="1800" dirty="0">
                <a:solidFill>
                  <a:schemeClr val="tx1"/>
                </a:solidFill>
                <a:latin typeface="Arial" pitchFamily="34" charset="0"/>
                <a:cs typeface="Arial" pitchFamily="34" charset="0"/>
              </a:rPr>
              <a:t>Temporal development of  </a:t>
            </a:r>
            <a:r>
              <a:rPr lang="en-US" altLang="en-US" sz="1800" dirty="0">
                <a:solidFill>
                  <a:schemeClr val="tx1"/>
                </a:solidFill>
                <a:latin typeface="Arial" pitchFamily="34" charset="0"/>
                <a:cs typeface="Arial" pitchFamily="34" charset="0"/>
                <a:sym typeface="Symbol" pitchFamily="18" charset="2"/>
              </a:rPr>
              <a:t>T</a:t>
            </a:r>
            <a:r>
              <a:rPr lang="en-US" altLang="en-US" sz="1800" baseline="-25000" dirty="0">
                <a:solidFill>
                  <a:schemeClr val="tx1"/>
                </a:solidFill>
                <a:latin typeface="Arial" pitchFamily="34" charset="0"/>
                <a:cs typeface="Arial" pitchFamily="34" charset="0"/>
                <a:sym typeface="Symbol" pitchFamily="18" charset="2"/>
              </a:rPr>
              <a:t>i</a:t>
            </a:r>
            <a:r>
              <a:rPr lang="en-US" altLang="en-US" sz="1800" dirty="0">
                <a:solidFill>
                  <a:schemeClr val="tx1"/>
                </a:solidFill>
                <a:latin typeface="Arial" pitchFamily="34" charset="0"/>
                <a:cs typeface="Arial" pitchFamily="34" charset="0"/>
                <a:sym typeface="Symbol" pitchFamily="18" charset="2"/>
              </a:rPr>
              <a:t>(</a:t>
            </a:r>
            <a:r>
              <a:rPr lang="en-US" altLang="en-US" sz="1800" dirty="0" err="1">
                <a:solidFill>
                  <a:schemeClr val="tx1"/>
                </a:solidFill>
                <a:latin typeface="Arial" pitchFamily="34" charset="0"/>
                <a:cs typeface="Arial" pitchFamily="34" charset="0"/>
                <a:sym typeface="Symbol" pitchFamily="18" charset="2"/>
              </a:rPr>
              <a:t>m,L</a:t>
            </a:r>
            <a:r>
              <a:rPr lang="en-US" altLang="en-US" sz="1800" dirty="0">
                <a:solidFill>
                  <a:schemeClr val="tx1"/>
                </a:solidFill>
                <a:latin typeface="Arial" pitchFamily="34" charset="0"/>
                <a:cs typeface="Arial" pitchFamily="34" charset="0"/>
                <a:sym typeface="Symbol" pitchFamily="18" charset="2"/>
              </a:rPr>
              <a:t>) = T</a:t>
            </a:r>
            <a:r>
              <a:rPr lang="en-US" altLang="en-US" sz="1800" baseline="-25000" dirty="0">
                <a:solidFill>
                  <a:schemeClr val="tx1"/>
                </a:solidFill>
                <a:latin typeface="Arial" pitchFamily="34" charset="0"/>
                <a:cs typeface="Arial" pitchFamily="34" charset="0"/>
                <a:sym typeface="Symbol" pitchFamily="18" charset="2"/>
              </a:rPr>
              <a:t>i</a:t>
            </a:r>
            <a:r>
              <a:rPr lang="en-US" altLang="en-US" sz="1800" dirty="0">
                <a:solidFill>
                  <a:schemeClr val="tx1"/>
                </a:solidFill>
                <a:latin typeface="Arial" pitchFamily="34" charset="0"/>
                <a:cs typeface="Arial" pitchFamily="34" charset="0"/>
                <a:sym typeface="Symbol" pitchFamily="18" charset="2"/>
              </a:rPr>
              <a:t>(m) – T</a:t>
            </a:r>
            <a:r>
              <a:rPr lang="en-US" altLang="en-US" sz="1800" baseline="-25000" dirty="0">
                <a:solidFill>
                  <a:schemeClr val="tx1"/>
                </a:solidFill>
                <a:latin typeface="Arial" pitchFamily="34" charset="0"/>
                <a:cs typeface="Arial" pitchFamily="34" charset="0"/>
                <a:sym typeface="Symbol" pitchFamily="18" charset="2"/>
              </a:rPr>
              <a:t>i-L</a:t>
            </a:r>
            <a:r>
              <a:rPr lang="en-US" altLang="en-US" sz="1800" dirty="0">
                <a:solidFill>
                  <a:schemeClr val="tx1"/>
                </a:solidFill>
                <a:latin typeface="Arial" pitchFamily="34" charset="0"/>
                <a:cs typeface="Arial" pitchFamily="34" charset="0"/>
                <a:sym typeface="Symbol" pitchFamily="18" charset="2"/>
              </a:rPr>
              <a:t>(m) divided by the standard deviation of the m-year mean reconstructed temp record</a:t>
            </a:r>
          </a:p>
          <a:p>
            <a:pPr algn="l">
              <a:spcBef>
                <a:spcPct val="50000"/>
              </a:spcBef>
            </a:pPr>
            <a:r>
              <a:rPr lang="en-US" altLang="en-US" sz="1800" dirty="0">
                <a:solidFill>
                  <a:schemeClr val="tx1"/>
                </a:solidFill>
                <a:latin typeface="Arial" pitchFamily="34" charset="0"/>
                <a:cs typeface="Arial" pitchFamily="34" charset="0"/>
                <a:sym typeface="Symbol" pitchFamily="18" charset="2"/>
              </a:rPr>
              <a:t>for m=5 and L=20 (top), and</a:t>
            </a:r>
            <a:br>
              <a:rPr lang="en-US" altLang="en-US" sz="1800" dirty="0">
                <a:solidFill>
                  <a:schemeClr val="tx1"/>
                </a:solidFill>
                <a:latin typeface="Arial" pitchFamily="34" charset="0"/>
                <a:cs typeface="Arial" pitchFamily="34" charset="0"/>
                <a:sym typeface="Symbol" pitchFamily="18" charset="2"/>
              </a:rPr>
            </a:br>
            <a:r>
              <a:rPr lang="en-US" altLang="en-US" sz="1800" dirty="0">
                <a:solidFill>
                  <a:schemeClr val="tx1"/>
                </a:solidFill>
                <a:latin typeface="Arial" pitchFamily="34" charset="0"/>
                <a:cs typeface="Arial" pitchFamily="34" charset="0"/>
                <a:sym typeface="Symbol" pitchFamily="18" charset="2"/>
              </a:rPr>
              <a:t>for m=30 and L=100 years.</a:t>
            </a:r>
          </a:p>
          <a:p>
            <a:pPr algn="l">
              <a:spcBef>
                <a:spcPct val="50000"/>
              </a:spcBef>
            </a:pPr>
            <a:r>
              <a:rPr lang="en-US" altLang="en-US" sz="1800" dirty="0">
                <a:solidFill>
                  <a:schemeClr val="tx1"/>
                </a:solidFill>
                <a:latin typeface="Arial" pitchFamily="34" charset="0"/>
                <a:cs typeface="Arial" pitchFamily="34" charset="0"/>
                <a:sym typeface="Symbol" pitchFamily="18" charset="2"/>
              </a:rPr>
              <a:t>The thresholds R = 2, 2.5 and 3</a:t>
            </a:r>
            <a:r>
              <a:rPr lang="el-GR" altLang="en-US" sz="1800" dirty="0">
                <a:solidFill>
                  <a:schemeClr val="tx1"/>
                </a:solidFill>
                <a:latin typeface="Arial" pitchFamily="34" charset="0"/>
                <a:cs typeface="Arial" pitchFamily="34" charset="0"/>
                <a:sym typeface="Symbol" pitchFamily="18" charset="2"/>
              </a:rPr>
              <a:t>σ</a:t>
            </a:r>
            <a:r>
              <a:rPr lang="en-US" altLang="en-US" sz="1800" dirty="0">
                <a:solidFill>
                  <a:schemeClr val="tx1"/>
                </a:solidFill>
                <a:latin typeface="Arial" pitchFamily="34" charset="0"/>
                <a:cs typeface="Arial" pitchFamily="34" charset="0"/>
                <a:sym typeface="Symbol" pitchFamily="18" charset="2"/>
              </a:rPr>
              <a:t> are given as dashed lines; they are derived </a:t>
            </a:r>
            <a:r>
              <a:rPr lang="en-US" altLang="en-US" sz="1800" dirty="0">
                <a:solidFill>
                  <a:schemeClr val="tx1"/>
                </a:solidFill>
                <a:latin typeface="Arial" pitchFamily="34" charset="0"/>
                <a:cs typeface="Arial" pitchFamily="34" charset="0"/>
                <a:sym typeface="Helvetica Neue" charset="0"/>
              </a:rPr>
              <a:t>from temperature variations </a:t>
            </a:r>
            <a:r>
              <a:rPr lang="en-US" altLang="en-US" sz="1800" dirty="0" err="1" smtClean="0">
                <a:solidFill>
                  <a:schemeClr val="tx1"/>
                </a:solidFill>
                <a:latin typeface="Arial" pitchFamily="34" charset="0"/>
                <a:cs typeface="Arial" pitchFamily="34" charset="0"/>
                <a:sym typeface="Helvetica Neue" charset="0"/>
              </a:rPr>
              <a:t>modelled</a:t>
            </a:r>
            <a:r>
              <a:rPr lang="en-US" altLang="en-US" sz="1800" dirty="0" smtClean="0">
                <a:solidFill>
                  <a:schemeClr val="tx1"/>
                </a:solidFill>
                <a:latin typeface="Arial" pitchFamily="34" charset="0"/>
                <a:cs typeface="Arial" pitchFamily="34" charset="0"/>
                <a:sym typeface="Helvetica Neue" charset="0"/>
              </a:rPr>
              <a:t> </a:t>
            </a:r>
            <a:r>
              <a:rPr lang="en-US" altLang="en-US" sz="1800" dirty="0">
                <a:solidFill>
                  <a:schemeClr val="tx1"/>
                </a:solidFill>
                <a:latin typeface="Arial" pitchFamily="34" charset="0"/>
                <a:cs typeface="Arial" pitchFamily="34" charset="0"/>
                <a:sym typeface="Helvetica Neue" charset="0"/>
              </a:rPr>
              <a:t>as Gaussian long-memory processes fitted to various reconstructions of historical </a:t>
            </a:r>
            <a:r>
              <a:rPr lang="en-US" altLang="en-US" sz="1800" dirty="0" smtClean="0">
                <a:solidFill>
                  <a:schemeClr val="tx1"/>
                </a:solidFill>
                <a:latin typeface="Arial" pitchFamily="34" charset="0"/>
                <a:cs typeface="Arial" pitchFamily="34" charset="0"/>
                <a:sym typeface="Helvetica Neue" charset="0"/>
              </a:rPr>
              <a:t>temperature.</a:t>
            </a:r>
            <a:endParaRPr lang="en-US" altLang="en-US" sz="1800" dirty="0">
              <a:solidFill>
                <a:schemeClr val="tx1"/>
              </a:solidFill>
              <a:latin typeface="Arial" pitchFamily="34" charset="0"/>
              <a:cs typeface="Arial" pitchFamily="34" charset="0"/>
              <a:sym typeface="Helvetica Neue" charset="0"/>
            </a:endParaRPr>
          </a:p>
        </p:txBody>
      </p:sp>
      <p:sp>
        <p:nvSpPr>
          <p:cNvPr id="38918" name="Text Box 7"/>
          <p:cNvSpPr txBox="1">
            <a:spLocks noChangeArrowheads="1"/>
          </p:cNvSpPr>
          <p:nvPr/>
        </p:nvSpPr>
        <p:spPr bwMode="auto">
          <a:xfrm>
            <a:off x="1242244" y="334634"/>
            <a:ext cx="4176464" cy="5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10" tIns="52155" rIns="104310" bIns="52155">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spcBef>
                <a:spcPct val="50000"/>
              </a:spcBef>
            </a:pPr>
            <a:r>
              <a:rPr lang="de-DE" altLang="en-US" sz="2400" b="1" dirty="0">
                <a:solidFill>
                  <a:srgbClr val="00A2E0"/>
                </a:solidFill>
                <a:latin typeface="Arial" pitchFamily="34" charset="0"/>
                <a:cs typeface="Arial" pitchFamily="34" charset="0"/>
              </a:rPr>
              <a:t>The </a:t>
            </a:r>
            <a:r>
              <a:rPr lang="de-DE" altLang="en-US" sz="2400" b="1" dirty="0" err="1">
                <a:solidFill>
                  <a:srgbClr val="00A2E0"/>
                </a:solidFill>
                <a:latin typeface="Arial" pitchFamily="34" charset="0"/>
                <a:cs typeface="Arial" pitchFamily="34" charset="0"/>
              </a:rPr>
              <a:t>Rybski</a:t>
            </a:r>
            <a:r>
              <a:rPr lang="de-DE" altLang="en-US" sz="2400" b="1" dirty="0">
                <a:solidFill>
                  <a:srgbClr val="00A2E0"/>
                </a:solidFill>
                <a:latin typeface="Arial" pitchFamily="34" charset="0"/>
                <a:cs typeface="Arial" pitchFamily="34" charset="0"/>
              </a:rPr>
              <a:t> et </a:t>
            </a:r>
            <a:r>
              <a:rPr lang="de-DE" altLang="en-US" sz="2400" b="1" dirty="0" smtClean="0">
                <a:solidFill>
                  <a:srgbClr val="00A2E0"/>
                </a:solidFill>
                <a:latin typeface="Arial" pitchFamily="34" charset="0"/>
                <a:cs typeface="Arial" pitchFamily="34" charset="0"/>
              </a:rPr>
              <a:t>al-approach</a:t>
            </a:r>
            <a:endParaRPr lang="de-DE" altLang="en-US" sz="2400" b="1" dirty="0">
              <a:solidFill>
                <a:srgbClr val="00A2E0"/>
              </a:solidFill>
              <a:latin typeface="Arial" pitchFamily="34" charset="0"/>
              <a:cs typeface="Arial" pitchFamily="34" charset="0"/>
            </a:endParaRPr>
          </a:p>
        </p:txBody>
      </p:sp>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25" y="1188343"/>
            <a:ext cx="5688632" cy="608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072" y="5880942"/>
            <a:ext cx="1521098" cy="90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994772" y="6662692"/>
            <a:ext cx="4392488" cy="646331"/>
          </a:xfrm>
          <a:prstGeom prst="rect">
            <a:avLst/>
          </a:prstGeom>
          <a:noFill/>
        </p:spPr>
        <p:txBody>
          <a:bodyPr wrap="square" rtlCol="0">
            <a:spAutoFit/>
          </a:bodyPr>
          <a:lstStyle/>
          <a:p>
            <a:pPr algn="l"/>
            <a:r>
              <a:rPr lang="en-US" sz="1000" dirty="0" err="1"/>
              <a:t>Rybski</a:t>
            </a:r>
            <a:r>
              <a:rPr lang="en-US" sz="1000" dirty="0"/>
              <a:t>, D., A. Bunde, S. </a:t>
            </a:r>
            <a:r>
              <a:rPr lang="en-US" sz="1000" dirty="0" err="1"/>
              <a:t>Havlin,and</a:t>
            </a:r>
            <a:r>
              <a:rPr lang="en-US" sz="1000" dirty="0"/>
              <a:t> H. von Storch, 2006: Long-term persistence in climate and the detection problem. </a:t>
            </a:r>
            <a:r>
              <a:rPr lang="en-US" sz="1000" i="1" dirty="0" err="1"/>
              <a:t>Geophys</a:t>
            </a:r>
            <a:r>
              <a:rPr lang="en-US" sz="1000" i="1" dirty="0"/>
              <a:t>. Res. </a:t>
            </a:r>
            <a:r>
              <a:rPr lang="en-US" sz="1000" i="1" dirty="0" err="1"/>
              <a:t>Lett</a:t>
            </a:r>
            <a:r>
              <a:rPr lang="en-US" sz="1000" i="1" dirty="0"/>
              <a:t>.</a:t>
            </a:r>
            <a:r>
              <a:rPr lang="en-US" sz="1000" dirty="0"/>
              <a:t> 33, L06718, doi:10.1029/2005GL025591 </a:t>
            </a:r>
          </a:p>
        </p:txBody>
      </p:sp>
    </p:spTree>
    <p:extLst>
      <p:ext uri="{BB962C8B-B14F-4D97-AF65-F5344CB8AC3E}">
        <p14:creationId xmlns:p14="http://schemas.microsoft.com/office/powerpoint/2010/main" val="567745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2244" y="252239"/>
            <a:ext cx="6732686" cy="560387"/>
          </a:xfrm>
        </p:spPr>
        <p:txBody>
          <a:bodyPr/>
          <a:lstStyle/>
          <a:p>
            <a:r>
              <a:rPr lang="en-US" b="1" dirty="0" smtClean="0">
                <a:solidFill>
                  <a:srgbClr val="00A2E0"/>
                </a:solidFill>
              </a:rPr>
              <a:t>… </a:t>
            </a:r>
            <a:r>
              <a:rPr lang="en-US" b="1" dirty="0">
                <a:solidFill>
                  <a:srgbClr val="00A2E0"/>
                </a:solidFill>
              </a:rPr>
              <a:t>there is something to be explained</a:t>
            </a:r>
          </a:p>
        </p:txBody>
      </p:sp>
      <p:sp>
        <p:nvSpPr>
          <p:cNvPr id="4" name="Foliennummernplatzhalter 3"/>
          <p:cNvSpPr>
            <a:spLocks noGrp="1"/>
          </p:cNvSpPr>
          <p:nvPr>
            <p:ph type="sldNum" sz="quarter" idx="10"/>
          </p:nvPr>
        </p:nvSpPr>
        <p:spPr/>
        <p:txBody>
          <a:bodyPr/>
          <a:lstStyle/>
          <a:p>
            <a:fld id="{71BFB792-78C0-495D-8CBF-4493D155F4B0}" type="slidenum">
              <a:rPr lang="de-DE" smtClean="0"/>
              <a:pPr/>
              <a:t>6</a:t>
            </a:fld>
            <a:endParaRPr lang="de-DE"/>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6" y="1252659"/>
            <a:ext cx="5313437" cy="605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bwMode="auto">
          <a:xfrm>
            <a:off x="90116" y="1404367"/>
            <a:ext cx="360040" cy="432048"/>
          </a:xfrm>
          <a:prstGeom prst="rect">
            <a:avLst/>
          </a:prstGeom>
          <a:solidFill>
            <a:schemeClr val="bg1"/>
          </a:solid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1042988" rtl="0" eaLnBrk="1" fontAlgn="base" latinLnBrk="0" hangingPunct="1">
              <a:lnSpc>
                <a:spcPct val="120000"/>
              </a:lnSpc>
              <a:spcBef>
                <a:spcPct val="0"/>
              </a:spcBef>
              <a:spcAft>
                <a:spcPct val="0"/>
              </a:spcAft>
              <a:buClrTx/>
              <a:buSzTx/>
              <a:buFont typeface="Wingdings 3" pitchFamily="18" charset="2"/>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6" name="Textfeld 5"/>
          <p:cNvSpPr txBox="1"/>
          <p:nvPr/>
        </p:nvSpPr>
        <p:spPr>
          <a:xfrm>
            <a:off x="3186460" y="6589651"/>
            <a:ext cx="1872208" cy="387798"/>
          </a:xfrm>
          <a:prstGeom prst="rect">
            <a:avLst/>
          </a:prstGeom>
          <a:noFill/>
        </p:spPr>
        <p:txBody>
          <a:bodyPr wrap="square" rtlCol="0">
            <a:spAutoFit/>
          </a:bodyPr>
          <a:lstStyle/>
          <a:p>
            <a:r>
              <a:rPr lang="en-US" dirty="0" smtClean="0"/>
              <a:t>IPCC AR5, SPM</a:t>
            </a:r>
            <a:endParaRPr lang="en-US" dirty="0"/>
          </a:p>
        </p:txBody>
      </p:sp>
      <p:sp>
        <p:nvSpPr>
          <p:cNvPr id="7" name="Textfeld 6"/>
          <p:cNvSpPr txBox="1"/>
          <p:nvPr/>
        </p:nvSpPr>
        <p:spPr>
          <a:xfrm>
            <a:off x="5562600" y="1836415"/>
            <a:ext cx="4824660" cy="2160591"/>
          </a:xfrm>
          <a:prstGeom prst="rect">
            <a:avLst/>
          </a:prstGeom>
          <a:noFill/>
        </p:spPr>
        <p:txBody>
          <a:bodyPr wrap="square" rtlCol="0">
            <a:spAutoFit/>
          </a:bodyPr>
          <a:lstStyle/>
          <a:p>
            <a:pPr algn="l"/>
            <a:r>
              <a:rPr lang="en-US" dirty="0" smtClean="0"/>
              <a:t>Thus, there is something going on in the global mean air temperature record, which needs to be explained by external factors.</a:t>
            </a:r>
          </a:p>
          <a:p>
            <a:pPr algn="l"/>
            <a:endParaRPr lang="en-US" dirty="0"/>
          </a:p>
          <a:p>
            <a:pPr algn="l"/>
            <a:r>
              <a:rPr lang="en-US" dirty="0" smtClean="0"/>
              <a:t>From various studies it is known, that a satisfying explanation is possible when considering GHGs as a dominant factor.</a:t>
            </a:r>
            <a:endParaRPr lang="en-US" dirty="0"/>
          </a:p>
        </p:txBody>
      </p:sp>
    </p:spTree>
    <p:extLst>
      <p:ext uri="{BB962C8B-B14F-4D97-AF65-F5344CB8AC3E}">
        <p14:creationId xmlns:p14="http://schemas.microsoft.com/office/powerpoint/2010/main" val="2462293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A2E0"/>
                </a:solidFill>
              </a:rPr>
              <a:t>The stagnation</a:t>
            </a:r>
            <a:endParaRPr lang="en-US" b="1" dirty="0">
              <a:solidFill>
                <a:srgbClr val="00A2E0"/>
              </a:solidFill>
            </a:endParaRPr>
          </a:p>
        </p:txBody>
      </p:sp>
      <p:sp>
        <p:nvSpPr>
          <p:cNvPr id="4" name="Foliennummernplatzhalter 3"/>
          <p:cNvSpPr>
            <a:spLocks noGrp="1"/>
          </p:cNvSpPr>
          <p:nvPr>
            <p:ph type="sldNum" sz="quarter" idx="10"/>
          </p:nvPr>
        </p:nvSpPr>
        <p:spPr/>
        <p:txBody>
          <a:bodyPr/>
          <a:lstStyle/>
          <a:p>
            <a:fld id="{71BFB792-78C0-495D-8CBF-4493D155F4B0}" type="slidenum">
              <a:rPr lang="de-DE" smtClean="0"/>
              <a:pPr/>
              <a:t>7</a:t>
            </a:fld>
            <a:endParaRPr lang="de-DE"/>
          </a:p>
        </p:txBody>
      </p:sp>
      <p:sp>
        <p:nvSpPr>
          <p:cNvPr id="5" name="Inhaltsplatzhalter 4"/>
          <p:cNvSpPr txBox="1">
            <a:spLocks noGrp="1"/>
          </p:cNvSpPr>
          <p:nvPr>
            <p:ph idx="1"/>
          </p:nvPr>
        </p:nvSpPr>
        <p:spPr>
          <a:xfrm>
            <a:off x="1243013" y="1484313"/>
            <a:ext cx="9036050" cy="6130909"/>
          </a:xfrm>
          <a:prstGeom prst="rect">
            <a:avLst/>
          </a:prstGeom>
          <a:noFill/>
        </p:spPr>
        <p:txBody>
          <a:bodyPr wrap="square" rtlCol="0">
            <a:spAutoFit/>
          </a:bodyPr>
          <a:lstStyle/>
          <a:p>
            <a:pPr algn="l"/>
            <a:r>
              <a:rPr lang="en-US" sz="2000" dirty="0" smtClean="0"/>
              <a:t>The temperature trend in the past 15 years, beginning with 1998 was rather low.</a:t>
            </a:r>
          </a:p>
          <a:p>
            <a:pPr algn="l"/>
            <a:endParaRPr lang="en-US" sz="2000" b="1" dirty="0" smtClean="0"/>
          </a:p>
          <a:p>
            <a:pPr algn="l"/>
            <a:r>
              <a:rPr lang="en-US" sz="2000" b="1" dirty="0" smtClean="0"/>
              <a:t>Is there a detectable difference of this trend from the expectation of such 15-year trends as generated in scenarios driven with dominant GHG forcing change  (and minor  </a:t>
            </a:r>
            <a:r>
              <a:rPr lang="en-US" sz="2000" b="1" dirty="0"/>
              <a:t>s</a:t>
            </a:r>
            <a:r>
              <a:rPr lang="en-US" sz="2000" b="1" dirty="0" smtClean="0"/>
              <a:t>ulfate forcing)?</a:t>
            </a:r>
          </a:p>
          <a:p>
            <a:pPr algn="l"/>
            <a:endParaRPr lang="en-US" sz="2000" b="1" dirty="0"/>
          </a:p>
          <a:p>
            <a:r>
              <a:rPr lang="en-US" sz="2000" dirty="0" smtClean="0"/>
              <a:t>“Considered climate regime” = change under dominant GHG increase (similar 						     to the present increase)</a:t>
            </a:r>
          </a:p>
          <a:p>
            <a:endParaRPr lang="en-US" sz="2000" dirty="0" smtClean="0"/>
          </a:p>
          <a:p>
            <a:r>
              <a:rPr lang="en-US" sz="2000" dirty="0" smtClean="0"/>
              <a:t>The </a:t>
            </a:r>
            <a:r>
              <a:rPr lang="en-US" sz="2000" dirty="0"/>
              <a:t>results to not depend very much on the rather warm ENSO year in 1998.</a:t>
            </a:r>
          </a:p>
          <a:p>
            <a:pPr algn="l"/>
            <a:endParaRPr lang="en-US" sz="2000" b="1" dirty="0"/>
          </a:p>
          <a:p>
            <a:pPr algn="l"/>
            <a:endParaRPr lang="en-US" dirty="0" smtClean="0"/>
          </a:p>
          <a:p>
            <a:pPr algn="l"/>
            <a:r>
              <a:rPr lang="en-US" dirty="0" smtClean="0"/>
              <a:t>von </a:t>
            </a:r>
            <a:r>
              <a:rPr lang="en-US" dirty="0"/>
              <a:t>Storch, H. A. </a:t>
            </a:r>
            <a:r>
              <a:rPr lang="en-US" dirty="0" err="1"/>
              <a:t>Barkhordarian</a:t>
            </a:r>
            <a:r>
              <a:rPr lang="en-US" dirty="0"/>
              <a:t>, K. </a:t>
            </a:r>
            <a:r>
              <a:rPr lang="en-US" dirty="0" err="1"/>
              <a:t>Hasselmann</a:t>
            </a:r>
            <a:r>
              <a:rPr lang="en-US" dirty="0"/>
              <a:t> and E. </a:t>
            </a:r>
            <a:r>
              <a:rPr lang="en-US" dirty="0" err="1"/>
              <a:t>Zorita</a:t>
            </a:r>
            <a:r>
              <a:rPr lang="en-US" dirty="0"/>
              <a:t>, 2013: Can climate models explain the recent stagnation in global warming</a:t>
            </a:r>
            <a:r>
              <a:rPr lang="en-US" dirty="0" smtClean="0"/>
              <a:t>? Rejected by </a:t>
            </a:r>
            <a:r>
              <a:rPr lang="en-US" i="1" dirty="0" smtClean="0"/>
              <a:t>nature</a:t>
            </a:r>
            <a:r>
              <a:rPr lang="en-US" dirty="0" smtClean="0"/>
              <a:t>, published by </a:t>
            </a:r>
            <a:r>
              <a:rPr lang="en-US" i="1" dirty="0" err="1" smtClean="0"/>
              <a:t>Klimazwiebel</a:t>
            </a:r>
            <a:r>
              <a:rPr lang="en-US" dirty="0" smtClean="0"/>
              <a:t>;</a:t>
            </a:r>
          </a:p>
          <a:p>
            <a:pPr algn="l"/>
            <a:endParaRPr lang="en-US" dirty="0" smtClean="0"/>
          </a:p>
          <a:p>
            <a:pPr algn="l"/>
            <a:r>
              <a:rPr lang="en-US" dirty="0" smtClean="0"/>
              <a:t>Similar </a:t>
            </a:r>
            <a:r>
              <a:rPr lang="en-US" dirty="0"/>
              <a:t>results by Fyfe, J., N. P. Gillett and F. W. </a:t>
            </a:r>
            <a:r>
              <a:rPr lang="en-US" dirty="0" err="1"/>
              <a:t>Zwiers</a:t>
            </a:r>
            <a:r>
              <a:rPr lang="en-US" dirty="0"/>
              <a:t>, 2013:Overestimated global warming over the past 20 years, </a:t>
            </a:r>
            <a:r>
              <a:rPr lang="en-US" i="1" dirty="0"/>
              <a:t>nature climate change </a:t>
            </a:r>
            <a:r>
              <a:rPr lang="en-US" dirty="0"/>
              <a:t>3, 767-769</a:t>
            </a:r>
            <a:endParaRPr lang="en-US" dirty="0" smtClean="0"/>
          </a:p>
          <a:p>
            <a:pPr algn="l"/>
            <a:endParaRPr lang="en-US" dirty="0"/>
          </a:p>
        </p:txBody>
      </p:sp>
    </p:spTree>
    <p:extLst>
      <p:ext uri="{BB962C8B-B14F-4D97-AF65-F5344CB8AC3E}">
        <p14:creationId xmlns:p14="http://schemas.microsoft.com/office/powerpoint/2010/main" val="1315630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4B8B4AAF-D8A1-44CE-A137-5E40ACCC7498}" type="slidenum">
              <a:rPr lang="de-DE" smtClean="0"/>
              <a:pPr/>
              <a:t>8</a:t>
            </a:fld>
            <a:endParaRPr lang="de-DE"/>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74" y="3852639"/>
            <a:ext cx="4552950" cy="257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684" y="1317812"/>
            <a:ext cx="5461810" cy="591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49734" y="6588943"/>
            <a:ext cx="4552950" cy="757130"/>
          </a:xfrm>
          <a:prstGeom prst="rect">
            <a:avLst/>
          </a:prstGeom>
          <a:noFill/>
        </p:spPr>
        <p:txBody>
          <a:bodyPr wrap="square" rtlCol="0">
            <a:spAutoFit/>
          </a:bodyPr>
          <a:lstStyle/>
          <a:p>
            <a:pPr algn="l"/>
            <a:r>
              <a:rPr lang="en-US" sz="1200" dirty="0"/>
              <a:t>Anthropogenic carbon emissions according to the SRES scenario </a:t>
            </a:r>
            <a:r>
              <a:rPr lang="en-US" sz="1200" dirty="0">
                <a:solidFill>
                  <a:srgbClr val="FF0000"/>
                </a:solidFill>
              </a:rPr>
              <a:t>A1B (red) </a:t>
            </a:r>
            <a:r>
              <a:rPr lang="en-US" sz="1200" dirty="0"/>
              <a:t>and </a:t>
            </a:r>
            <a:r>
              <a:rPr lang="en-US" sz="1200" dirty="0">
                <a:solidFill>
                  <a:srgbClr val="00A2E0"/>
                </a:solidFill>
              </a:rPr>
              <a:t>RCP4.5 (</a:t>
            </a:r>
            <a:r>
              <a:rPr lang="en-US" sz="1200" dirty="0" smtClean="0">
                <a:solidFill>
                  <a:srgbClr val="00A2E0"/>
                </a:solidFill>
              </a:rPr>
              <a:t>blue) </a:t>
            </a:r>
            <a:r>
              <a:rPr lang="en-US" sz="1200" dirty="0" smtClean="0"/>
              <a:t>compared </a:t>
            </a:r>
            <a:r>
              <a:rPr lang="en-US" sz="1200" dirty="0"/>
              <a:t>to estimated anthropogenic emissions </a:t>
            </a:r>
          </a:p>
        </p:txBody>
      </p:sp>
      <p:sp>
        <p:nvSpPr>
          <p:cNvPr id="6" name="Textfeld 5"/>
          <p:cNvSpPr txBox="1"/>
          <p:nvPr/>
        </p:nvSpPr>
        <p:spPr>
          <a:xfrm>
            <a:off x="408382" y="1522249"/>
            <a:ext cx="4434262" cy="1754326"/>
          </a:xfrm>
          <a:prstGeom prst="rect">
            <a:avLst/>
          </a:prstGeom>
          <a:noFill/>
        </p:spPr>
        <p:txBody>
          <a:bodyPr wrap="square" rtlCol="0">
            <a:spAutoFit/>
          </a:bodyPr>
          <a:lstStyle/>
          <a:p>
            <a:pPr algn="l"/>
            <a:r>
              <a:rPr lang="en-US" sz="1800" dirty="0" smtClean="0"/>
              <a:t>We consider all available scenario simulations in CMIP 3 run with A1B, and all in CMIP 5 with RCP4.5 – as these emission scenarios are consistent with recent actual emissions. </a:t>
            </a:r>
            <a:r>
              <a:rPr lang="en-US" sz="1800" smtClean="0"/>
              <a:t>Only until 2060.</a:t>
            </a:r>
            <a:endParaRPr lang="en-US" sz="1800" dirty="0"/>
          </a:p>
        </p:txBody>
      </p:sp>
    </p:spTree>
    <p:extLst>
      <p:ext uri="{BB962C8B-B14F-4D97-AF65-F5344CB8AC3E}">
        <p14:creationId xmlns:p14="http://schemas.microsoft.com/office/powerpoint/2010/main" val="240833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A2E0"/>
                </a:solidFill>
              </a:rPr>
              <a:t>Statistics of 15 year trends in scenarios</a:t>
            </a:r>
            <a:endParaRPr lang="en-US" b="1" dirty="0">
              <a:solidFill>
                <a:srgbClr val="00A2E0"/>
              </a:solidFill>
            </a:endParaRPr>
          </a:p>
        </p:txBody>
      </p:sp>
      <p:sp>
        <p:nvSpPr>
          <p:cNvPr id="4" name="Foliennummernplatzhalter 3"/>
          <p:cNvSpPr>
            <a:spLocks noGrp="1"/>
          </p:cNvSpPr>
          <p:nvPr>
            <p:ph type="sldNum" sz="quarter" idx="10"/>
          </p:nvPr>
        </p:nvSpPr>
        <p:spPr/>
        <p:txBody>
          <a:bodyPr/>
          <a:lstStyle/>
          <a:p>
            <a:fld id="{71BFB792-78C0-495D-8CBF-4493D155F4B0}" type="slidenum">
              <a:rPr lang="de-DE" smtClean="0"/>
              <a:pPr/>
              <a:t>9</a:t>
            </a:fld>
            <a:endParaRPr lang="de-DE"/>
          </a:p>
        </p:txBody>
      </p:sp>
      <p:sp>
        <p:nvSpPr>
          <p:cNvPr id="6" name="Rectangle 1"/>
          <p:cNvSpPr>
            <a:spLocks noChangeArrowheads="1"/>
          </p:cNvSpPr>
          <p:nvPr/>
        </p:nvSpPr>
        <p:spPr bwMode="auto">
          <a:xfrm>
            <a:off x="2351088" y="247015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p:txBody>
      </p:sp>
      <p:sp>
        <p:nvSpPr>
          <p:cNvPr id="7" name="Textfeld 6"/>
          <p:cNvSpPr txBox="1"/>
          <p:nvPr/>
        </p:nvSpPr>
        <p:spPr>
          <a:xfrm>
            <a:off x="133096" y="6017159"/>
            <a:ext cx="10081120" cy="1200329"/>
          </a:xfrm>
          <a:prstGeom prst="rect">
            <a:avLst/>
          </a:prstGeom>
          <a:noFill/>
        </p:spPr>
        <p:txBody>
          <a:bodyPr wrap="square" rtlCol="0">
            <a:spAutoFit/>
          </a:bodyPr>
          <a:lstStyle/>
          <a:p>
            <a:pPr algn="l"/>
            <a:r>
              <a:rPr lang="en-GB" sz="1200" dirty="0"/>
              <a:t>A measure of consistency between the observed trend in the global mean annual temperature, should it continue for a total of n years </a:t>
            </a:r>
            <a:r>
              <a:rPr lang="en-GB" sz="1200" dirty="0" smtClean="0"/>
              <a:t>(</a:t>
            </a:r>
            <a:r>
              <a:rPr lang="en-GB" sz="1200" b="1" dirty="0" smtClean="0"/>
              <a:t>A</a:t>
            </a:r>
            <a:r>
              <a:rPr lang="en-GB" sz="1200" dirty="0"/>
              <a:t>), </a:t>
            </a:r>
            <a:r>
              <a:rPr lang="en-GB" sz="1200" dirty="0" smtClean="0"/>
              <a:t/>
            </a:r>
            <a:br>
              <a:rPr lang="en-GB" sz="1200" dirty="0" smtClean="0"/>
            </a:br>
            <a:r>
              <a:rPr lang="en-GB" sz="1200" dirty="0" smtClean="0"/>
              <a:t>and </a:t>
            </a:r>
            <a:r>
              <a:rPr lang="en-GB" sz="1200" dirty="0"/>
              <a:t>the trends simulated by the CMIP3 and CMIP5 climate model ensemble in the 21st century up to year 2060; </a:t>
            </a:r>
            <a:r>
              <a:rPr lang="en-GB" sz="1200" dirty="0" smtClean="0"/>
              <a:t/>
            </a:r>
            <a:br>
              <a:rPr lang="en-GB" sz="1200" dirty="0" smtClean="0"/>
            </a:br>
            <a:r>
              <a:rPr lang="en-GB" sz="1200" b="1" dirty="0" smtClean="0"/>
              <a:t>B</a:t>
            </a:r>
            <a:r>
              <a:rPr lang="en-GB" sz="1200" dirty="0" smtClean="0"/>
              <a:t> </a:t>
            </a:r>
            <a:r>
              <a:rPr lang="en-GB" sz="1200" dirty="0"/>
              <a:t>indicates the number of non-overlapping trends; </a:t>
            </a:r>
            <a:r>
              <a:rPr lang="en-GB" sz="1200" dirty="0" smtClean="0"/>
              <a:t/>
            </a:r>
            <a:br>
              <a:rPr lang="en-GB" sz="1200" dirty="0" smtClean="0"/>
            </a:br>
            <a:r>
              <a:rPr lang="en-GB" sz="1200" b="1" dirty="0" smtClean="0"/>
              <a:t>C</a:t>
            </a:r>
            <a:r>
              <a:rPr lang="en-GB" sz="1200" dirty="0" smtClean="0"/>
              <a:t> </a:t>
            </a:r>
            <a:r>
              <a:rPr lang="en-GB" sz="1200" dirty="0"/>
              <a:t>and </a:t>
            </a:r>
            <a:r>
              <a:rPr lang="en-GB" sz="1200" b="1" dirty="0"/>
              <a:t>D</a:t>
            </a:r>
            <a:r>
              <a:rPr lang="en-GB" sz="1200" dirty="0"/>
              <a:t>, the estimated 50% and 5%iles of the ensemble of simulated trends (the shaded cells indicate the 5%-</a:t>
            </a:r>
            <a:r>
              <a:rPr lang="en-GB" sz="1200" dirty="0" err="1"/>
              <a:t>til</a:t>
            </a:r>
            <a:r>
              <a:rPr lang="en-GB" sz="1200" dirty="0"/>
              <a:t> for 15 year segments; </a:t>
            </a:r>
            <a:r>
              <a:rPr lang="en-GB" sz="1200" dirty="0" smtClean="0"/>
              <a:t/>
            </a:r>
            <a:br>
              <a:rPr lang="en-GB" sz="1200" dirty="0" smtClean="0"/>
            </a:br>
            <a:r>
              <a:rPr lang="en-GB" sz="1200" b="1" dirty="0" smtClean="0"/>
              <a:t>E, F and G</a:t>
            </a:r>
            <a:r>
              <a:rPr lang="en-GB" sz="1200" dirty="0" smtClean="0"/>
              <a:t>, </a:t>
            </a:r>
            <a:r>
              <a:rPr lang="en-GB" sz="1200" dirty="0"/>
              <a:t>the quantiles corresponding to the observed trend in 1998-2012 in the HadCRUT4 </a:t>
            </a:r>
            <a:r>
              <a:rPr lang="en-GB" sz="1200" dirty="0" smtClean="0"/>
              <a:t>,GISSTEMP and </a:t>
            </a:r>
            <a:r>
              <a:rPr lang="en-GB" sz="1200" dirty="0"/>
              <a:t>NCDCD </a:t>
            </a:r>
            <a:r>
              <a:rPr lang="en-GB" sz="1200" dirty="0" smtClean="0"/>
              <a:t> temperature data sets </a:t>
            </a:r>
            <a:endParaRPr lang="en-US" sz="1200"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0595"/>
            <a:ext cx="10693400" cy="494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138788" y="2196455"/>
            <a:ext cx="1440160" cy="360612"/>
          </a:xfrm>
          <a:prstGeom prst="rect">
            <a:avLst/>
          </a:prstGeom>
          <a:noFill/>
        </p:spPr>
        <p:txBody>
          <a:bodyPr wrap="square" rtlCol="0">
            <a:spAutoFit/>
          </a:bodyPr>
          <a:lstStyle/>
          <a:p>
            <a:r>
              <a:rPr lang="en-US" b="1" dirty="0" smtClean="0"/>
              <a:t>HadCDRUT4</a:t>
            </a:r>
            <a:endParaRPr lang="en-US" b="1" dirty="0"/>
          </a:p>
        </p:txBody>
      </p:sp>
      <p:sp>
        <p:nvSpPr>
          <p:cNvPr id="8" name="Textfeld 7"/>
          <p:cNvSpPr txBox="1"/>
          <p:nvPr/>
        </p:nvSpPr>
        <p:spPr>
          <a:xfrm>
            <a:off x="7757514" y="2196455"/>
            <a:ext cx="1440160" cy="360612"/>
          </a:xfrm>
          <a:prstGeom prst="rect">
            <a:avLst/>
          </a:prstGeom>
          <a:noFill/>
        </p:spPr>
        <p:txBody>
          <a:bodyPr wrap="square" rtlCol="0">
            <a:spAutoFit/>
          </a:bodyPr>
          <a:lstStyle/>
          <a:p>
            <a:r>
              <a:rPr lang="en-US" b="1" dirty="0" smtClean="0"/>
              <a:t>GISSTEMP</a:t>
            </a:r>
            <a:endParaRPr lang="en-US" b="1" dirty="0"/>
          </a:p>
        </p:txBody>
      </p:sp>
      <p:sp>
        <p:nvSpPr>
          <p:cNvPr id="9" name="Textfeld 8"/>
          <p:cNvSpPr txBox="1"/>
          <p:nvPr/>
        </p:nvSpPr>
        <p:spPr>
          <a:xfrm>
            <a:off x="9197674" y="2191919"/>
            <a:ext cx="1440160" cy="360612"/>
          </a:xfrm>
          <a:prstGeom prst="rect">
            <a:avLst/>
          </a:prstGeom>
          <a:noFill/>
        </p:spPr>
        <p:txBody>
          <a:bodyPr wrap="square" rtlCol="0">
            <a:spAutoFit/>
          </a:bodyPr>
          <a:lstStyle/>
          <a:p>
            <a:r>
              <a:rPr lang="en-US" b="1" dirty="0" smtClean="0"/>
              <a:t>NCDCD</a:t>
            </a:r>
            <a:endParaRPr lang="en-US" b="1" dirty="0"/>
          </a:p>
        </p:txBody>
      </p:sp>
    </p:spTree>
    <p:extLst>
      <p:ext uri="{BB962C8B-B14F-4D97-AF65-F5344CB8AC3E}">
        <p14:creationId xmlns:p14="http://schemas.microsoft.com/office/powerpoint/2010/main" val="2737551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hzg_english_v2">
  <a:themeElements>
    <a:clrScheme name="HZG_english_v2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fontScheme name="HZG_english_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1042988" rtl="0" eaLnBrk="1" fontAlgn="base" latinLnBrk="0" hangingPunct="1">
          <a:lnSpc>
            <a:spcPct val="120000"/>
          </a:lnSpc>
          <a:spcBef>
            <a:spcPct val="0"/>
          </a:spcBef>
          <a:spcAft>
            <a:spcPct val="0"/>
          </a:spcAft>
          <a:buClrTx/>
          <a:buSzTx/>
          <a:buFont typeface="Wingdings 3" pitchFamily="18" charset="2"/>
          <a:buNone/>
          <a:tabLst/>
          <a:defRPr kumimoji="0" lang="de-DE"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1042988" rtl="0" eaLnBrk="1" fontAlgn="base" latinLnBrk="0" hangingPunct="1">
          <a:lnSpc>
            <a:spcPct val="120000"/>
          </a:lnSpc>
          <a:spcBef>
            <a:spcPct val="0"/>
          </a:spcBef>
          <a:spcAft>
            <a:spcPct val="0"/>
          </a:spcAft>
          <a:buClrTx/>
          <a:buSzTx/>
          <a:buFont typeface="Wingdings 3" pitchFamily="18" charset="2"/>
          <a:buNone/>
          <a:tabLst/>
          <a:defRPr kumimoji="0" lang="de-DE"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HZG_english_v2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hzg_english_v2</Template>
  <TotalTime>0</TotalTime>
  <Words>1873</Words>
  <Application>Microsoft Office PowerPoint</Application>
  <PresentationFormat>Benutzerdefiniert</PresentationFormat>
  <Paragraphs>211</Paragraphs>
  <Slides>28</Slides>
  <Notes>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hzg_english_v2</vt:lpstr>
      <vt:lpstr>Image</vt:lpstr>
      <vt:lpstr>On detection and attribution …</vt:lpstr>
      <vt:lpstr>Detection and attribution</vt:lpstr>
      <vt:lpstr>Clustering of warmest years</vt:lpstr>
      <vt:lpstr>PowerPoint-Präsentation</vt:lpstr>
      <vt:lpstr>PowerPoint-Präsentation</vt:lpstr>
      <vt:lpstr>… there is something to be explained</vt:lpstr>
      <vt:lpstr>The stagnation</vt:lpstr>
      <vt:lpstr>PowerPoint-Präsentation</vt:lpstr>
      <vt:lpstr>Statistics of 15 year trends in scenarios</vt:lpstr>
      <vt:lpstr>Footnote</vt:lpstr>
      <vt:lpstr>Signal detected … </vt:lpstr>
      <vt:lpstr>Data</vt:lpstr>
      <vt:lpstr>Observed temperature trends (1982-2011)</vt:lpstr>
      <vt:lpstr>Projected temperature trends</vt:lpstr>
      <vt:lpstr>Observed and projected temperature  trends (1982-2011)</vt:lpstr>
      <vt:lpstr>Observed precipitation trends (1972-2011)</vt:lpstr>
      <vt:lpstr>Projected precipitation trends</vt:lpstr>
      <vt:lpstr>Observed and projected precipitation  trends (1972-2011)</vt:lpstr>
      <vt:lpstr>Precipitation 1931-2011 (SON)</vt:lpstr>
      <vt:lpstr>Precipitation 1931-2011 (SON)</vt:lpstr>
      <vt:lpstr>Changes in large-scale circulation (SON)</vt:lpstr>
      <vt:lpstr>Solar surface irradiance in the Baltic Sea R.</vt:lpstr>
      <vt:lpstr>Other cases</vt:lpstr>
      <vt:lpstr>PowerPoint-Präsentation</vt:lpstr>
      <vt:lpstr>PowerPoint-Präsentation</vt:lpstr>
      <vt:lpstr>Storm surges in Hamburg</vt:lpstr>
      <vt:lpstr>A synthetic case … from 1995</vt:lpstr>
      <vt:lpstr>PowerPoint-Präsentation</vt:lpstr>
    </vt:vector>
  </TitlesOfParts>
  <Company>HZG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Barkhordarian,  Armineh</dc:creator>
  <dc:description>Template: 2010-10-14</dc:description>
  <cp:lastModifiedBy>Hans von Storch</cp:lastModifiedBy>
  <cp:revision>431</cp:revision>
  <dcterms:created xsi:type="dcterms:W3CDTF">2013-05-17T13:25:43Z</dcterms:created>
  <dcterms:modified xsi:type="dcterms:W3CDTF">2013-10-02T12:12:37Z</dcterms:modified>
</cp:coreProperties>
</file>